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75" r:id="rId12"/>
    <p:sldId id="266" r:id="rId13"/>
    <p:sldId id="267" r:id="rId14"/>
    <p:sldId id="268" r:id="rId15"/>
    <p:sldId id="269" r:id="rId16"/>
    <p:sldId id="270" r:id="rId17"/>
    <p:sldId id="271" r:id="rId18"/>
    <p:sldId id="272" r:id="rId19"/>
    <p:sldId id="273" r:id="rId20"/>
    <p:sldId id="274" r:id="rId21"/>
  </p:sldIdLst>
  <p:sldSz cx="9144000" cy="6858000" type="screen4x3"/>
  <p:notesSz cx="6858000" cy="9144000"/>
  <p:embeddedFontLst>
    <p:embeddedFont>
      <p:font typeface="Raleway" pitchFamily="2" charset="-52"/>
      <p:regular r:id="rId23"/>
      <p:bold r:id="rId24"/>
      <p:italic r:id="rId25"/>
      <p:boldItalic r:id="rId26"/>
    </p:embeddedFont>
    <p:embeddedFont>
      <p:font typeface="Raleway Black" pitchFamily="2" charset="-52"/>
      <p:bold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itUZYWThlw+Z7v6KaksNcezh3yB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Константина Мавлова" initials="" lastIdx="2" clrIdx="0"/>
  <p:cmAuthor id="1" name="Marina Evgenieva" initials="" lastIdx="1" clrIdx="1"/>
  <p:cmAuthor id="2" name="Ваня Ангелова" initia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1498" y="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customschemas.google.com/relationships/presentationmetadata" Target="meta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5"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 name="Google Shape;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 name="Google Shape;8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8" name="Google Shape;12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7" name="Google Shape;14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7" name="Google Shape;167;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8" name="Google Shape;188;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7" name="Google Shape;207;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6" name="Google Shape;226;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6" name="Google Shape;226;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329936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5" name="Google Shape;245;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6" name="Google Shape;266;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6" name="Google Shape;286;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5" name="Google Shape;305;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5" name="Google Shape;325;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5" name="Google Shape;345;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6" name="Google Shape;366;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5" name="Google Shape;385;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4" name="Google Shape;404;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1"/>
          <p:cNvSpPr txBox="1">
            <a:spLocks noGrp="1"/>
          </p:cNvSpPr>
          <p:nvPr>
            <p:ph type="ctrTitle"/>
          </p:nvPr>
        </p:nvSpPr>
        <p:spPr>
          <a:xfrm>
            <a:off x="311708" y="992767"/>
            <a:ext cx="8520600" cy="27369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1"/>
          <p:cNvSpPr txBox="1">
            <a:spLocks noGrp="1"/>
          </p:cNvSpPr>
          <p:nvPr>
            <p:ph type="subTitle" idx="1"/>
          </p:nvPr>
        </p:nvSpPr>
        <p:spPr>
          <a:xfrm>
            <a:off x="311700" y="3778833"/>
            <a:ext cx="8520600" cy="10569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bg-BG"/>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3"/>
        <p:cNvGrpSpPr/>
        <p:nvPr/>
      </p:nvGrpSpPr>
      <p:grpSpPr>
        <a:xfrm>
          <a:off x="0" y="0"/>
          <a:ext cx="0" cy="0"/>
          <a:chOff x="0" y="0"/>
          <a:chExt cx="0" cy="0"/>
        </a:xfrm>
      </p:grpSpPr>
      <p:sp>
        <p:nvSpPr>
          <p:cNvPr id="14" name="Google Shape;14;p22"/>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22"/>
          <p:cNvSpPr txBox="1">
            <a:spLocks noGrp="1"/>
          </p:cNvSpPr>
          <p:nvPr>
            <p:ph type="body" idx="1"/>
          </p:nvPr>
        </p:nvSpPr>
        <p:spPr>
          <a:xfrm>
            <a:off x="311700" y="1536633"/>
            <a:ext cx="39999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6" name="Google Shape;16;p22"/>
          <p:cNvSpPr txBox="1">
            <a:spLocks noGrp="1"/>
          </p:cNvSpPr>
          <p:nvPr>
            <p:ph type="body" idx="2"/>
          </p:nvPr>
        </p:nvSpPr>
        <p:spPr>
          <a:xfrm>
            <a:off x="4832400" y="1536633"/>
            <a:ext cx="39999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7" name="Google Shape;17;p22"/>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bg-BG"/>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
        <p:cNvGrpSpPr/>
        <p:nvPr/>
      </p:nvGrpSpPr>
      <p:grpSpPr>
        <a:xfrm>
          <a:off x="0" y="0"/>
          <a:ext cx="0" cy="0"/>
          <a:chOff x="0" y="0"/>
          <a:chExt cx="0" cy="0"/>
        </a:xfrm>
      </p:grpSpPr>
      <p:sp>
        <p:nvSpPr>
          <p:cNvPr id="19" name="Google Shape;19;p23"/>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0" name="Google Shape;20;p23"/>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bg-BG"/>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1"/>
        <p:cNvGrpSpPr/>
        <p:nvPr/>
      </p:nvGrpSpPr>
      <p:grpSpPr>
        <a:xfrm>
          <a:off x="0" y="0"/>
          <a:ext cx="0" cy="0"/>
          <a:chOff x="0" y="0"/>
          <a:chExt cx="0" cy="0"/>
        </a:xfrm>
      </p:grpSpPr>
      <p:sp>
        <p:nvSpPr>
          <p:cNvPr id="22" name="Google Shape;22;p24"/>
          <p:cNvSpPr txBox="1">
            <a:spLocks noGrp="1"/>
          </p:cNvSpPr>
          <p:nvPr>
            <p:ph type="title"/>
          </p:nvPr>
        </p:nvSpPr>
        <p:spPr>
          <a:xfrm>
            <a:off x="311700" y="740800"/>
            <a:ext cx="2808000" cy="1007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23" name="Google Shape;23;p24"/>
          <p:cNvSpPr txBox="1">
            <a:spLocks noGrp="1"/>
          </p:cNvSpPr>
          <p:nvPr>
            <p:ph type="body" idx="1"/>
          </p:nvPr>
        </p:nvSpPr>
        <p:spPr>
          <a:xfrm>
            <a:off x="311700" y="1852800"/>
            <a:ext cx="2808000" cy="42393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24"/>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bg-BG"/>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5"/>
        <p:cNvGrpSpPr/>
        <p:nvPr/>
      </p:nvGrpSpPr>
      <p:grpSpPr>
        <a:xfrm>
          <a:off x="0" y="0"/>
          <a:ext cx="0" cy="0"/>
          <a:chOff x="0" y="0"/>
          <a:chExt cx="0" cy="0"/>
        </a:xfrm>
      </p:grpSpPr>
      <p:sp>
        <p:nvSpPr>
          <p:cNvPr id="26" name="Google Shape;26;p25"/>
          <p:cNvSpPr txBox="1">
            <a:spLocks noGrp="1"/>
          </p:cNvSpPr>
          <p:nvPr>
            <p:ph type="title"/>
          </p:nvPr>
        </p:nvSpPr>
        <p:spPr>
          <a:xfrm>
            <a:off x="490250" y="600200"/>
            <a:ext cx="6367800" cy="54543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27" name="Google Shape;27;p25"/>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bg-BG"/>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8"/>
        <p:cNvGrpSpPr/>
        <p:nvPr/>
      </p:nvGrpSpPr>
      <p:grpSpPr>
        <a:xfrm>
          <a:off x="0" y="0"/>
          <a:ext cx="0" cy="0"/>
          <a:chOff x="0" y="0"/>
          <a:chExt cx="0" cy="0"/>
        </a:xfrm>
      </p:grpSpPr>
      <p:sp>
        <p:nvSpPr>
          <p:cNvPr id="29" name="Google Shape;29;p26"/>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 name="Google Shape;30;p26"/>
          <p:cNvSpPr txBox="1">
            <a:spLocks noGrp="1"/>
          </p:cNvSpPr>
          <p:nvPr>
            <p:ph type="title"/>
          </p:nvPr>
        </p:nvSpPr>
        <p:spPr>
          <a:xfrm>
            <a:off x="265500" y="1644233"/>
            <a:ext cx="4045200"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1" name="Google Shape;31;p26"/>
          <p:cNvSpPr txBox="1">
            <a:spLocks noGrp="1"/>
          </p:cNvSpPr>
          <p:nvPr>
            <p:ph type="subTitle" idx="1"/>
          </p:nvPr>
        </p:nvSpPr>
        <p:spPr>
          <a:xfrm>
            <a:off x="265500" y="3737433"/>
            <a:ext cx="4045200" cy="16467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2" name="Google Shape;32;p26"/>
          <p:cNvSpPr txBox="1">
            <a:spLocks noGrp="1"/>
          </p:cNvSpPr>
          <p:nvPr>
            <p:ph type="body" idx="2"/>
          </p:nvPr>
        </p:nvSpPr>
        <p:spPr>
          <a:xfrm>
            <a:off x="4939500" y="965433"/>
            <a:ext cx="3837000" cy="49269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3" name="Google Shape;33;p26"/>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bg-BG"/>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4"/>
        <p:cNvGrpSpPr/>
        <p:nvPr/>
      </p:nvGrpSpPr>
      <p:grpSpPr>
        <a:xfrm>
          <a:off x="0" y="0"/>
          <a:ext cx="0" cy="0"/>
          <a:chOff x="0" y="0"/>
          <a:chExt cx="0" cy="0"/>
        </a:xfrm>
      </p:grpSpPr>
      <p:sp>
        <p:nvSpPr>
          <p:cNvPr id="35" name="Google Shape;35;p27"/>
          <p:cNvSpPr txBox="1">
            <a:spLocks noGrp="1"/>
          </p:cNvSpPr>
          <p:nvPr>
            <p:ph type="body" idx="1"/>
          </p:nvPr>
        </p:nvSpPr>
        <p:spPr>
          <a:xfrm>
            <a:off x="311700" y="5640767"/>
            <a:ext cx="5998800" cy="8067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36" name="Google Shape;36;p27"/>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bg-BG"/>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7"/>
        <p:cNvGrpSpPr/>
        <p:nvPr/>
      </p:nvGrpSpPr>
      <p:grpSpPr>
        <a:xfrm>
          <a:off x="0" y="0"/>
          <a:ext cx="0" cy="0"/>
          <a:chOff x="0" y="0"/>
          <a:chExt cx="0" cy="0"/>
        </a:xfrm>
      </p:grpSpPr>
      <p:sp>
        <p:nvSpPr>
          <p:cNvPr id="38" name="Google Shape;38;p28"/>
          <p:cNvSpPr txBox="1">
            <a:spLocks noGrp="1"/>
          </p:cNvSpPr>
          <p:nvPr>
            <p:ph type="title" hasCustomPrompt="1"/>
          </p:nvPr>
        </p:nvSpPr>
        <p:spPr>
          <a:xfrm>
            <a:off x="311700" y="1474833"/>
            <a:ext cx="8520600" cy="26181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39" name="Google Shape;39;p28"/>
          <p:cNvSpPr txBox="1">
            <a:spLocks noGrp="1"/>
          </p:cNvSpPr>
          <p:nvPr>
            <p:ph type="body" idx="1"/>
          </p:nvPr>
        </p:nvSpPr>
        <p:spPr>
          <a:xfrm>
            <a:off x="311700" y="4202967"/>
            <a:ext cx="8520600" cy="17343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0" name="Google Shape;40;p28"/>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bg-BG"/>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1"/>
        <p:cNvGrpSpPr/>
        <p:nvPr/>
      </p:nvGrpSpPr>
      <p:grpSpPr>
        <a:xfrm>
          <a:off x="0" y="0"/>
          <a:ext cx="0" cy="0"/>
          <a:chOff x="0" y="0"/>
          <a:chExt cx="0" cy="0"/>
        </a:xfrm>
      </p:grpSpPr>
      <p:sp>
        <p:nvSpPr>
          <p:cNvPr id="42" name="Google Shape;42;p29"/>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bg-BG"/>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3"/>
        <p:cNvGrpSpPr/>
        <p:nvPr/>
      </p:nvGrpSpPr>
      <p:grpSpPr>
        <a:xfrm>
          <a:off x="0" y="0"/>
          <a:ext cx="0" cy="0"/>
          <a:chOff x="0" y="0"/>
          <a:chExt cx="0" cy="0"/>
        </a:xfrm>
      </p:grpSpPr>
      <p:sp>
        <p:nvSpPr>
          <p:cNvPr id="44" name="Google Shape;44;p30"/>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5" name="Google Shape;45;p30"/>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200"/>
              </a:spcBef>
              <a:spcAft>
                <a:spcPts val="0"/>
              </a:spcAft>
              <a:buClr>
                <a:schemeClr val="dk1"/>
              </a:buClr>
              <a:buSzPts val="1800"/>
              <a:buChar char="○"/>
              <a:defRPr/>
            </a:lvl2pPr>
            <a:lvl3pPr marL="1371600" lvl="2" indent="-342900" algn="l">
              <a:lnSpc>
                <a:spcPct val="90000"/>
              </a:lnSpc>
              <a:spcBef>
                <a:spcPts val="1200"/>
              </a:spcBef>
              <a:spcAft>
                <a:spcPts val="0"/>
              </a:spcAft>
              <a:buClr>
                <a:schemeClr val="dk1"/>
              </a:buClr>
              <a:buSzPts val="1800"/>
              <a:buChar char="■"/>
              <a:defRPr/>
            </a:lvl3pPr>
            <a:lvl4pPr marL="1828800" lvl="3" indent="-342900" algn="l">
              <a:lnSpc>
                <a:spcPct val="90000"/>
              </a:lnSpc>
              <a:spcBef>
                <a:spcPts val="1200"/>
              </a:spcBef>
              <a:spcAft>
                <a:spcPts val="0"/>
              </a:spcAft>
              <a:buClr>
                <a:schemeClr val="dk1"/>
              </a:buClr>
              <a:buSzPts val="1800"/>
              <a:buChar char="●"/>
              <a:defRPr/>
            </a:lvl4pPr>
            <a:lvl5pPr marL="2286000" lvl="4" indent="-342900" algn="l">
              <a:lnSpc>
                <a:spcPct val="90000"/>
              </a:lnSpc>
              <a:spcBef>
                <a:spcPts val="1200"/>
              </a:spcBef>
              <a:spcAft>
                <a:spcPts val="0"/>
              </a:spcAft>
              <a:buClr>
                <a:schemeClr val="dk1"/>
              </a:buClr>
              <a:buSzPts val="18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1200"/>
              </a:spcBef>
              <a:spcAft>
                <a:spcPts val="0"/>
              </a:spcAft>
              <a:buClr>
                <a:schemeClr val="dk1"/>
              </a:buClr>
              <a:buSzPts val="1800"/>
              <a:buChar char="●"/>
              <a:defRPr/>
            </a:lvl7pPr>
            <a:lvl8pPr marL="3657600" lvl="7" indent="-342900" algn="l">
              <a:lnSpc>
                <a:spcPct val="90000"/>
              </a:lnSpc>
              <a:spcBef>
                <a:spcPts val="1200"/>
              </a:spcBef>
              <a:spcAft>
                <a:spcPts val="0"/>
              </a:spcAft>
              <a:buClr>
                <a:schemeClr val="dk1"/>
              </a:buClr>
              <a:buSzPts val="1800"/>
              <a:buChar char="○"/>
              <a:defRPr/>
            </a:lvl8pPr>
            <a:lvl9pPr marL="4114800" lvl="8" indent="-342900" algn="l">
              <a:lnSpc>
                <a:spcPct val="90000"/>
              </a:lnSpc>
              <a:spcBef>
                <a:spcPts val="1200"/>
              </a:spcBef>
              <a:spcAft>
                <a:spcPts val="1200"/>
              </a:spcAft>
              <a:buClr>
                <a:schemeClr val="dk1"/>
              </a:buClr>
              <a:buSzPts val="1800"/>
              <a:buChar char="■"/>
              <a:defRPr/>
            </a:lvl9pPr>
          </a:lstStyle>
          <a:p>
            <a:endParaRPr/>
          </a:p>
        </p:txBody>
      </p:sp>
      <p:sp>
        <p:nvSpPr>
          <p:cNvPr id="46" name="Google Shape;46;p30"/>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7" name="Google Shape;47;p30"/>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 name="Google Shape;48;p30"/>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bg-BG"/>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0"/>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0"/>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0"/>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bg-BG"/>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8.png"/><Relationship Id="rId4" Type="http://schemas.openxmlformats.org/officeDocument/2006/relationships/image" Target="../media/image2.jp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10.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7.png"/><Relationship Id="rId4" Type="http://schemas.openxmlformats.org/officeDocument/2006/relationships/image" Target="../media/image2.jpg"/><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12.jp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7.png"/><Relationship Id="rId4" Type="http://schemas.openxmlformats.org/officeDocument/2006/relationships/image" Target="../media/image2.jpg"/><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13.jp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7.png"/><Relationship Id="rId4" Type="http://schemas.openxmlformats.org/officeDocument/2006/relationships/image" Target="../media/image2.jpg"/><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14.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7.png"/><Relationship Id="rId4" Type="http://schemas.openxmlformats.org/officeDocument/2006/relationships/image" Target="../media/image2.jpg"/><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15.jp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7.png"/><Relationship Id="rId4" Type="http://schemas.openxmlformats.org/officeDocument/2006/relationships/image" Target="../media/image2.jpg"/><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4.jpg"/><Relationship Id="rId13" Type="http://schemas.openxmlformats.org/officeDocument/2006/relationships/image" Target="../media/image9.png"/><Relationship Id="rId3" Type="http://schemas.openxmlformats.org/officeDocument/2006/relationships/image" Target="../media/image16.png"/><Relationship Id="rId7" Type="http://schemas.openxmlformats.org/officeDocument/2006/relationships/image" Target="../media/image3.jpg"/><Relationship Id="rId12"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jpg"/><Relationship Id="rId11" Type="http://schemas.openxmlformats.org/officeDocument/2006/relationships/image" Target="../media/image6.png"/><Relationship Id="rId5" Type="http://schemas.openxmlformats.org/officeDocument/2006/relationships/image" Target="../media/image18.png"/><Relationship Id="rId10" Type="http://schemas.openxmlformats.org/officeDocument/2006/relationships/image" Target="../media/image11.jpg"/><Relationship Id="rId4" Type="http://schemas.openxmlformats.org/officeDocument/2006/relationships/image" Target="../media/image17.png"/><Relationship Id="rId9"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19.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7.png"/><Relationship Id="rId4" Type="http://schemas.openxmlformats.org/officeDocument/2006/relationships/image" Target="../media/image2.jpg"/><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20.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7.png"/><Relationship Id="rId4" Type="http://schemas.openxmlformats.org/officeDocument/2006/relationships/image" Target="../media/image2.jpg"/><Relationship Id="rId9"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21.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7.png"/><Relationship Id="rId4" Type="http://schemas.openxmlformats.org/officeDocument/2006/relationships/image" Target="../media/image2.jpg"/><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21.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7.png"/><Relationship Id="rId4" Type="http://schemas.openxmlformats.org/officeDocument/2006/relationships/image" Target="../media/image2.jpg"/><Relationship Id="rId9"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image" Target="../media/image4.jpg"/><Relationship Id="rId13" Type="http://schemas.openxmlformats.org/officeDocument/2006/relationships/image" Target="../media/image9.png"/><Relationship Id="rId3" Type="http://schemas.openxmlformats.org/officeDocument/2006/relationships/image" Target="../media/image22.png"/><Relationship Id="rId7" Type="http://schemas.openxmlformats.org/officeDocument/2006/relationships/image" Target="../media/image3.jpg"/><Relationship Id="rId12"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jpg"/><Relationship Id="rId11" Type="http://schemas.openxmlformats.org/officeDocument/2006/relationships/image" Target="../media/image6.png"/><Relationship Id="rId5" Type="http://schemas.openxmlformats.org/officeDocument/2006/relationships/image" Target="../media/image24.jpg"/><Relationship Id="rId10" Type="http://schemas.openxmlformats.org/officeDocument/2006/relationships/image" Target="../media/image11.jpg"/><Relationship Id="rId4" Type="http://schemas.openxmlformats.org/officeDocument/2006/relationships/image" Target="../media/image23.jpg"/><Relationship Id="rId9"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5.jpg"/><Relationship Id="rId7" Type="http://schemas.openxmlformats.org/officeDocument/2006/relationships/image" Target="../media/image4.jpg"/><Relationship Id="rId12"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jpg"/><Relationship Id="rId11" Type="http://schemas.openxmlformats.org/officeDocument/2006/relationships/image" Target="../media/image7.png"/><Relationship Id="rId5" Type="http://schemas.openxmlformats.org/officeDocument/2006/relationships/image" Target="../media/image2.jpg"/><Relationship Id="rId10" Type="http://schemas.openxmlformats.org/officeDocument/2006/relationships/image" Target="../media/image6.png"/><Relationship Id="rId4" Type="http://schemas.openxmlformats.org/officeDocument/2006/relationships/image" Target="../media/image26.jpg"/><Relationship Id="rId9" Type="http://schemas.openxmlformats.org/officeDocument/2006/relationships/image" Target="../media/image11.jpg"/></Relationships>
</file>

<file path=ppt/slides/_rels/slide14.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27.pn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7.png"/><Relationship Id="rId4" Type="http://schemas.openxmlformats.org/officeDocument/2006/relationships/image" Target="../media/image2.jpg"/><Relationship Id="rId9" Type="http://schemas.openxmlformats.org/officeDocument/2006/relationships/image" Target="../media/image6.png"/></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8.jpg"/><Relationship Id="rId7" Type="http://schemas.openxmlformats.org/officeDocument/2006/relationships/image" Target="../media/image4.jpg"/><Relationship Id="rId12"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jpg"/><Relationship Id="rId11" Type="http://schemas.openxmlformats.org/officeDocument/2006/relationships/image" Target="../media/image7.png"/><Relationship Id="rId5" Type="http://schemas.openxmlformats.org/officeDocument/2006/relationships/image" Target="../media/image2.jpg"/><Relationship Id="rId10" Type="http://schemas.openxmlformats.org/officeDocument/2006/relationships/image" Target="../media/image6.png"/><Relationship Id="rId4" Type="http://schemas.openxmlformats.org/officeDocument/2006/relationships/image" Target="../media/image29.jpg"/><Relationship Id="rId9" Type="http://schemas.openxmlformats.org/officeDocument/2006/relationships/image" Target="../media/image11.jp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0.jpg"/><Relationship Id="rId7" Type="http://schemas.openxmlformats.org/officeDocument/2006/relationships/image" Target="../media/image4.jpg"/><Relationship Id="rId12"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jpg"/><Relationship Id="rId11" Type="http://schemas.openxmlformats.org/officeDocument/2006/relationships/image" Target="../media/image7.png"/><Relationship Id="rId5" Type="http://schemas.openxmlformats.org/officeDocument/2006/relationships/image" Target="../media/image2.jpg"/><Relationship Id="rId10" Type="http://schemas.openxmlformats.org/officeDocument/2006/relationships/image" Target="../media/image6.png"/><Relationship Id="rId4" Type="http://schemas.openxmlformats.org/officeDocument/2006/relationships/image" Target="../media/image31.jpg"/><Relationship Id="rId9" Type="http://schemas.openxmlformats.org/officeDocument/2006/relationships/image" Target="../media/image11.jpg"/></Relationships>
</file>

<file path=ppt/slides/_rels/slide17.xml.rels><?xml version="1.0" encoding="UTF-8" standalone="yes"?>
<Relationships xmlns="http://schemas.openxmlformats.org/package/2006/relationships"><Relationship Id="rId8" Type="http://schemas.openxmlformats.org/officeDocument/2006/relationships/image" Target="../media/image4.jpg"/><Relationship Id="rId13" Type="http://schemas.openxmlformats.org/officeDocument/2006/relationships/image" Target="../media/image9.png"/><Relationship Id="rId3" Type="http://schemas.openxmlformats.org/officeDocument/2006/relationships/image" Target="../media/image32.png"/><Relationship Id="rId7" Type="http://schemas.openxmlformats.org/officeDocument/2006/relationships/image" Target="../media/image3.jpg"/><Relationship Id="rId12"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jpg"/><Relationship Id="rId11" Type="http://schemas.openxmlformats.org/officeDocument/2006/relationships/image" Target="../media/image6.png"/><Relationship Id="rId5" Type="http://schemas.openxmlformats.org/officeDocument/2006/relationships/image" Target="../media/image34.jpg"/><Relationship Id="rId10" Type="http://schemas.openxmlformats.org/officeDocument/2006/relationships/image" Target="../media/image11.jpg"/><Relationship Id="rId4" Type="http://schemas.openxmlformats.org/officeDocument/2006/relationships/image" Target="../media/image33.png"/><Relationship Id="rId9"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35.jpg"/><Relationship Id="rId7"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7.png"/><Relationship Id="rId4" Type="http://schemas.openxmlformats.org/officeDocument/2006/relationships/image" Target="../media/image2.jpg"/><Relationship Id="rId9"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36.png"/><Relationship Id="rId7"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7.png"/><Relationship Id="rId4" Type="http://schemas.openxmlformats.org/officeDocument/2006/relationships/image" Target="../media/image2.jpg"/><Relationship Id="rId9" Type="http://schemas.openxmlformats.org/officeDocument/2006/relationships/image" Target="../media/image6.png"/></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jpg"/><Relationship Id="rId7"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10" Type="http://schemas.openxmlformats.org/officeDocument/2006/relationships/image" Target="../media/image9.png"/><Relationship Id="rId4" Type="http://schemas.openxmlformats.org/officeDocument/2006/relationships/image" Target="../media/image3.jp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Google Shape;53;p1"/>
          <p:cNvSpPr/>
          <p:nvPr/>
        </p:nvSpPr>
        <p:spPr>
          <a:xfrm>
            <a:off x="-4750" y="-4750"/>
            <a:ext cx="9144000" cy="6858000"/>
          </a:xfrm>
          <a:prstGeom prst="rect">
            <a:avLst/>
          </a:prstGeom>
          <a:noFill/>
          <a:ln w="76200" cap="flat" cmpd="sng">
            <a:solidFill>
              <a:srgbClr val="8CB5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 name="Google Shape;65;p1"/>
          <p:cNvSpPr txBox="1"/>
          <p:nvPr/>
        </p:nvSpPr>
        <p:spPr>
          <a:xfrm>
            <a:off x="4936325" y="189930"/>
            <a:ext cx="3962400" cy="1087190"/>
          </a:xfrm>
          <a:prstGeom prst="rect">
            <a:avLst/>
          </a:prstGeom>
          <a:noFill/>
          <a:ln>
            <a:noFill/>
          </a:ln>
        </p:spPr>
        <p:txBody>
          <a:bodyPr spcFirstLastPara="1" wrap="square" lIns="91425" tIns="91425" rIns="91425" bIns="91425" anchor="ctr" anchorCtr="0">
            <a:spAutoFit/>
          </a:bodyPr>
          <a:lstStyle/>
          <a:p>
            <a:pPr marL="0" marR="0" lvl="0" indent="0" algn="ctr" rtl="0">
              <a:lnSpc>
                <a:spcPct val="115000"/>
              </a:lnSpc>
              <a:spcBef>
                <a:spcPts val="0"/>
              </a:spcBef>
              <a:spcAft>
                <a:spcPts val="0"/>
              </a:spcAft>
              <a:buClr>
                <a:srgbClr val="000000"/>
              </a:buClr>
              <a:buSzPts val="2500"/>
              <a:buFont typeface="Arial"/>
              <a:buNone/>
            </a:pPr>
            <a:r>
              <a:rPr lang="bg-BG" sz="2500" b="0" i="0" u="none" strike="noStrike" cap="none">
                <a:solidFill>
                  <a:srgbClr val="F2F2F2"/>
                </a:solidFill>
                <a:highlight>
                  <a:srgbClr val="8EB6F8"/>
                </a:highlight>
                <a:latin typeface="Raleway Black"/>
                <a:ea typeface="Raleway Black"/>
                <a:cs typeface="Raleway Black"/>
                <a:sym typeface="Raleway Black"/>
              </a:rPr>
              <a:t>   </a:t>
            </a:r>
            <a:r>
              <a:rPr lang="bg-BG" sz="2500" b="0" i="0" u="none" strike="noStrike" cap="none">
                <a:solidFill>
                  <a:schemeClr val="lt1"/>
                </a:solidFill>
                <a:highlight>
                  <a:srgbClr val="8EB6F8"/>
                </a:highlight>
                <a:latin typeface="Raleway Black"/>
                <a:ea typeface="Raleway Black"/>
                <a:cs typeface="Raleway Black"/>
                <a:sym typeface="Raleway Black"/>
              </a:rPr>
              <a:t>Екоприключенци!  </a:t>
            </a:r>
            <a:r>
              <a:rPr lang="bg-BG" sz="100" b="0" i="0" u="none" strike="noStrike" cap="none">
                <a:solidFill>
                  <a:srgbClr val="D9EAD3"/>
                </a:solidFill>
                <a:highlight>
                  <a:srgbClr val="D9EAD3"/>
                </a:highlight>
                <a:latin typeface="Raleway Black"/>
                <a:ea typeface="Raleway Black"/>
                <a:cs typeface="Raleway Black"/>
                <a:sym typeface="Raleway Black"/>
              </a:rPr>
              <a:t>.</a:t>
            </a:r>
            <a:r>
              <a:rPr lang="bg-BG" sz="2500" b="0" i="0" u="none" strike="noStrike" cap="none">
                <a:solidFill>
                  <a:srgbClr val="000000"/>
                </a:solidFill>
                <a:highlight>
                  <a:srgbClr val="D9EAD3"/>
                </a:highlight>
                <a:latin typeface="Raleway Black"/>
                <a:ea typeface="Raleway Black"/>
                <a:cs typeface="Raleway Black"/>
                <a:sym typeface="Raleway Black"/>
              </a:rPr>
              <a:t> </a:t>
            </a:r>
            <a:endParaRPr sz="2500" b="0" i="0" u="none" strike="noStrike" cap="none">
              <a:solidFill>
                <a:srgbClr val="000000"/>
              </a:solidFill>
              <a:highlight>
                <a:srgbClr val="D9EAD3"/>
              </a:highlight>
              <a:latin typeface="Raleway Black"/>
              <a:ea typeface="Raleway Black"/>
              <a:cs typeface="Raleway Black"/>
              <a:sym typeface="Raleway Black"/>
            </a:endParaRPr>
          </a:p>
          <a:p>
            <a:pPr marL="0" marR="0" lvl="0" indent="0" algn="ctr" rtl="0">
              <a:lnSpc>
                <a:spcPct val="115000"/>
              </a:lnSpc>
              <a:spcBef>
                <a:spcPts val="0"/>
              </a:spcBef>
              <a:spcAft>
                <a:spcPts val="0"/>
              </a:spcAft>
              <a:buClr>
                <a:srgbClr val="000000"/>
              </a:buClr>
              <a:buSzPts val="1300"/>
              <a:buFont typeface="Arial"/>
              <a:buNone/>
            </a:pPr>
            <a:r>
              <a:rPr lang="bg-BG" sz="1300" b="0" i="1" u="none" strike="noStrike" cap="none">
                <a:solidFill>
                  <a:srgbClr val="000000"/>
                </a:solidFill>
                <a:latin typeface="Raleway"/>
                <a:ea typeface="Raleway"/>
                <a:cs typeface="Raleway"/>
                <a:sym typeface="Raleway"/>
              </a:rPr>
              <a:t>Екологична образователна програма </a:t>
            </a:r>
            <a:br>
              <a:rPr lang="bg-BG" sz="1300" b="0" i="1" u="none" strike="noStrike" cap="none">
                <a:solidFill>
                  <a:srgbClr val="000000"/>
                </a:solidFill>
                <a:latin typeface="Raleway"/>
                <a:ea typeface="Raleway"/>
                <a:cs typeface="Raleway"/>
                <a:sym typeface="Raleway"/>
              </a:rPr>
            </a:br>
            <a:r>
              <a:rPr lang="bg-BG" sz="1300" b="0" i="1" u="none" strike="noStrike" cap="none">
                <a:solidFill>
                  <a:srgbClr val="000000"/>
                </a:solidFill>
                <a:latin typeface="Raleway"/>
                <a:ea typeface="Raleway"/>
                <a:cs typeface="Raleway"/>
                <a:sym typeface="Raleway"/>
              </a:rPr>
              <a:t>за учители и ученици</a:t>
            </a:r>
            <a:endParaRPr sz="2100" b="0" i="1" u="none" strike="noStrike" cap="none">
              <a:solidFill>
                <a:srgbClr val="000000"/>
              </a:solidFill>
              <a:latin typeface="Raleway"/>
              <a:ea typeface="Raleway"/>
              <a:cs typeface="Raleway"/>
              <a:sym typeface="Raleway"/>
            </a:endParaRPr>
          </a:p>
        </p:txBody>
      </p:sp>
      <p:sp>
        <p:nvSpPr>
          <p:cNvPr id="66" name="Google Shape;66;p1"/>
          <p:cNvSpPr txBox="1"/>
          <p:nvPr/>
        </p:nvSpPr>
        <p:spPr>
          <a:xfrm>
            <a:off x="5548325" y="2472123"/>
            <a:ext cx="3350400" cy="2158253"/>
          </a:xfrm>
          <a:prstGeom prst="rect">
            <a:avLst/>
          </a:prstGeom>
          <a:noFill/>
          <a:ln>
            <a:noFill/>
          </a:ln>
        </p:spPr>
        <p:txBody>
          <a:bodyPr spcFirstLastPara="1" wrap="square" lIns="91425" tIns="91425" rIns="91425" bIns="91425" anchor="t" anchorCtr="0">
            <a:spAutoFit/>
          </a:bodyPr>
          <a:lstStyle/>
          <a:p>
            <a:pPr marL="0" marR="0" lvl="0" indent="0" algn="ctr" rtl="0">
              <a:lnSpc>
                <a:spcPct val="150000"/>
              </a:lnSpc>
              <a:spcBef>
                <a:spcPts val="0"/>
              </a:spcBef>
              <a:spcAft>
                <a:spcPts val="0"/>
              </a:spcAft>
              <a:buClr>
                <a:srgbClr val="000000"/>
              </a:buClr>
              <a:buSzPts val="2800"/>
              <a:buFont typeface="Arial"/>
              <a:buNone/>
            </a:pPr>
            <a:r>
              <a:rPr lang="bg-BG" sz="2800" b="0" i="1" u="none" strike="noStrike" cap="none">
                <a:solidFill>
                  <a:schemeClr val="dk1"/>
                </a:solidFill>
                <a:latin typeface="Raleway"/>
                <a:ea typeface="Raleway"/>
                <a:cs typeface="Raleway"/>
                <a:sym typeface="Raleway"/>
              </a:rPr>
              <a:t>—</a:t>
            </a:r>
            <a:r>
              <a:rPr lang="bg-BG" sz="2800" b="0" i="1" u="none" strike="noStrike" cap="none">
                <a:solidFill>
                  <a:schemeClr val="dk1"/>
                </a:solidFill>
                <a:latin typeface="Raleway Black"/>
                <a:ea typeface="Raleway Black"/>
                <a:cs typeface="Raleway Black"/>
                <a:sym typeface="Raleway Black"/>
              </a:rPr>
              <a:t>  Януари  </a:t>
            </a:r>
            <a:r>
              <a:rPr lang="bg-BG" sz="2800" b="0" i="1" u="none" strike="noStrike" cap="none">
                <a:solidFill>
                  <a:schemeClr val="dk1"/>
                </a:solidFill>
                <a:latin typeface="Raleway"/>
                <a:ea typeface="Raleway"/>
                <a:cs typeface="Raleway"/>
                <a:sym typeface="Raleway"/>
              </a:rPr>
              <a:t>—</a:t>
            </a:r>
            <a:endParaRPr sz="2800" b="0" i="1" u="none" strike="noStrike" cap="none">
              <a:solidFill>
                <a:schemeClr val="dk1"/>
              </a:solidFill>
              <a:latin typeface="Raleway"/>
              <a:ea typeface="Raleway"/>
              <a:cs typeface="Raleway"/>
              <a:sym typeface="Raleway"/>
            </a:endParaRPr>
          </a:p>
          <a:p>
            <a:pPr marL="0" marR="0" lvl="0" indent="0" algn="ctr" rtl="0">
              <a:lnSpc>
                <a:spcPct val="115000"/>
              </a:lnSpc>
              <a:spcBef>
                <a:spcPts val="0"/>
              </a:spcBef>
              <a:spcAft>
                <a:spcPts val="0"/>
              </a:spcAft>
              <a:buClr>
                <a:srgbClr val="000000"/>
              </a:buClr>
              <a:buSzPts val="2500"/>
              <a:buFont typeface="Arial"/>
              <a:buNone/>
            </a:pPr>
            <a:r>
              <a:rPr lang="bg-BG" sz="2500" b="0" i="1" u="none" strike="noStrike" cap="none">
                <a:solidFill>
                  <a:schemeClr val="dk1"/>
                </a:solidFill>
                <a:latin typeface="Raleway"/>
                <a:ea typeface="Raleway"/>
                <a:cs typeface="Raleway"/>
                <a:sym typeface="Raleway"/>
              </a:rPr>
              <a:t>Тема на месеца: </a:t>
            </a:r>
            <a:br>
              <a:rPr lang="bg-BG" sz="2500" b="0" i="1" u="none" strike="noStrike" cap="none">
                <a:solidFill>
                  <a:schemeClr val="dk1"/>
                </a:solidFill>
                <a:latin typeface="Raleway"/>
                <a:ea typeface="Raleway"/>
                <a:cs typeface="Raleway"/>
                <a:sym typeface="Raleway"/>
              </a:rPr>
            </a:br>
            <a:r>
              <a:rPr lang="bg-BG" sz="2500" b="0" i="1" u="none" strike="noStrike" cap="none">
                <a:solidFill>
                  <a:schemeClr val="dk1"/>
                </a:solidFill>
                <a:latin typeface="Raleway"/>
                <a:ea typeface="Raleway"/>
                <a:cs typeface="Raleway"/>
                <a:sym typeface="Raleway"/>
              </a:rPr>
              <a:t>Живот във </a:t>
            </a:r>
            <a:endParaRPr/>
          </a:p>
          <a:p>
            <a:pPr marL="0" marR="0" lvl="0" indent="0" algn="ctr" rtl="0">
              <a:lnSpc>
                <a:spcPct val="115000"/>
              </a:lnSpc>
              <a:spcBef>
                <a:spcPts val="0"/>
              </a:spcBef>
              <a:spcAft>
                <a:spcPts val="0"/>
              </a:spcAft>
              <a:buClr>
                <a:srgbClr val="000000"/>
              </a:buClr>
              <a:buSzPts val="2500"/>
              <a:buFont typeface="Arial"/>
              <a:buNone/>
            </a:pPr>
            <a:r>
              <a:rPr lang="bg-BG" sz="2500" b="0" i="1" u="none" strike="noStrike" cap="none">
                <a:solidFill>
                  <a:schemeClr val="dk1"/>
                </a:solidFill>
                <a:latin typeface="Raleway"/>
                <a:ea typeface="Raleway"/>
                <a:cs typeface="Raleway"/>
                <a:sym typeface="Raleway"/>
              </a:rPr>
              <a:t>вода и лед</a:t>
            </a:r>
            <a:endParaRPr/>
          </a:p>
        </p:txBody>
      </p:sp>
      <p:pic>
        <p:nvPicPr>
          <p:cNvPr id="67" name="Google Shape;67;p1"/>
          <p:cNvPicPr preferRelativeResize="0"/>
          <p:nvPr/>
        </p:nvPicPr>
        <p:blipFill rotWithShape="1">
          <a:blip r:embed="rId3">
            <a:alphaModFix/>
          </a:blip>
          <a:srcRect/>
          <a:stretch/>
        </p:blipFill>
        <p:spPr>
          <a:xfrm>
            <a:off x="362638" y="1507279"/>
            <a:ext cx="5168477" cy="4126740"/>
          </a:xfrm>
          <a:prstGeom prst="rect">
            <a:avLst/>
          </a:prstGeom>
          <a:noFill/>
          <a:ln>
            <a:noFill/>
          </a:ln>
        </p:spPr>
      </p:pic>
      <p:grpSp>
        <p:nvGrpSpPr>
          <p:cNvPr id="2" name="Group 1">
            <a:extLst>
              <a:ext uri="{FF2B5EF4-FFF2-40B4-BE49-F238E27FC236}">
                <a16:creationId xmlns:a16="http://schemas.microsoft.com/office/drawing/2014/main" id="{68A4C4E7-D14C-0F66-9AB2-A5B98D50DCBA}"/>
              </a:ext>
            </a:extLst>
          </p:cNvPr>
          <p:cNvGrpSpPr/>
          <p:nvPr/>
        </p:nvGrpSpPr>
        <p:grpSpPr>
          <a:xfrm>
            <a:off x="1882401" y="6067450"/>
            <a:ext cx="7082999" cy="699838"/>
            <a:chOff x="1882401" y="6067450"/>
            <a:chExt cx="7082999" cy="699838"/>
          </a:xfrm>
        </p:grpSpPr>
        <p:pic>
          <p:nvPicPr>
            <p:cNvPr id="3" name="Google Shape;61;p1">
              <a:extLst>
                <a:ext uri="{FF2B5EF4-FFF2-40B4-BE49-F238E27FC236}">
                  <a16:creationId xmlns:a16="http://schemas.microsoft.com/office/drawing/2014/main" id="{CE92AB39-42BA-C185-E631-369C0AB0D95A}"/>
                </a:ext>
              </a:extLst>
            </p:cNvPr>
            <p:cNvPicPr preferRelativeResize="0"/>
            <p:nvPr/>
          </p:nvPicPr>
          <p:blipFill rotWithShape="1">
            <a:blip r:embed="rId4">
              <a:alphaModFix/>
            </a:blip>
            <a:srcRect/>
            <a:stretch/>
          </p:blipFill>
          <p:spPr>
            <a:xfrm>
              <a:off x="1882401" y="6183389"/>
              <a:ext cx="861235" cy="559068"/>
            </a:xfrm>
            <a:prstGeom prst="rect">
              <a:avLst/>
            </a:prstGeom>
            <a:noFill/>
            <a:ln>
              <a:noFill/>
            </a:ln>
          </p:spPr>
        </p:pic>
        <p:cxnSp>
          <p:nvCxnSpPr>
            <p:cNvPr id="4" name="Google Shape;63;p1">
              <a:extLst>
                <a:ext uri="{FF2B5EF4-FFF2-40B4-BE49-F238E27FC236}">
                  <a16:creationId xmlns:a16="http://schemas.microsoft.com/office/drawing/2014/main" id="{AB4004A1-F88B-9E09-A6D0-F6D4D3FFD237}"/>
                </a:ext>
              </a:extLst>
            </p:cNvPr>
            <p:cNvCxnSpPr>
              <a:cxnSpLocks/>
            </p:cNvCxnSpPr>
            <p:nvPr/>
          </p:nvCxnSpPr>
          <p:spPr>
            <a:xfrm>
              <a:off x="1882401" y="6067450"/>
              <a:ext cx="7082999" cy="0"/>
            </a:xfrm>
            <a:prstGeom prst="straightConnector1">
              <a:avLst/>
            </a:prstGeom>
            <a:noFill/>
            <a:ln w="9525" cap="flat" cmpd="sng">
              <a:solidFill>
                <a:srgbClr val="CCCCCC"/>
              </a:solidFill>
              <a:prstDash val="solid"/>
              <a:round/>
              <a:headEnd type="none" w="sm" len="sm"/>
              <a:tailEnd type="none" w="sm" len="sm"/>
            </a:ln>
          </p:spPr>
        </p:cxnSp>
        <p:grpSp>
          <p:nvGrpSpPr>
            <p:cNvPr id="5" name="Google Shape;67;p1">
              <a:extLst>
                <a:ext uri="{FF2B5EF4-FFF2-40B4-BE49-F238E27FC236}">
                  <a16:creationId xmlns:a16="http://schemas.microsoft.com/office/drawing/2014/main" id="{6BB0D6B5-A30D-9F34-56A7-EA6A947EB653}"/>
                </a:ext>
              </a:extLst>
            </p:cNvPr>
            <p:cNvGrpSpPr/>
            <p:nvPr/>
          </p:nvGrpSpPr>
          <p:grpSpPr>
            <a:xfrm>
              <a:off x="2886998" y="6131635"/>
              <a:ext cx="5951877" cy="635653"/>
              <a:chOff x="2946848" y="6141848"/>
              <a:chExt cx="5951877" cy="635653"/>
            </a:xfrm>
          </p:grpSpPr>
          <p:grpSp>
            <p:nvGrpSpPr>
              <p:cNvPr id="6" name="Google Shape;68;p1">
                <a:extLst>
                  <a:ext uri="{FF2B5EF4-FFF2-40B4-BE49-F238E27FC236}">
                    <a16:creationId xmlns:a16="http://schemas.microsoft.com/office/drawing/2014/main" id="{4BF677A4-BC89-757C-4A96-03F13844339F}"/>
                  </a:ext>
                </a:extLst>
              </p:cNvPr>
              <p:cNvGrpSpPr/>
              <p:nvPr/>
            </p:nvGrpSpPr>
            <p:grpSpPr>
              <a:xfrm>
                <a:off x="2946848" y="6212053"/>
                <a:ext cx="5951877" cy="502329"/>
                <a:chOff x="966575" y="6117752"/>
                <a:chExt cx="7140824" cy="602674"/>
              </a:xfrm>
            </p:grpSpPr>
            <p:pic>
              <p:nvPicPr>
                <p:cNvPr id="8" name="Google Shape;69;p1">
                  <a:extLst>
                    <a:ext uri="{FF2B5EF4-FFF2-40B4-BE49-F238E27FC236}">
                      <a16:creationId xmlns:a16="http://schemas.microsoft.com/office/drawing/2014/main" id="{1239EA37-2CF0-E776-B8C3-2023C3200F9B}"/>
                    </a:ext>
                  </a:extLst>
                </p:cNvPr>
                <p:cNvPicPr preferRelativeResize="0"/>
                <p:nvPr/>
              </p:nvPicPr>
              <p:blipFill rotWithShape="1">
                <a:blip r:embed="rId5">
                  <a:alphaModFix/>
                </a:blip>
                <a:srcRect/>
                <a:stretch/>
              </p:blipFill>
              <p:spPr>
                <a:xfrm>
                  <a:off x="966575" y="6117752"/>
                  <a:ext cx="645166" cy="602674"/>
                </a:xfrm>
                <a:prstGeom prst="rect">
                  <a:avLst/>
                </a:prstGeom>
                <a:noFill/>
                <a:ln>
                  <a:noFill/>
                </a:ln>
              </p:spPr>
            </p:pic>
            <p:pic>
              <p:nvPicPr>
                <p:cNvPr id="9" name="Google Shape;70;p1">
                  <a:extLst>
                    <a:ext uri="{FF2B5EF4-FFF2-40B4-BE49-F238E27FC236}">
                      <a16:creationId xmlns:a16="http://schemas.microsoft.com/office/drawing/2014/main" id="{B93600E0-0850-DC10-4518-53999BE77DA4}"/>
                    </a:ext>
                  </a:extLst>
                </p:cNvPr>
                <p:cNvPicPr preferRelativeResize="0"/>
                <p:nvPr/>
              </p:nvPicPr>
              <p:blipFill rotWithShape="1">
                <a:blip r:embed="rId6">
                  <a:alphaModFix/>
                </a:blip>
                <a:srcRect/>
                <a:stretch/>
              </p:blipFill>
              <p:spPr>
                <a:xfrm>
                  <a:off x="1691951" y="6174363"/>
                  <a:ext cx="899982" cy="489450"/>
                </a:xfrm>
                <a:prstGeom prst="rect">
                  <a:avLst/>
                </a:prstGeom>
                <a:noFill/>
                <a:ln>
                  <a:noFill/>
                </a:ln>
              </p:spPr>
            </p:pic>
            <p:pic>
              <p:nvPicPr>
                <p:cNvPr id="10" name="Google Shape;71;p1">
                  <a:extLst>
                    <a:ext uri="{FF2B5EF4-FFF2-40B4-BE49-F238E27FC236}">
                      <a16:creationId xmlns:a16="http://schemas.microsoft.com/office/drawing/2014/main" id="{8F00B3CB-22DD-3065-3748-86E51FDBABDF}"/>
                    </a:ext>
                  </a:extLst>
                </p:cNvPr>
                <p:cNvPicPr preferRelativeResize="0"/>
                <p:nvPr/>
              </p:nvPicPr>
              <p:blipFill rotWithShape="1">
                <a:blip r:embed="rId7">
                  <a:alphaModFix/>
                </a:blip>
                <a:srcRect/>
                <a:stretch/>
              </p:blipFill>
              <p:spPr>
                <a:xfrm>
                  <a:off x="2710802" y="6174375"/>
                  <a:ext cx="645176" cy="480094"/>
                </a:xfrm>
                <a:prstGeom prst="rect">
                  <a:avLst/>
                </a:prstGeom>
                <a:noFill/>
                <a:ln>
                  <a:noFill/>
                </a:ln>
              </p:spPr>
            </p:pic>
            <p:pic>
              <p:nvPicPr>
                <p:cNvPr id="11" name="Google Shape;72;p1">
                  <a:extLst>
                    <a:ext uri="{FF2B5EF4-FFF2-40B4-BE49-F238E27FC236}">
                      <a16:creationId xmlns:a16="http://schemas.microsoft.com/office/drawing/2014/main" id="{508B0655-1E2F-EF18-6A1E-3B9B103F08E5}"/>
                    </a:ext>
                  </a:extLst>
                </p:cNvPr>
                <p:cNvPicPr preferRelativeResize="0"/>
                <p:nvPr/>
              </p:nvPicPr>
              <p:blipFill rotWithShape="1">
                <a:blip r:embed="rId8">
                  <a:alphaModFix/>
                </a:blip>
                <a:srcRect/>
                <a:stretch/>
              </p:blipFill>
              <p:spPr>
                <a:xfrm>
                  <a:off x="5109673" y="6174376"/>
                  <a:ext cx="1012225" cy="467859"/>
                </a:xfrm>
                <a:prstGeom prst="rect">
                  <a:avLst/>
                </a:prstGeom>
                <a:noFill/>
                <a:ln>
                  <a:noFill/>
                </a:ln>
              </p:spPr>
            </p:pic>
            <p:pic>
              <p:nvPicPr>
                <p:cNvPr id="12" name="Google Shape;73;p1">
                  <a:extLst>
                    <a:ext uri="{FF2B5EF4-FFF2-40B4-BE49-F238E27FC236}">
                      <a16:creationId xmlns:a16="http://schemas.microsoft.com/office/drawing/2014/main" id="{E3C72C94-5ADE-A557-3833-6A3E4FE7DB55}"/>
                    </a:ext>
                  </a:extLst>
                </p:cNvPr>
                <p:cNvPicPr preferRelativeResize="0"/>
                <p:nvPr/>
              </p:nvPicPr>
              <p:blipFill rotWithShape="1">
                <a:blip r:embed="rId9">
                  <a:alphaModFix/>
                </a:blip>
                <a:srcRect/>
                <a:stretch/>
              </p:blipFill>
              <p:spPr>
                <a:xfrm>
                  <a:off x="6240775" y="6163571"/>
                  <a:ext cx="1866624" cy="489442"/>
                </a:xfrm>
                <a:prstGeom prst="rect">
                  <a:avLst/>
                </a:prstGeom>
                <a:noFill/>
                <a:ln>
                  <a:noFill/>
                </a:ln>
              </p:spPr>
            </p:pic>
          </p:grpSp>
          <p:pic>
            <p:nvPicPr>
              <p:cNvPr id="7" name="Google Shape;74;p1">
                <a:extLst>
                  <a:ext uri="{FF2B5EF4-FFF2-40B4-BE49-F238E27FC236}">
                    <a16:creationId xmlns:a16="http://schemas.microsoft.com/office/drawing/2014/main" id="{3ACC99EF-4BFC-3DFB-2BF8-C7D735E26B1B}"/>
                  </a:ext>
                </a:extLst>
              </p:cNvPr>
              <p:cNvPicPr preferRelativeResize="0"/>
              <p:nvPr/>
            </p:nvPicPr>
            <p:blipFill rotWithShape="1">
              <a:blip r:embed="rId10">
                <a:alphaModFix/>
              </a:blip>
              <a:srcRect/>
              <a:stretch/>
            </p:blipFill>
            <p:spPr>
              <a:xfrm>
                <a:off x="4980519" y="6141848"/>
                <a:ext cx="1357778" cy="635653"/>
              </a:xfrm>
              <a:prstGeom prst="rect">
                <a:avLst/>
              </a:prstGeom>
              <a:noFill/>
              <a:ln>
                <a:noFill/>
              </a:ln>
            </p:spPr>
          </p:pic>
        </p:grpSp>
      </p:grpSp>
      <p:grpSp>
        <p:nvGrpSpPr>
          <p:cNvPr id="13" name="Group 12">
            <a:extLst>
              <a:ext uri="{FF2B5EF4-FFF2-40B4-BE49-F238E27FC236}">
                <a16:creationId xmlns:a16="http://schemas.microsoft.com/office/drawing/2014/main" id="{A118AE03-05F1-900C-3423-7204E7666376}"/>
              </a:ext>
            </a:extLst>
          </p:cNvPr>
          <p:cNvGrpSpPr/>
          <p:nvPr/>
        </p:nvGrpSpPr>
        <p:grpSpPr>
          <a:xfrm>
            <a:off x="245275" y="132107"/>
            <a:ext cx="3790150" cy="874650"/>
            <a:chOff x="245275" y="132107"/>
            <a:chExt cx="3790150" cy="874650"/>
          </a:xfrm>
        </p:grpSpPr>
        <p:cxnSp>
          <p:nvCxnSpPr>
            <p:cNvPr id="14" name="Google Shape;62;p1">
              <a:extLst>
                <a:ext uri="{FF2B5EF4-FFF2-40B4-BE49-F238E27FC236}">
                  <a16:creationId xmlns:a16="http://schemas.microsoft.com/office/drawing/2014/main" id="{4C0EB2B4-C8DC-7E75-E642-856BB97710C4}"/>
                </a:ext>
              </a:extLst>
            </p:cNvPr>
            <p:cNvCxnSpPr>
              <a:cxnSpLocks/>
            </p:cNvCxnSpPr>
            <p:nvPr/>
          </p:nvCxnSpPr>
          <p:spPr>
            <a:xfrm>
              <a:off x="245275" y="974510"/>
              <a:ext cx="3790150" cy="0"/>
            </a:xfrm>
            <a:prstGeom prst="straightConnector1">
              <a:avLst/>
            </a:prstGeom>
            <a:noFill/>
            <a:ln w="9525" cap="flat" cmpd="sng">
              <a:solidFill>
                <a:srgbClr val="CCCCCC"/>
              </a:solidFill>
              <a:prstDash val="solid"/>
              <a:round/>
              <a:headEnd type="none" w="sm" len="sm"/>
              <a:tailEnd type="none" w="sm" len="sm"/>
            </a:ln>
          </p:spPr>
        </p:cxnSp>
        <p:pic>
          <p:nvPicPr>
            <p:cNvPr id="15" name="Google Shape;75;p1">
              <a:extLst>
                <a:ext uri="{FF2B5EF4-FFF2-40B4-BE49-F238E27FC236}">
                  <a16:creationId xmlns:a16="http://schemas.microsoft.com/office/drawing/2014/main" id="{79640488-0BC6-9A74-0411-5A85D91772A9}"/>
                </a:ext>
              </a:extLst>
            </p:cNvPr>
            <p:cNvPicPr preferRelativeResize="0"/>
            <p:nvPr/>
          </p:nvPicPr>
          <p:blipFill rotWithShape="1">
            <a:blip r:embed="rId11">
              <a:alphaModFix/>
            </a:blip>
            <a:srcRect/>
            <a:stretch/>
          </p:blipFill>
          <p:spPr>
            <a:xfrm>
              <a:off x="245275" y="132107"/>
              <a:ext cx="3790150" cy="874650"/>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2"/>
          <p:cNvSpPr/>
          <p:nvPr/>
        </p:nvSpPr>
        <p:spPr>
          <a:xfrm>
            <a:off x="-4750" y="-4750"/>
            <a:ext cx="9144000" cy="6858000"/>
          </a:xfrm>
          <a:prstGeom prst="rect">
            <a:avLst/>
          </a:prstGeom>
          <a:noFill/>
          <a:ln w="76200" cap="flat" cmpd="sng">
            <a:solidFill>
              <a:srgbClr val="8CB5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2"/>
          <p:cNvSpPr txBox="1"/>
          <p:nvPr/>
        </p:nvSpPr>
        <p:spPr>
          <a:xfrm>
            <a:off x="320511" y="4892463"/>
            <a:ext cx="8550000" cy="1417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bg-BG" sz="1800" b="0" i="0" u="none" strike="noStrike" cap="none">
                <a:solidFill>
                  <a:srgbClr val="000000"/>
                </a:solidFill>
                <a:latin typeface="Raleway"/>
                <a:ea typeface="Raleway"/>
                <a:cs typeface="Raleway"/>
                <a:sym typeface="Raleway"/>
              </a:rPr>
              <a:t>През зимата в нашата страна идват десетки видове птици. Те прекарват в нашата страна само зимните месеци, а когато тук е лято са в гнездовите си територии, които се намират далеч на север </a:t>
            </a:r>
            <a:r>
              <a:rPr lang="bg-BG" sz="1800">
                <a:latin typeface="Raleway"/>
                <a:ea typeface="Raleway"/>
                <a:cs typeface="Raleway"/>
                <a:sym typeface="Raleway"/>
              </a:rPr>
              <a:t>- в</a:t>
            </a:r>
            <a:r>
              <a:rPr lang="bg-BG" sz="1800" b="0" i="0" u="none" strike="noStrike" cap="none">
                <a:solidFill>
                  <a:srgbClr val="000000"/>
                </a:solidFill>
                <a:latin typeface="Raleway"/>
                <a:ea typeface="Raleway"/>
                <a:cs typeface="Raleway"/>
                <a:sym typeface="Raleway"/>
              </a:rPr>
              <a:t> Норвегия или далечен Сибир.</a:t>
            </a:r>
            <a:endParaRPr sz="1800" b="0" i="0" u="none" strike="noStrike" cap="none">
              <a:solidFill>
                <a:srgbClr val="000000"/>
              </a:solidFill>
              <a:latin typeface="Raleway"/>
              <a:ea typeface="Raleway"/>
              <a:cs typeface="Raleway"/>
              <a:sym typeface="Raleway"/>
            </a:endParaRPr>
          </a:p>
        </p:txBody>
      </p:sp>
      <p:sp>
        <p:nvSpPr>
          <p:cNvPr id="85" name="Google Shape;85;p2"/>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bg-BG" sz="700" b="0" i="0" u="none" strike="noStrike" cap="none">
                <a:solidFill>
                  <a:srgbClr val="000000"/>
                </a:solidFill>
                <a:latin typeface="Raleway"/>
                <a:ea typeface="Raleway"/>
                <a:cs typeface="Raleway"/>
                <a:sym typeface="Raleway"/>
              </a:rPr>
              <a:t>Снимки: Wikimedia Commons</a:t>
            </a:r>
            <a:endParaRPr sz="700" b="0" i="0" u="none" strike="noStrike" cap="none">
              <a:solidFill>
                <a:srgbClr val="000000"/>
              </a:solidFill>
              <a:latin typeface="Raleway"/>
              <a:ea typeface="Raleway"/>
              <a:cs typeface="Raleway"/>
              <a:sym typeface="Raleway"/>
            </a:endParaRPr>
          </a:p>
        </p:txBody>
      </p:sp>
      <p:pic>
        <p:nvPicPr>
          <p:cNvPr id="86" name="Google Shape;86;p2"/>
          <p:cNvPicPr preferRelativeResize="0"/>
          <p:nvPr/>
        </p:nvPicPr>
        <p:blipFill rotWithShape="1">
          <a:blip r:embed="rId3">
            <a:alphaModFix/>
          </a:blip>
          <a:srcRect/>
          <a:stretch/>
        </p:blipFill>
        <p:spPr>
          <a:xfrm>
            <a:off x="1026776" y="159085"/>
            <a:ext cx="7162411" cy="4775732"/>
          </a:xfrm>
          <a:prstGeom prst="rect">
            <a:avLst/>
          </a:prstGeom>
          <a:noFill/>
          <a:ln>
            <a:noFill/>
          </a:ln>
        </p:spPr>
      </p:pic>
      <p:grpSp>
        <p:nvGrpSpPr>
          <p:cNvPr id="2" name="Group 1">
            <a:extLst>
              <a:ext uri="{FF2B5EF4-FFF2-40B4-BE49-F238E27FC236}">
                <a16:creationId xmlns:a16="http://schemas.microsoft.com/office/drawing/2014/main" id="{FCCE8CBD-2AC6-18DD-D660-42D708F6A499}"/>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8E3DC322-1133-4497-1B2F-2CBB184777D0}"/>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4546A287-7D4D-1146-9EC3-76701181305F}"/>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926659B2-784A-8705-60C3-8005309537BA}"/>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32730EC8-AEFC-179D-4637-AF53A0D5E711}"/>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DE3EEC1C-B8D0-D324-E570-688EDD1D0698}"/>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51BB6087-ED4E-3FC3-A57C-3B1E1EFFC835}"/>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6532A3E5-6B54-C79C-2C37-2A8C4D443096}"/>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051F964D-B5F3-943E-2582-663481C15ABB}"/>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9B232EEF-3B8D-6F5A-0460-3FC6A732C085}"/>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EF016827-F478-74CD-2F75-623ABD5A0C6C}"/>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1BE58EEB-A81C-E112-30E1-4F8CE0A7A275}"/>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3"/>
          <p:cNvSpPr/>
          <p:nvPr/>
        </p:nvSpPr>
        <p:spPr>
          <a:xfrm>
            <a:off x="-4750" y="-4750"/>
            <a:ext cx="9144000" cy="6858000"/>
          </a:xfrm>
          <a:prstGeom prst="rect">
            <a:avLst/>
          </a:prstGeom>
          <a:noFill/>
          <a:ln w="76200" cap="flat" cmpd="sng">
            <a:solidFill>
              <a:srgbClr val="8CB5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p3"/>
          <p:cNvSpPr txBox="1"/>
          <p:nvPr/>
        </p:nvSpPr>
        <p:spPr>
          <a:xfrm>
            <a:off x="5993143" y="1086732"/>
            <a:ext cx="2820900" cy="46038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bg-BG" sz="1800" b="0" i="0" u="none" strike="noStrike" cap="none">
                <a:solidFill>
                  <a:srgbClr val="000000"/>
                </a:solidFill>
                <a:latin typeface="Raleway"/>
                <a:ea typeface="Raleway"/>
                <a:cs typeface="Raleway"/>
                <a:sym typeface="Raleway"/>
              </a:rPr>
              <a:t>Защо България? Птиците, които прелитат хиляди километри два пъти в годината имат „карта“ в главите си. Нашата страна е крайна точка в тази карта – безопасно място, където да прекарат зимата, да намерят храна и незамръзнали водоеми, </a:t>
            </a:r>
            <a:r>
              <a:rPr lang="bg-BG" sz="1800">
                <a:latin typeface="Raleway"/>
                <a:ea typeface="Raleway"/>
                <a:cs typeface="Raleway"/>
                <a:sym typeface="Raleway"/>
              </a:rPr>
              <a:t>в които </a:t>
            </a:r>
            <a:r>
              <a:rPr lang="bg-BG" sz="1800" b="0" i="0" u="none" strike="noStrike" cap="none">
                <a:solidFill>
                  <a:srgbClr val="000000"/>
                </a:solidFill>
                <a:latin typeface="Raleway"/>
                <a:ea typeface="Raleway"/>
                <a:cs typeface="Raleway"/>
                <a:sym typeface="Raleway"/>
              </a:rPr>
              <a:t>да спят необезпокоявани.</a:t>
            </a:r>
            <a:endParaRPr sz="1800" b="0" i="0" u="none" strike="noStrike" cap="none">
              <a:solidFill>
                <a:srgbClr val="000000"/>
              </a:solidFill>
              <a:latin typeface="Raleway"/>
              <a:ea typeface="Raleway"/>
              <a:cs typeface="Raleway"/>
              <a:sym typeface="Raleway"/>
            </a:endParaRPr>
          </a:p>
        </p:txBody>
      </p:sp>
      <p:sp>
        <p:nvSpPr>
          <p:cNvPr id="104" name="Google Shape;104;p3"/>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bg-BG" sz="700" b="0" i="0" u="none" strike="noStrike" cap="none">
                <a:solidFill>
                  <a:srgbClr val="000000"/>
                </a:solidFill>
                <a:latin typeface="Raleway"/>
                <a:ea typeface="Raleway"/>
                <a:cs typeface="Raleway"/>
                <a:sym typeface="Raleway"/>
              </a:rPr>
              <a:t>Снимки: Wikimedia Commons</a:t>
            </a:r>
            <a:endParaRPr sz="700" b="0" i="0" u="none" strike="noStrike" cap="none">
              <a:solidFill>
                <a:srgbClr val="000000"/>
              </a:solidFill>
              <a:latin typeface="Raleway"/>
              <a:ea typeface="Raleway"/>
              <a:cs typeface="Raleway"/>
              <a:sym typeface="Raleway"/>
            </a:endParaRPr>
          </a:p>
        </p:txBody>
      </p:sp>
      <p:pic>
        <p:nvPicPr>
          <p:cNvPr id="105" name="Google Shape;105;p3"/>
          <p:cNvPicPr preferRelativeResize="0"/>
          <p:nvPr/>
        </p:nvPicPr>
        <p:blipFill rotWithShape="1">
          <a:blip r:embed="rId3">
            <a:alphaModFix/>
          </a:blip>
          <a:srcRect/>
          <a:stretch/>
        </p:blipFill>
        <p:spPr>
          <a:xfrm>
            <a:off x="329957" y="403031"/>
            <a:ext cx="5298700" cy="5577579"/>
          </a:xfrm>
          <a:prstGeom prst="rect">
            <a:avLst/>
          </a:prstGeom>
          <a:noFill/>
          <a:ln>
            <a:noFill/>
          </a:ln>
        </p:spPr>
      </p:pic>
      <p:sp>
        <p:nvSpPr>
          <p:cNvPr id="106" name="Google Shape;106;p3"/>
          <p:cNvSpPr/>
          <p:nvPr/>
        </p:nvSpPr>
        <p:spPr>
          <a:xfrm rot="6238710">
            <a:off x="3072098" y="2318120"/>
            <a:ext cx="2990305" cy="578788"/>
          </a:xfrm>
          <a:prstGeom prst="rightArrow">
            <a:avLst>
              <a:gd name="adj1" fmla="val 50000"/>
              <a:gd name="adj2" fmla="val 50000"/>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nvGrpSpPr>
          <p:cNvPr id="2" name="Group 1">
            <a:extLst>
              <a:ext uri="{FF2B5EF4-FFF2-40B4-BE49-F238E27FC236}">
                <a16:creationId xmlns:a16="http://schemas.microsoft.com/office/drawing/2014/main" id="{222DD3C8-7E26-4EC3-FB2E-F0AD064E6828}"/>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2245E488-95DF-ED79-AF49-4A98B510F9F2}"/>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A688AC36-6F66-D994-392E-74C148D96A4A}"/>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DD3BA350-EB1A-C5AB-F084-A2FCACDD25C5}"/>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2727DDA2-4574-5BD7-9CB5-80322776C909}"/>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B18B2A91-FD14-C660-1126-78CA99676CE4}"/>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C367B2AF-DE1F-B839-E089-D8FBEE917533}"/>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FA4843FF-60AF-6577-5B4E-6D6401FBF291}"/>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B9B490D4-0DB2-AEB7-C1C1-4844E74B6B27}"/>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83FD9594-0BF0-0DD1-5495-3EDE3A6A4741}"/>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283387E4-1CA3-E2B2-78FA-09BBBE4311E5}"/>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F989138B-ABBF-3849-094B-0B0486E41393}"/>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4"/>
          <p:cNvSpPr/>
          <p:nvPr/>
        </p:nvSpPr>
        <p:spPr>
          <a:xfrm>
            <a:off x="-4750" y="-4750"/>
            <a:ext cx="9144000" cy="6858000"/>
          </a:xfrm>
          <a:prstGeom prst="rect">
            <a:avLst/>
          </a:prstGeom>
          <a:noFill/>
          <a:ln w="76200" cap="flat" cmpd="sng">
            <a:solidFill>
              <a:srgbClr val="8CB5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p4"/>
          <p:cNvSpPr txBox="1"/>
          <p:nvPr/>
        </p:nvSpPr>
        <p:spPr>
          <a:xfrm>
            <a:off x="393049" y="5014152"/>
            <a:ext cx="8568000" cy="1098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bg-BG" sz="1800" b="0" i="0" u="none" strike="noStrike" cap="none">
                <a:solidFill>
                  <a:srgbClr val="000000"/>
                </a:solidFill>
                <a:latin typeface="Raleway"/>
                <a:ea typeface="Raleway"/>
                <a:cs typeface="Raleway"/>
                <a:sym typeface="Raleway"/>
              </a:rPr>
              <a:t>Зимата тук е като лятна ваканция за тези птици. </a:t>
            </a:r>
            <a:r>
              <a:rPr lang="bg-BG" sz="1800">
                <a:latin typeface="Raleway"/>
                <a:ea typeface="Raleway"/>
                <a:cs typeface="Raleway"/>
                <a:sym typeface="Raleway"/>
              </a:rPr>
              <a:t>М</a:t>
            </a:r>
            <a:r>
              <a:rPr lang="bg-BG" sz="1800" b="0" i="0" u="none" strike="noStrike" cap="none">
                <a:solidFill>
                  <a:srgbClr val="000000"/>
                </a:solidFill>
                <a:latin typeface="Raleway"/>
                <a:ea typeface="Raleway"/>
                <a:cs typeface="Raleway"/>
                <a:sym typeface="Raleway"/>
              </a:rPr>
              <a:t>естата, </a:t>
            </a:r>
            <a:r>
              <a:rPr lang="bg-BG" sz="1800">
                <a:latin typeface="Raleway"/>
                <a:ea typeface="Raleway"/>
                <a:cs typeface="Raleway"/>
                <a:sym typeface="Raleway"/>
              </a:rPr>
              <a:t>в </a:t>
            </a:r>
            <a:r>
              <a:rPr lang="bg-BG" sz="1800" b="0" i="0" u="none" strike="noStrike" cap="none">
                <a:solidFill>
                  <a:srgbClr val="000000"/>
                </a:solidFill>
                <a:latin typeface="Raleway"/>
                <a:ea typeface="Raleway"/>
                <a:cs typeface="Raleway"/>
                <a:sym typeface="Raleway"/>
              </a:rPr>
              <a:t>които се събират са водоемите - </a:t>
            </a:r>
            <a:r>
              <a:rPr lang="bg-BG" sz="1800">
                <a:latin typeface="Raleway"/>
                <a:ea typeface="Raleway"/>
                <a:cs typeface="Raleway"/>
                <a:sym typeface="Raleway"/>
              </a:rPr>
              <a:t>р</a:t>
            </a:r>
            <a:r>
              <a:rPr lang="bg-BG" sz="1800" b="0" i="0" u="none" strike="noStrike" cap="none">
                <a:solidFill>
                  <a:srgbClr val="000000"/>
                </a:solidFill>
                <a:latin typeface="Raleway"/>
                <a:ea typeface="Raleway"/>
                <a:cs typeface="Raleway"/>
                <a:sym typeface="Raleway"/>
              </a:rPr>
              <a:t>еки, езера, язовири, рибарници, където има вода, която не замръзва има и зимуващи птици. Морето също е такова място.</a:t>
            </a:r>
            <a:endParaRPr sz="1800" b="0" i="0" u="none" strike="noStrike" cap="none">
              <a:solidFill>
                <a:srgbClr val="000000"/>
              </a:solidFill>
              <a:latin typeface="Raleway"/>
              <a:ea typeface="Raleway"/>
              <a:cs typeface="Raleway"/>
              <a:sym typeface="Raleway"/>
            </a:endParaRPr>
          </a:p>
        </p:txBody>
      </p:sp>
      <p:sp>
        <p:nvSpPr>
          <p:cNvPr id="124" name="Google Shape;124;p4"/>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bg-BG" sz="700" b="0" i="0" u="none" strike="noStrike" cap="none">
                <a:solidFill>
                  <a:srgbClr val="000000"/>
                </a:solidFill>
                <a:latin typeface="Raleway"/>
                <a:ea typeface="Raleway"/>
                <a:cs typeface="Raleway"/>
                <a:sym typeface="Raleway"/>
              </a:rPr>
              <a:t>Снимки: Wikimedia Commons</a:t>
            </a:r>
            <a:endParaRPr sz="700" b="0" i="0" u="none" strike="noStrike" cap="none">
              <a:solidFill>
                <a:srgbClr val="000000"/>
              </a:solidFill>
              <a:latin typeface="Raleway"/>
              <a:ea typeface="Raleway"/>
              <a:cs typeface="Raleway"/>
              <a:sym typeface="Raleway"/>
            </a:endParaRPr>
          </a:p>
        </p:txBody>
      </p:sp>
      <p:pic>
        <p:nvPicPr>
          <p:cNvPr id="125" name="Google Shape;125;p4"/>
          <p:cNvPicPr preferRelativeResize="0"/>
          <p:nvPr/>
        </p:nvPicPr>
        <p:blipFill rotWithShape="1">
          <a:blip r:embed="rId3">
            <a:alphaModFix/>
          </a:blip>
          <a:srcRect/>
          <a:stretch/>
        </p:blipFill>
        <p:spPr>
          <a:xfrm>
            <a:off x="33823" y="382151"/>
            <a:ext cx="9066853" cy="4499708"/>
          </a:xfrm>
          <a:prstGeom prst="rect">
            <a:avLst/>
          </a:prstGeom>
          <a:noFill/>
          <a:ln>
            <a:noFill/>
          </a:ln>
        </p:spPr>
      </p:pic>
      <p:grpSp>
        <p:nvGrpSpPr>
          <p:cNvPr id="2" name="Group 1">
            <a:extLst>
              <a:ext uri="{FF2B5EF4-FFF2-40B4-BE49-F238E27FC236}">
                <a16:creationId xmlns:a16="http://schemas.microsoft.com/office/drawing/2014/main" id="{618394B9-864D-86AC-8EC3-BCEDD0F1F176}"/>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06B736AD-1F25-F28F-EA36-4066D60E2389}"/>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90E750E8-4821-7320-4BB1-38C4441082FF}"/>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7C325B07-4542-86E0-7BF4-5E6E9E37E82B}"/>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2FD465A1-F839-4A3F-563F-0B1709AA6A78}"/>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3C33F9D9-C88F-441C-55BB-78BA6815BBBC}"/>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839AAEB8-3C1A-95F2-3AB5-34A3D9E3976D}"/>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9048FE49-646E-A5E9-3549-212F99C8BB7B}"/>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82738E77-673E-9166-E480-FD2B65970E6F}"/>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0A299273-BA89-B2F2-DDD1-AFA2A841F7FC}"/>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CC755E93-A401-A0D4-A1AB-4BFF33EDAEB1}"/>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4E4DCB68-CF1F-1FB1-782F-350774198A00}"/>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4750" y="-4750"/>
            <a:ext cx="9144000" cy="6858000"/>
          </a:xfrm>
          <a:prstGeom prst="rect">
            <a:avLst/>
          </a:prstGeom>
          <a:noFill/>
          <a:ln w="76200" cap="flat" cmpd="sng">
            <a:solidFill>
              <a:srgbClr val="8CB5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5"/>
          <p:cNvSpPr txBox="1"/>
          <p:nvPr/>
        </p:nvSpPr>
        <p:spPr>
          <a:xfrm>
            <a:off x="505725" y="5597546"/>
            <a:ext cx="6701265" cy="503184"/>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bg-BG" sz="1800" b="0" i="0" u="none" strike="noStrike" cap="none">
                <a:solidFill>
                  <a:srgbClr val="000000"/>
                </a:solidFill>
                <a:latin typeface="Raleway"/>
                <a:ea typeface="Raleway"/>
                <a:cs typeface="Raleway"/>
                <a:sym typeface="Raleway"/>
              </a:rPr>
              <a:t>По-големите водоеми „кипят“ от птици през зимата.</a:t>
            </a:r>
            <a:endParaRPr sz="1800" b="0" i="0" u="none" strike="noStrike" cap="none">
              <a:solidFill>
                <a:srgbClr val="000000"/>
              </a:solidFill>
              <a:latin typeface="Raleway"/>
              <a:ea typeface="Raleway"/>
              <a:cs typeface="Raleway"/>
              <a:sym typeface="Raleway"/>
            </a:endParaRPr>
          </a:p>
        </p:txBody>
      </p:sp>
      <p:sp>
        <p:nvSpPr>
          <p:cNvPr id="143" name="Google Shape;143;p5"/>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bg-BG" sz="700" b="0" i="0" u="none" strike="noStrike" cap="none">
                <a:solidFill>
                  <a:srgbClr val="000000"/>
                </a:solidFill>
                <a:latin typeface="Raleway"/>
                <a:ea typeface="Raleway"/>
                <a:cs typeface="Raleway"/>
                <a:sym typeface="Raleway"/>
              </a:rPr>
              <a:t>Снимки: Wikimedia Commons</a:t>
            </a:r>
            <a:endParaRPr sz="700" b="0" i="0" u="none" strike="noStrike" cap="none">
              <a:solidFill>
                <a:srgbClr val="000000"/>
              </a:solidFill>
              <a:latin typeface="Raleway"/>
              <a:ea typeface="Raleway"/>
              <a:cs typeface="Raleway"/>
              <a:sym typeface="Raleway"/>
            </a:endParaRPr>
          </a:p>
        </p:txBody>
      </p:sp>
      <p:pic>
        <p:nvPicPr>
          <p:cNvPr id="144" name="Google Shape;144;p5"/>
          <p:cNvPicPr preferRelativeResize="0"/>
          <p:nvPr/>
        </p:nvPicPr>
        <p:blipFill rotWithShape="1">
          <a:blip r:embed="rId3">
            <a:alphaModFix/>
          </a:blip>
          <a:srcRect/>
          <a:stretch/>
        </p:blipFill>
        <p:spPr>
          <a:xfrm>
            <a:off x="515695" y="225643"/>
            <a:ext cx="8103109" cy="5300784"/>
          </a:xfrm>
          <a:prstGeom prst="rect">
            <a:avLst/>
          </a:prstGeom>
          <a:noFill/>
          <a:ln>
            <a:noFill/>
          </a:ln>
        </p:spPr>
      </p:pic>
      <p:grpSp>
        <p:nvGrpSpPr>
          <p:cNvPr id="2" name="Group 1">
            <a:extLst>
              <a:ext uri="{FF2B5EF4-FFF2-40B4-BE49-F238E27FC236}">
                <a16:creationId xmlns:a16="http://schemas.microsoft.com/office/drawing/2014/main" id="{F857DDD0-47C8-5B06-7D91-11691A587821}"/>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34536517-DCEC-4648-B517-645203128BBB}"/>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63EE79AF-9F3D-26DA-4FAA-4B3B42650D67}"/>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14F9D52F-6323-3ACE-EBBA-725D519E4B27}"/>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991719D1-1B19-5894-D10D-B5D386BA8456}"/>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3B72D00C-929F-0885-2D2E-65B3F8F0C2E9}"/>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8816E841-8EB5-0AED-8F6B-076365728207}"/>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2D923AA9-961F-B291-0D42-40FCD697BD4B}"/>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C77A7568-DA2B-DF10-35B3-99D7E2399F6D}"/>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554F33F2-4FE3-1660-9868-11C08448710D}"/>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DFFF50A2-8CD7-5F8E-3DDC-B71ADF4E5409}"/>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2E886830-F5FC-325F-4339-EAAB85D27643}"/>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6"/>
          <p:cNvSpPr/>
          <p:nvPr/>
        </p:nvSpPr>
        <p:spPr>
          <a:xfrm>
            <a:off x="-4750" y="-4750"/>
            <a:ext cx="9144000" cy="6858000"/>
          </a:xfrm>
          <a:prstGeom prst="rect">
            <a:avLst/>
          </a:prstGeom>
          <a:noFill/>
          <a:ln w="76200" cap="flat" cmpd="sng">
            <a:solidFill>
              <a:srgbClr val="8CB5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 name="Google Shape;161;p6"/>
          <p:cNvSpPr txBox="1"/>
          <p:nvPr/>
        </p:nvSpPr>
        <p:spPr>
          <a:xfrm>
            <a:off x="5465450" y="500775"/>
            <a:ext cx="3565428" cy="5299113"/>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bg-BG" sz="1700" b="0" i="0" u="none" strike="noStrike" cap="none" dirty="0">
                <a:solidFill>
                  <a:srgbClr val="000000"/>
                </a:solidFill>
                <a:latin typeface="Raleway"/>
                <a:ea typeface="Raleway"/>
                <a:cs typeface="Raleway"/>
                <a:sym typeface="Raleway"/>
              </a:rPr>
              <a:t>А защо не стоя</a:t>
            </a:r>
            <a:r>
              <a:rPr lang="bg-BG" sz="1700" dirty="0">
                <a:latin typeface="Raleway"/>
                <a:ea typeface="Raleway"/>
                <a:cs typeface="Raleway"/>
                <a:sym typeface="Raleway"/>
              </a:rPr>
              <a:t>т целогодишно </a:t>
            </a:r>
            <a:r>
              <a:rPr lang="bg-BG" sz="1700" b="0" i="0" u="none" strike="noStrike" cap="none" dirty="0">
                <a:solidFill>
                  <a:srgbClr val="000000"/>
                </a:solidFill>
                <a:latin typeface="Raleway"/>
                <a:ea typeface="Raleway"/>
                <a:cs typeface="Raleway"/>
                <a:sym typeface="Raleway"/>
              </a:rPr>
              <a:t>там</a:t>
            </a:r>
            <a:r>
              <a:rPr lang="bg-BG" sz="1700" dirty="0">
                <a:latin typeface="Raleway"/>
                <a:ea typeface="Raleway"/>
                <a:cs typeface="Raleway"/>
                <a:sym typeface="Raleway"/>
              </a:rPr>
              <a:t>, </a:t>
            </a:r>
            <a:r>
              <a:rPr lang="bg-BG" sz="1700" b="0" i="0" u="none" strike="noStrike" cap="none" dirty="0">
                <a:solidFill>
                  <a:srgbClr val="000000"/>
                </a:solidFill>
                <a:latin typeface="Raleway"/>
                <a:ea typeface="Raleway"/>
                <a:cs typeface="Raleway"/>
                <a:sym typeface="Raleway"/>
              </a:rPr>
              <a:t> където правят гнездата си?</a:t>
            </a:r>
            <a:endParaRPr sz="1500" dirty="0"/>
          </a:p>
          <a:p>
            <a:pPr marL="0" marR="0" lvl="0" indent="0" algn="l" rtl="0">
              <a:lnSpc>
                <a:spcPct val="115000"/>
              </a:lnSpc>
              <a:spcBef>
                <a:spcPts val="0"/>
              </a:spcBef>
              <a:spcAft>
                <a:spcPts val="0"/>
              </a:spcAft>
              <a:buClr>
                <a:srgbClr val="000000"/>
              </a:buClr>
              <a:buSzPts val="1600"/>
              <a:buFont typeface="Arial"/>
              <a:buNone/>
            </a:pPr>
            <a:r>
              <a:rPr lang="bg-BG" sz="1700" b="0" i="0" u="none" strike="noStrike" cap="none" dirty="0">
                <a:solidFill>
                  <a:srgbClr val="000000"/>
                </a:solidFill>
                <a:latin typeface="Raleway"/>
                <a:ea typeface="Raleway"/>
                <a:cs typeface="Raleway"/>
                <a:sym typeface="Raleway"/>
              </a:rPr>
              <a:t>Тези птици излюпват своите </a:t>
            </a:r>
            <a:r>
              <a:rPr lang="bg-BG" sz="1700" dirty="0">
                <a:latin typeface="Raleway"/>
                <a:ea typeface="Raleway"/>
                <a:cs typeface="Raleway"/>
                <a:sym typeface="Raleway"/>
              </a:rPr>
              <a:t>пиленца </a:t>
            </a:r>
            <a:r>
              <a:rPr lang="bg-BG" sz="1700" b="0" i="0" u="none" strike="noStrike" cap="none" dirty="0">
                <a:solidFill>
                  <a:srgbClr val="000000"/>
                </a:solidFill>
                <a:latin typeface="Raleway"/>
                <a:ea typeface="Raleway"/>
                <a:cs typeface="Raleway"/>
                <a:sym typeface="Raleway"/>
              </a:rPr>
              <a:t>на</a:t>
            </a:r>
            <a:r>
              <a:rPr lang="bg-BG" sz="1700" dirty="0">
                <a:latin typeface="Raleway"/>
                <a:ea typeface="Raleway"/>
                <a:cs typeface="Raleway"/>
                <a:sym typeface="Raleway"/>
              </a:rPr>
              <a:t> малки острови </a:t>
            </a:r>
            <a:r>
              <a:rPr lang="bg-BG" sz="1700" b="0" i="0" u="none" strike="noStrike" cap="none" dirty="0">
                <a:solidFill>
                  <a:srgbClr val="000000"/>
                </a:solidFill>
                <a:latin typeface="Raleway"/>
                <a:ea typeface="Raleway"/>
                <a:cs typeface="Raleway"/>
                <a:sym typeface="Raleway"/>
              </a:rPr>
              <a:t>в горски езера и блата</a:t>
            </a:r>
            <a:r>
              <a:rPr lang="bg-BG" sz="1700" dirty="0">
                <a:latin typeface="Raleway"/>
                <a:ea typeface="Raleway"/>
                <a:cs typeface="Raleway"/>
                <a:sym typeface="Raleway"/>
              </a:rPr>
              <a:t> или покрай водоеми</a:t>
            </a:r>
            <a:r>
              <a:rPr lang="bg-BG" sz="1700" b="0" i="0" u="none" strike="noStrike" cap="none" dirty="0">
                <a:solidFill>
                  <a:srgbClr val="000000"/>
                </a:solidFill>
                <a:latin typeface="Raleway"/>
                <a:ea typeface="Raleway"/>
                <a:cs typeface="Raleway"/>
                <a:sym typeface="Raleway"/>
              </a:rPr>
              <a:t> в далечния север.</a:t>
            </a:r>
            <a:endParaRPr sz="1500" dirty="0"/>
          </a:p>
          <a:p>
            <a:pPr marL="0" marR="0" lvl="0" indent="0" algn="l" rtl="0">
              <a:lnSpc>
                <a:spcPct val="115000"/>
              </a:lnSpc>
              <a:spcBef>
                <a:spcPts val="0"/>
              </a:spcBef>
              <a:spcAft>
                <a:spcPts val="0"/>
              </a:spcAft>
              <a:buClr>
                <a:srgbClr val="000000"/>
              </a:buClr>
              <a:buSzPts val="1600"/>
              <a:buFont typeface="Arial"/>
              <a:buNone/>
            </a:pPr>
            <a:r>
              <a:rPr lang="bg-BG" sz="1700" b="0" i="0" u="none" strike="noStrike" cap="none" dirty="0">
                <a:solidFill>
                  <a:srgbClr val="000000"/>
                </a:solidFill>
                <a:latin typeface="Raleway"/>
                <a:ea typeface="Raleway"/>
                <a:cs typeface="Raleway"/>
                <a:sym typeface="Raleway"/>
              </a:rPr>
              <a:t>Там намират добри условия за гнездене, достатъчно </a:t>
            </a:r>
            <a:r>
              <a:rPr lang="bg-BG" sz="1700" dirty="0">
                <a:latin typeface="Raleway"/>
                <a:ea typeface="Raleway"/>
                <a:cs typeface="Raleway"/>
                <a:sym typeface="Raleway"/>
              </a:rPr>
              <a:t>пространство</a:t>
            </a:r>
            <a:r>
              <a:rPr lang="bg-BG" sz="1700" b="0" i="0" u="none" strike="noStrike" cap="none" dirty="0">
                <a:solidFill>
                  <a:srgbClr val="000000"/>
                </a:solidFill>
                <a:latin typeface="Raleway"/>
                <a:ea typeface="Raleway"/>
                <a:cs typeface="Raleway"/>
                <a:sym typeface="Raleway"/>
              </a:rPr>
              <a:t>, достатъчно храна за </a:t>
            </a:r>
            <a:r>
              <a:rPr lang="bg-BG" sz="1700" dirty="0">
                <a:latin typeface="Raleway"/>
                <a:ea typeface="Raleway"/>
                <a:cs typeface="Raleway"/>
                <a:sym typeface="Raleway"/>
              </a:rPr>
              <a:t>себе си </a:t>
            </a:r>
            <a:r>
              <a:rPr lang="bg-BG" sz="1700" b="0" i="0" u="none" strike="noStrike" cap="none" dirty="0">
                <a:solidFill>
                  <a:srgbClr val="000000"/>
                </a:solidFill>
                <a:latin typeface="Raleway"/>
                <a:ea typeface="Raleway"/>
                <a:cs typeface="Raleway"/>
                <a:sym typeface="Raleway"/>
              </a:rPr>
              <a:t>и за своите малки. </a:t>
            </a:r>
            <a:r>
              <a:rPr lang="bg-BG" sz="1700" dirty="0">
                <a:latin typeface="Raleway"/>
                <a:ea typeface="Raleway"/>
                <a:cs typeface="Raleway"/>
                <a:sym typeface="Raleway"/>
              </a:rPr>
              <a:t>Различните видове се хранят с растения, насекоми, ракообразни и риба. През зимата лед сковава голяма част от водоемите и те се местят, за да имат достъп до храна. </a:t>
            </a:r>
            <a:endParaRPr sz="1700" b="0" i="0" u="none" strike="noStrike" cap="none" dirty="0">
              <a:solidFill>
                <a:srgbClr val="000000"/>
              </a:solidFill>
              <a:latin typeface="Raleway"/>
              <a:ea typeface="Raleway"/>
              <a:cs typeface="Raleway"/>
              <a:sym typeface="Raleway"/>
            </a:endParaRPr>
          </a:p>
        </p:txBody>
      </p:sp>
      <p:sp>
        <p:nvSpPr>
          <p:cNvPr id="162" name="Google Shape;162;p6"/>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bg-BG" sz="700" b="0" i="0" u="none" strike="noStrike" cap="none">
                <a:solidFill>
                  <a:srgbClr val="000000"/>
                </a:solidFill>
                <a:latin typeface="Raleway"/>
                <a:ea typeface="Raleway"/>
                <a:cs typeface="Raleway"/>
                <a:sym typeface="Raleway"/>
              </a:rPr>
              <a:t>Снимки: Wikimedia Commons</a:t>
            </a:r>
            <a:endParaRPr sz="700" b="0" i="0" u="none" strike="noStrike" cap="none">
              <a:solidFill>
                <a:srgbClr val="000000"/>
              </a:solidFill>
              <a:latin typeface="Raleway"/>
              <a:ea typeface="Raleway"/>
              <a:cs typeface="Raleway"/>
              <a:sym typeface="Raleway"/>
            </a:endParaRPr>
          </a:p>
        </p:txBody>
      </p:sp>
      <p:pic>
        <p:nvPicPr>
          <p:cNvPr id="163" name="Google Shape;163;p6"/>
          <p:cNvPicPr preferRelativeResize="0"/>
          <p:nvPr/>
        </p:nvPicPr>
        <p:blipFill rotWithShape="1">
          <a:blip r:embed="rId3">
            <a:alphaModFix/>
          </a:blip>
          <a:srcRect/>
          <a:stretch/>
        </p:blipFill>
        <p:spPr>
          <a:xfrm>
            <a:off x="241500" y="561675"/>
            <a:ext cx="5081776" cy="4556724"/>
          </a:xfrm>
          <a:prstGeom prst="rect">
            <a:avLst/>
          </a:prstGeom>
          <a:noFill/>
          <a:ln>
            <a:noFill/>
          </a:ln>
        </p:spPr>
      </p:pic>
      <p:sp>
        <p:nvSpPr>
          <p:cNvPr id="164" name="Google Shape;164;p6"/>
          <p:cNvSpPr txBox="1"/>
          <p:nvPr/>
        </p:nvSpPr>
        <p:spPr>
          <a:xfrm>
            <a:off x="241500" y="5217034"/>
            <a:ext cx="2995782" cy="46779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bg-BG" sz="1600" b="0" i="0" u="none" strike="noStrike" cap="none" dirty="0">
                <a:solidFill>
                  <a:srgbClr val="000000"/>
                </a:solidFill>
                <a:latin typeface="Raleway"/>
                <a:ea typeface="Raleway"/>
                <a:cs typeface="Raleway"/>
                <a:sym typeface="Raleway"/>
              </a:rPr>
              <a:t>Поен лебед в гнездото си.</a:t>
            </a:r>
            <a:endParaRPr sz="1600" b="0" i="0" u="none" strike="noStrike" cap="none" dirty="0">
              <a:solidFill>
                <a:srgbClr val="000000"/>
              </a:solidFill>
              <a:latin typeface="Raleway"/>
              <a:ea typeface="Raleway"/>
              <a:cs typeface="Raleway"/>
              <a:sym typeface="Raleway"/>
            </a:endParaRPr>
          </a:p>
        </p:txBody>
      </p:sp>
      <p:grpSp>
        <p:nvGrpSpPr>
          <p:cNvPr id="2" name="Group 1">
            <a:extLst>
              <a:ext uri="{FF2B5EF4-FFF2-40B4-BE49-F238E27FC236}">
                <a16:creationId xmlns:a16="http://schemas.microsoft.com/office/drawing/2014/main" id="{4BACD6AB-ED5D-0115-2651-B3C405116DFD}"/>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B5E18319-E259-CED0-EE98-5276629B184E}"/>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A2E752B9-D4B0-69EE-AF0E-D07AF5DD5582}"/>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03C0D69F-682B-B6D9-967E-2C9EBF6047DD}"/>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4E99B36C-5BAC-9CF1-E040-E7D6355D9855}"/>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45B21769-7EF2-7249-B216-F1C551C6DE77}"/>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59309B67-7160-ECC5-203C-942DA2918162}"/>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581D0A9A-4A56-CCC6-F45C-577D4372A6E2}"/>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4EB325CB-7D91-EB9C-5ED1-4992FFFBE220}"/>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8E234357-247F-7FA8-5021-5D91E68EC0F9}"/>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436A5548-BEE3-8890-E616-9A1B32B7E4EA}"/>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E62E965C-974F-6B1A-1920-0D0F986F27D9}"/>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7"/>
          <p:cNvSpPr/>
          <p:nvPr/>
        </p:nvSpPr>
        <p:spPr>
          <a:xfrm>
            <a:off x="-4750" y="-4750"/>
            <a:ext cx="9144000" cy="6858000"/>
          </a:xfrm>
          <a:prstGeom prst="rect">
            <a:avLst/>
          </a:prstGeom>
          <a:noFill/>
          <a:ln w="76200" cap="flat" cmpd="sng">
            <a:solidFill>
              <a:srgbClr val="8CB5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 name="Google Shape;181;p7"/>
          <p:cNvSpPr txBox="1"/>
          <p:nvPr/>
        </p:nvSpPr>
        <p:spPr>
          <a:xfrm>
            <a:off x="6201359" y="598926"/>
            <a:ext cx="2759590" cy="5281416"/>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bg-BG" sz="1800" b="0" i="0" u="none" strike="noStrike" cap="none" dirty="0">
                <a:solidFill>
                  <a:srgbClr val="000000"/>
                </a:solidFill>
                <a:latin typeface="Raleway"/>
                <a:ea typeface="Raleway"/>
                <a:cs typeface="Raleway"/>
                <a:sym typeface="Raleway"/>
              </a:rPr>
              <a:t>Един от интересните видове, които прекарват у нас зимата, има по- особен начин на гнездене.</a:t>
            </a:r>
            <a:endParaRPr dirty="0"/>
          </a:p>
          <a:p>
            <a:pPr marL="0" marR="0" lvl="0" indent="0" algn="l" rtl="0">
              <a:lnSpc>
                <a:spcPct val="115000"/>
              </a:lnSpc>
              <a:spcBef>
                <a:spcPts val="0"/>
              </a:spcBef>
              <a:spcAft>
                <a:spcPts val="0"/>
              </a:spcAft>
              <a:buClr>
                <a:srgbClr val="000000"/>
              </a:buClr>
              <a:buSzPts val="1800"/>
              <a:buFont typeface="Arial"/>
              <a:buNone/>
            </a:pPr>
            <a:r>
              <a:rPr lang="bg-BG" sz="1800" b="0" i="0" u="none" strike="noStrike" cap="none" dirty="0">
                <a:solidFill>
                  <a:srgbClr val="000000"/>
                </a:solidFill>
                <a:latin typeface="Raleway"/>
                <a:ea typeface="Raleway"/>
                <a:cs typeface="Raleway"/>
                <a:sym typeface="Raleway"/>
              </a:rPr>
              <a:t>Звънарката прави гнездата си в хралупи на дървета. Често изход</a:t>
            </a:r>
            <a:r>
              <a:rPr lang="bg-BG" sz="1800" dirty="0">
                <a:latin typeface="Raleway"/>
                <a:ea typeface="Raleway"/>
                <a:cs typeface="Raleway"/>
                <a:sym typeface="Raleway"/>
              </a:rPr>
              <a:t>ът</a:t>
            </a:r>
            <a:r>
              <a:rPr lang="bg-BG" sz="1800" b="0" i="0" u="none" strike="noStrike" cap="none" dirty="0">
                <a:solidFill>
                  <a:srgbClr val="000000"/>
                </a:solidFill>
                <a:latin typeface="Raleway"/>
                <a:ea typeface="Raleway"/>
                <a:cs typeface="Raleway"/>
                <a:sym typeface="Raleway"/>
              </a:rPr>
              <a:t> на гнездото е на височина до 12 метра, от където малките </a:t>
            </a:r>
            <a:r>
              <a:rPr lang="bg-BG" sz="1800" b="0" i="0" u="none" strike="noStrike" cap="none" dirty="0" err="1">
                <a:solidFill>
                  <a:srgbClr val="000000"/>
                </a:solidFill>
                <a:latin typeface="Raleway"/>
                <a:ea typeface="Raleway"/>
                <a:cs typeface="Raleway"/>
                <a:sym typeface="Raleway"/>
              </a:rPr>
              <a:t>звънарчета</a:t>
            </a:r>
            <a:r>
              <a:rPr lang="bg-BG" sz="1800" b="0" i="0" u="none" strike="noStrike" cap="none" dirty="0">
                <a:solidFill>
                  <a:srgbClr val="000000"/>
                </a:solidFill>
                <a:latin typeface="Raleway"/>
                <a:ea typeface="Raleway"/>
                <a:cs typeface="Raleway"/>
                <a:sym typeface="Raleway"/>
              </a:rPr>
              <a:t> трябва да скочат между 24 </a:t>
            </a:r>
            <a:r>
              <a:rPr lang="bg-BG" sz="1800" dirty="0">
                <a:latin typeface="Raleway"/>
                <a:ea typeface="Raleway"/>
                <a:cs typeface="Raleway"/>
                <a:sym typeface="Raleway"/>
              </a:rPr>
              <a:t>и </a:t>
            </a:r>
            <a:r>
              <a:rPr lang="bg-BG" sz="1800" b="0" i="0" u="none" strike="noStrike" cap="none" dirty="0">
                <a:solidFill>
                  <a:srgbClr val="000000"/>
                </a:solidFill>
                <a:latin typeface="Raleway"/>
                <a:ea typeface="Raleway"/>
                <a:cs typeface="Raleway"/>
                <a:sym typeface="Raleway"/>
              </a:rPr>
              <a:t>32 часа след като са се излюпили.</a:t>
            </a:r>
            <a:r>
              <a:rPr lang="bg-BG" sz="1800" dirty="0">
                <a:latin typeface="Raleway"/>
                <a:ea typeface="Raleway"/>
                <a:cs typeface="Raleway"/>
                <a:sym typeface="Raleway"/>
              </a:rPr>
              <a:t> </a:t>
            </a:r>
            <a:endParaRPr dirty="0"/>
          </a:p>
        </p:txBody>
      </p:sp>
      <p:sp>
        <p:nvSpPr>
          <p:cNvPr id="182" name="Google Shape;182;p7"/>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bg-BG" sz="700" b="0" i="0" u="none" strike="noStrike" cap="none">
                <a:solidFill>
                  <a:srgbClr val="000000"/>
                </a:solidFill>
                <a:latin typeface="Raleway"/>
                <a:ea typeface="Raleway"/>
                <a:cs typeface="Raleway"/>
                <a:sym typeface="Raleway"/>
              </a:rPr>
              <a:t>Снимки: Wikimedia Commons</a:t>
            </a:r>
            <a:endParaRPr sz="700" b="0" i="0" u="none" strike="noStrike" cap="none">
              <a:solidFill>
                <a:srgbClr val="000000"/>
              </a:solidFill>
              <a:latin typeface="Raleway"/>
              <a:ea typeface="Raleway"/>
              <a:cs typeface="Raleway"/>
              <a:sym typeface="Raleway"/>
            </a:endParaRPr>
          </a:p>
        </p:txBody>
      </p:sp>
      <p:pic>
        <p:nvPicPr>
          <p:cNvPr id="183" name="Google Shape;183;p7"/>
          <p:cNvPicPr preferRelativeResize="0"/>
          <p:nvPr/>
        </p:nvPicPr>
        <p:blipFill rotWithShape="1">
          <a:blip r:embed="rId3">
            <a:alphaModFix/>
          </a:blip>
          <a:srcRect/>
          <a:stretch/>
        </p:blipFill>
        <p:spPr>
          <a:xfrm>
            <a:off x="166071" y="140110"/>
            <a:ext cx="4221271" cy="2814181"/>
          </a:xfrm>
          <a:prstGeom prst="rect">
            <a:avLst/>
          </a:prstGeom>
          <a:noFill/>
          <a:ln>
            <a:noFill/>
          </a:ln>
        </p:spPr>
      </p:pic>
      <p:pic>
        <p:nvPicPr>
          <p:cNvPr id="184" name="Google Shape;184;p7"/>
          <p:cNvPicPr preferRelativeResize="0"/>
          <p:nvPr/>
        </p:nvPicPr>
        <p:blipFill rotWithShape="1">
          <a:blip r:embed="rId4">
            <a:alphaModFix/>
          </a:blip>
          <a:srcRect/>
          <a:stretch/>
        </p:blipFill>
        <p:spPr>
          <a:xfrm>
            <a:off x="1997068" y="1873273"/>
            <a:ext cx="4114435" cy="2732722"/>
          </a:xfrm>
          <a:prstGeom prst="rect">
            <a:avLst/>
          </a:prstGeom>
          <a:noFill/>
          <a:ln>
            <a:noFill/>
          </a:ln>
        </p:spPr>
      </p:pic>
      <p:pic>
        <p:nvPicPr>
          <p:cNvPr id="185" name="Google Shape;185;p7"/>
          <p:cNvPicPr preferRelativeResize="0"/>
          <p:nvPr/>
        </p:nvPicPr>
        <p:blipFill rotWithShape="1">
          <a:blip r:embed="rId5">
            <a:alphaModFix/>
          </a:blip>
          <a:srcRect/>
          <a:stretch/>
        </p:blipFill>
        <p:spPr>
          <a:xfrm>
            <a:off x="239792" y="3777947"/>
            <a:ext cx="3909687" cy="2606458"/>
          </a:xfrm>
          <a:prstGeom prst="rect">
            <a:avLst/>
          </a:prstGeom>
          <a:noFill/>
          <a:ln>
            <a:noFill/>
          </a:ln>
        </p:spPr>
      </p:pic>
      <p:grpSp>
        <p:nvGrpSpPr>
          <p:cNvPr id="2" name="Group 1">
            <a:extLst>
              <a:ext uri="{FF2B5EF4-FFF2-40B4-BE49-F238E27FC236}">
                <a16:creationId xmlns:a16="http://schemas.microsoft.com/office/drawing/2014/main" id="{A0FBE85C-AF35-8D76-2E8A-B3FA9B9E8A58}"/>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280A60D8-70DF-FC1A-AFE8-558266F638D8}"/>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F21144CC-3FE5-65A9-3FEF-A3A0792873C0}"/>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C170ABE0-EE93-19BC-4A1C-3F3287946D2E}"/>
                    </a:ext>
                  </a:extLst>
                </p:cNvPr>
                <p:cNvPicPr preferRelativeResize="0"/>
                <p:nvPr/>
              </p:nvPicPr>
              <p:blipFill rotWithShape="1">
                <a:blip r:embed="rId6">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9A221A58-9FEC-920F-E7EE-9C3DAC0361F0}"/>
                    </a:ext>
                  </a:extLst>
                </p:cNvPr>
                <p:cNvPicPr preferRelativeResize="0"/>
                <p:nvPr/>
              </p:nvPicPr>
              <p:blipFill rotWithShape="1">
                <a:blip r:embed="rId7">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5A06540C-2371-7654-FA59-1CC31ED78EC3}"/>
                    </a:ext>
                  </a:extLst>
                </p:cNvPr>
                <p:cNvPicPr preferRelativeResize="0"/>
                <p:nvPr/>
              </p:nvPicPr>
              <p:blipFill rotWithShape="1">
                <a:blip r:embed="rId8">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3311B4B0-54CF-DE82-EB74-E8B7785F66DC}"/>
                    </a:ext>
                  </a:extLst>
                </p:cNvPr>
                <p:cNvPicPr preferRelativeResize="0"/>
                <p:nvPr/>
              </p:nvPicPr>
              <p:blipFill rotWithShape="1">
                <a:blip r:embed="rId9">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F1488971-3003-BFAB-5E26-EB360CE41CE2}"/>
                    </a:ext>
                  </a:extLst>
                </p:cNvPr>
                <p:cNvPicPr preferRelativeResize="0"/>
                <p:nvPr/>
              </p:nvPicPr>
              <p:blipFill rotWithShape="1">
                <a:blip r:embed="rId10">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395C8260-7EFA-7C60-478F-0AE3DFE7518B}"/>
                    </a:ext>
                  </a:extLst>
                </p:cNvPr>
                <p:cNvPicPr preferRelativeResize="0"/>
                <p:nvPr/>
              </p:nvPicPr>
              <p:blipFill rotWithShape="1">
                <a:blip r:embed="rId11">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571E6B63-A293-5944-9304-583FA1848679}"/>
                    </a:ext>
                  </a:extLst>
                </p:cNvPr>
                <p:cNvPicPr preferRelativeResize="0"/>
                <p:nvPr/>
              </p:nvPicPr>
              <p:blipFill rotWithShape="1">
                <a:blip r:embed="rId12">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73C86530-4211-A3D1-5BEE-2E0A7537CD7F}"/>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699444A8-1618-EC9A-D762-B752AD33F8BC}"/>
                </a:ext>
              </a:extLst>
            </p:cNvPr>
            <p:cNvPicPr preferRelativeResize="0"/>
            <p:nvPr/>
          </p:nvPicPr>
          <p:blipFill rotWithShape="1">
            <a:blip r:embed="rId13">
              <a:alphaModFix/>
            </a:blip>
            <a:srcRect/>
            <a:stretch/>
          </p:blipFill>
          <p:spPr>
            <a:xfrm>
              <a:off x="1983639" y="6304126"/>
              <a:ext cx="2203292" cy="508452"/>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8"/>
          <p:cNvSpPr/>
          <p:nvPr/>
        </p:nvSpPr>
        <p:spPr>
          <a:xfrm>
            <a:off x="-4750" y="-4750"/>
            <a:ext cx="9144000" cy="6858000"/>
          </a:xfrm>
          <a:prstGeom prst="rect">
            <a:avLst/>
          </a:prstGeom>
          <a:noFill/>
          <a:ln w="76200" cap="flat" cmpd="sng">
            <a:solidFill>
              <a:srgbClr val="8CB5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 name="Google Shape;202;p8"/>
          <p:cNvSpPr txBox="1"/>
          <p:nvPr/>
        </p:nvSpPr>
        <p:spPr>
          <a:xfrm>
            <a:off x="178550" y="5017150"/>
            <a:ext cx="8692073" cy="1458831"/>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bg-BG" sz="1800" b="0" i="0" u="none" strike="noStrike" cap="none" dirty="0">
                <a:solidFill>
                  <a:srgbClr val="000000"/>
                </a:solidFill>
                <a:latin typeface="Raleway"/>
                <a:ea typeface="Raleway"/>
                <a:cs typeface="Raleway"/>
                <a:sym typeface="Raleway"/>
              </a:rPr>
              <a:t>Друг уникален вид, който зимува у нас, е </a:t>
            </a:r>
            <a:r>
              <a:rPr lang="bg-BG" sz="1800" b="0" i="0" u="none" strike="noStrike" cap="none" dirty="0" err="1">
                <a:solidFill>
                  <a:srgbClr val="000000"/>
                </a:solidFill>
                <a:latin typeface="Raleway"/>
                <a:ea typeface="Raleway"/>
                <a:cs typeface="Raleway"/>
                <a:sym typeface="Raleway"/>
              </a:rPr>
              <a:t>червеногушата</a:t>
            </a:r>
            <a:r>
              <a:rPr lang="bg-BG" sz="1800" b="0" i="0" u="none" strike="noStrike" cap="none" dirty="0">
                <a:solidFill>
                  <a:srgbClr val="000000"/>
                </a:solidFill>
                <a:latin typeface="Raleway"/>
                <a:ea typeface="Raleway"/>
                <a:cs typeface="Raleway"/>
                <a:sym typeface="Raleway"/>
              </a:rPr>
              <a:t> гъска. </a:t>
            </a:r>
            <a:r>
              <a:rPr lang="bg-BG" sz="1800" dirty="0">
                <a:latin typeface="Raleway"/>
                <a:ea typeface="Raleway"/>
                <a:cs typeface="Raleway"/>
                <a:sym typeface="Raleway"/>
              </a:rPr>
              <a:t>В </a:t>
            </a:r>
            <a:r>
              <a:rPr lang="bg-BG" sz="1800" b="0" i="0" u="none" strike="noStrike" cap="none" dirty="0">
                <a:solidFill>
                  <a:srgbClr val="000000"/>
                </a:solidFill>
                <a:latin typeface="Raleway"/>
                <a:ea typeface="Raleway"/>
                <a:cs typeface="Raleway"/>
                <a:sym typeface="Raleway"/>
              </a:rPr>
              <a:t>по-суровите зими около 90% от цялата световна популация на вида могат да се наблюдават </a:t>
            </a:r>
            <a:r>
              <a:rPr lang="bg-BG" sz="1800" dirty="0">
                <a:latin typeface="Raleway"/>
                <a:ea typeface="Raleway"/>
                <a:cs typeface="Raleway"/>
                <a:sym typeface="Raleway"/>
              </a:rPr>
              <a:t>в България</a:t>
            </a:r>
            <a:r>
              <a:rPr lang="bg-BG" sz="1800" b="0" i="0" u="none" strike="noStrike" cap="none" dirty="0">
                <a:solidFill>
                  <a:srgbClr val="000000"/>
                </a:solidFill>
                <a:latin typeface="Raleway"/>
                <a:ea typeface="Raleway"/>
                <a:cs typeface="Raleway"/>
                <a:sym typeface="Raleway"/>
              </a:rPr>
              <a:t>. Това прави страната ни от ключово значение на този световно застрашен вид.</a:t>
            </a:r>
            <a:endParaRPr sz="1800" b="0" i="0" u="none" strike="noStrike" cap="none" dirty="0">
              <a:solidFill>
                <a:srgbClr val="000000"/>
              </a:solidFill>
              <a:latin typeface="Raleway"/>
              <a:ea typeface="Raleway"/>
              <a:cs typeface="Raleway"/>
              <a:sym typeface="Raleway"/>
            </a:endParaRPr>
          </a:p>
        </p:txBody>
      </p:sp>
      <p:sp>
        <p:nvSpPr>
          <p:cNvPr id="203" name="Google Shape;203;p8"/>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bg-BG" sz="700" b="0" i="0" u="none" strike="noStrike" cap="none">
                <a:solidFill>
                  <a:srgbClr val="000000"/>
                </a:solidFill>
                <a:latin typeface="Raleway"/>
                <a:ea typeface="Raleway"/>
                <a:cs typeface="Raleway"/>
                <a:sym typeface="Raleway"/>
              </a:rPr>
              <a:t>Снимки: Wikimedia Commons</a:t>
            </a:r>
            <a:endParaRPr sz="700" b="0" i="0" u="none" strike="noStrike" cap="none">
              <a:solidFill>
                <a:srgbClr val="000000"/>
              </a:solidFill>
              <a:latin typeface="Raleway"/>
              <a:ea typeface="Raleway"/>
              <a:cs typeface="Raleway"/>
              <a:sym typeface="Raleway"/>
            </a:endParaRPr>
          </a:p>
        </p:txBody>
      </p:sp>
      <p:pic>
        <p:nvPicPr>
          <p:cNvPr id="204" name="Google Shape;204;p8"/>
          <p:cNvPicPr preferRelativeResize="0"/>
          <p:nvPr/>
        </p:nvPicPr>
        <p:blipFill rotWithShape="1">
          <a:blip r:embed="rId3">
            <a:alphaModFix/>
          </a:blip>
          <a:srcRect/>
          <a:stretch/>
        </p:blipFill>
        <p:spPr>
          <a:xfrm>
            <a:off x="642492" y="193693"/>
            <a:ext cx="8011132" cy="4823457"/>
          </a:xfrm>
          <a:prstGeom prst="rect">
            <a:avLst/>
          </a:prstGeom>
          <a:noFill/>
          <a:ln>
            <a:noFill/>
          </a:ln>
        </p:spPr>
      </p:pic>
      <p:grpSp>
        <p:nvGrpSpPr>
          <p:cNvPr id="2" name="Group 1">
            <a:extLst>
              <a:ext uri="{FF2B5EF4-FFF2-40B4-BE49-F238E27FC236}">
                <a16:creationId xmlns:a16="http://schemas.microsoft.com/office/drawing/2014/main" id="{1D8174E5-DD7B-6A61-D7DF-603A0524875F}"/>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7B6BD210-B521-2352-245B-BBB7B45A4329}"/>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33CFF95B-36B7-7FAC-50EB-5DBA0AF24091}"/>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0F3669BB-39B9-A195-43DA-3A2D837AC1AE}"/>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CF10376A-A0DB-19BD-7F26-2F57A334255C}"/>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19D63F96-4E1C-3860-B161-51FF66F9FEC1}"/>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0F334E5C-0DF9-01BE-5D32-F6677035D1BA}"/>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2A1310B5-2711-EF1C-7A17-5561F45F2707}"/>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BADA8881-E386-27F7-6205-C2A9DA98EC45}"/>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EB17B67B-183A-A65F-9E5E-6FA050978852}"/>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009C8FB6-6DBA-8C86-6AF6-BB6BB30992A9}"/>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36BE2FC6-F6E1-8368-55B6-27461885F1B1}"/>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9"/>
          <p:cNvSpPr/>
          <p:nvPr/>
        </p:nvSpPr>
        <p:spPr>
          <a:xfrm>
            <a:off x="-4750" y="-4750"/>
            <a:ext cx="9144000" cy="6858000"/>
          </a:xfrm>
          <a:prstGeom prst="rect">
            <a:avLst/>
          </a:prstGeom>
          <a:noFill/>
          <a:ln w="76200" cap="flat" cmpd="sng">
            <a:solidFill>
              <a:srgbClr val="8CB5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 name="Google Shape;221;p9"/>
          <p:cNvSpPr txBox="1"/>
          <p:nvPr/>
        </p:nvSpPr>
        <p:spPr>
          <a:xfrm>
            <a:off x="6615815" y="1736782"/>
            <a:ext cx="2292600" cy="2733026"/>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bg-BG" sz="1800" b="0" i="0" u="none" strike="noStrike" cap="none" dirty="0">
                <a:solidFill>
                  <a:srgbClr val="000000"/>
                </a:solidFill>
                <a:latin typeface="Raleway"/>
                <a:ea typeface="Raleway"/>
                <a:cs typeface="Raleway"/>
                <a:sym typeface="Raleway"/>
              </a:rPr>
              <a:t>Зимуващите у нас гъски прелитат </a:t>
            </a:r>
            <a:r>
              <a:rPr lang="bg-BG" sz="1800" dirty="0">
                <a:latin typeface="Raleway"/>
                <a:ea typeface="Raleway"/>
                <a:cs typeface="Raleway"/>
                <a:sym typeface="Raleway"/>
              </a:rPr>
              <a:t>между</a:t>
            </a:r>
            <a:r>
              <a:rPr lang="bg-BG" sz="1800" b="0" i="0" u="none" strike="noStrike" cap="none" dirty="0">
                <a:solidFill>
                  <a:srgbClr val="000000"/>
                </a:solidFill>
                <a:latin typeface="Raleway"/>
                <a:ea typeface="Raleway"/>
                <a:cs typeface="Raleway"/>
                <a:sym typeface="Raleway"/>
              </a:rPr>
              <a:t> 5 000</a:t>
            </a:r>
            <a:r>
              <a:rPr lang="bg-BG" sz="1800" dirty="0">
                <a:latin typeface="Raleway"/>
                <a:ea typeface="Raleway"/>
                <a:cs typeface="Raleway"/>
                <a:sym typeface="Raleway"/>
              </a:rPr>
              <a:t> и</a:t>
            </a:r>
            <a:r>
              <a:rPr lang="bg-BG" sz="1800" b="0" i="0" u="none" strike="noStrike" cap="none" dirty="0">
                <a:solidFill>
                  <a:srgbClr val="000000"/>
                </a:solidFill>
                <a:latin typeface="Raleway"/>
                <a:ea typeface="Raleway"/>
                <a:cs typeface="Raleway"/>
                <a:sym typeface="Raleway"/>
              </a:rPr>
              <a:t> </a:t>
            </a:r>
          </a:p>
          <a:p>
            <a:pPr marL="0" marR="0" lvl="0" indent="0" algn="l" rtl="0">
              <a:lnSpc>
                <a:spcPct val="115000"/>
              </a:lnSpc>
              <a:spcBef>
                <a:spcPts val="0"/>
              </a:spcBef>
              <a:spcAft>
                <a:spcPts val="0"/>
              </a:spcAft>
              <a:buClr>
                <a:srgbClr val="000000"/>
              </a:buClr>
              <a:buSzPts val="1800"/>
              <a:buFont typeface="Arial"/>
              <a:buNone/>
            </a:pPr>
            <a:r>
              <a:rPr lang="bg-BG" sz="1800" b="0" i="0" u="none" strike="noStrike" cap="none" dirty="0">
                <a:solidFill>
                  <a:srgbClr val="000000"/>
                </a:solidFill>
                <a:latin typeface="Raleway"/>
                <a:ea typeface="Raleway"/>
                <a:cs typeface="Raleway"/>
                <a:sym typeface="Raleway"/>
              </a:rPr>
              <a:t>7 000 километра в едната посока от местата за гнездене до зимовищата у нас.</a:t>
            </a:r>
            <a:endParaRPr dirty="0"/>
          </a:p>
        </p:txBody>
      </p:sp>
      <p:sp>
        <p:nvSpPr>
          <p:cNvPr id="222" name="Google Shape;222;p9"/>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bg-BG" sz="700" b="0" i="0" u="none" strike="noStrike" cap="none">
                <a:solidFill>
                  <a:srgbClr val="000000"/>
                </a:solidFill>
                <a:latin typeface="Raleway"/>
                <a:ea typeface="Raleway"/>
                <a:cs typeface="Raleway"/>
                <a:sym typeface="Raleway"/>
              </a:rPr>
              <a:t>Снимки: Wikimedia Commons</a:t>
            </a:r>
            <a:endParaRPr sz="700" b="0" i="0" u="none" strike="noStrike" cap="none">
              <a:solidFill>
                <a:srgbClr val="000000"/>
              </a:solidFill>
              <a:latin typeface="Raleway"/>
              <a:ea typeface="Raleway"/>
              <a:cs typeface="Raleway"/>
              <a:sym typeface="Raleway"/>
            </a:endParaRPr>
          </a:p>
        </p:txBody>
      </p:sp>
      <p:pic>
        <p:nvPicPr>
          <p:cNvPr id="223" name="Google Shape;223;p9"/>
          <p:cNvPicPr preferRelativeResize="0"/>
          <p:nvPr/>
        </p:nvPicPr>
        <p:blipFill rotWithShape="1">
          <a:blip r:embed="rId3">
            <a:alphaModFix/>
          </a:blip>
          <a:srcRect/>
          <a:stretch/>
        </p:blipFill>
        <p:spPr>
          <a:xfrm>
            <a:off x="253811" y="159085"/>
            <a:ext cx="6216731" cy="5888420"/>
          </a:xfrm>
          <a:prstGeom prst="rect">
            <a:avLst/>
          </a:prstGeom>
          <a:noFill/>
          <a:ln>
            <a:noFill/>
          </a:ln>
        </p:spPr>
      </p:pic>
      <p:grpSp>
        <p:nvGrpSpPr>
          <p:cNvPr id="2" name="Group 1">
            <a:extLst>
              <a:ext uri="{FF2B5EF4-FFF2-40B4-BE49-F238E27FC236}">
                <a16:creationId xmlns:a16="http://schemas.microsoft.com/office/drawing/2014/main" id="{0BBB8222-0E91-41FC-AF71-9BFC6CB292AE}"/>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07A1CC73-6241-06BB-8E44-9C01C03D4B06}"/>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150D5EE5-6EF9-AC6C-5E40-B1B0DE41A7B1}"/>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82BCC70A-E7D5-33D5-07A6-B69B518FAEEC}"/>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8A77B605-C492-BC55-83CF-C105751D46CD}"/>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2E7F6B59-5956-E998-A794-C611BE386B2A}"/>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681501B9-E09B-F02C-03E6-E4822564F9CD}"/>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44890C95-B7ED-5968-EEAD-C15C8F60F254}"/>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6F5519A8-5FDE-13A6-A797-662F85DF25A9}"/>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849DD9C9-440E-8D95-00B9-A50F745F4081}"/>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36018431-8720-87A7-35EA-B169052D4226}"/>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ABF44C10-906D-90F6-D6F3-6437E4144DDD}"/>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0"/>
          <p:cNvSpPr/>
          <p:nvPr/>
        </p:nvSpPr>
        <p:spPr>
          <a:xfrm>
            <a:off x="-4750" y="-4750"/>
            <a:ext cx="9144000" cy="6858000"/>
          </a:xfrm>
          <a:prstGeom prst="rect">
            <a:avLst/>
          </a:prstGeom>
          <a:noFill/>
          <a:ln w="76200" cap="flat" cmpd="sng">
            <a:solidFill>
              <a:srgbClr val="8CB5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 name="Google Shape;240;p10"/>
          <p:cNvSpPr txBox="1"/>
          <p:nvPr/>
        </p:nvSpPr>
        <p:spPr>
          <a:xfrm>
            <a:off x="339682" y="5684230"/>
            <a:ext cx="76914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bg-BG" sz="1800" b="0" i="0" u="none" strike="noStrike" cap="none" dirty="0">
                <a:solidFill>
                  <a:srgbClr val="000000"/>
                </a:solidFill>
                <a:latin typeface="Raleway"/>
                <a:ea typeface="Raleway"/>
                <a:cs typeface="Raleway"/>
                <a:sym typeface="Raleway"/>
              </a:rPr>
              <a:t>Често </a:t>
            </a:r>
            <a:r>
              <a:rPr lang="bg-BG" sz="18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ятата летят</a:t>
            </a:r>
            <a:r>
              <a:rPr lang="bg-BG" sz="1800" b="0" i="0" u="none" strike="noStrike" cap="none" dirty="0">
                <a:solidFill>
                  <a:srgbClr val="000000"/>
                </a:solidFill>
                <a:latin typeface="Raleway"/>
                <a:ea typeface="Raleway"/>
                <a:cs typeface="Raleway"/>
                <a:sym typeface="Raleway"/>
              </a:rPr>
              <a:t> нощем без почивка.</a:t>
            </a:r>
            <a:endParaRPr sz="1800" b="0" i="0" u="none" strike="noStrike" cap="none" dirty="0">
              <a:solidFill>
                <a:srgbClr val="000000"/>
              </a:solidFill>
              <a:latin typeface="Raleway"/>
              <a:ea typeface="Raleway"/>
              <a:cs typeface="Raleway"/>
              <a:sym typeface="Raleway"/>
            </a:endParaRPr>
          </a:p>
        </p:txBody>
      </p:sp>
      <p:sp>
        <p:nvSpPr>
          <p:cNvPr id="241" name="Google Shape;241;p10"/>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bg-BG" sz="700" b="0" i="0" u="none" strike="noStrike" cap="none">
                <a:solidFill>
                  <a:srgbClr val="000000"/>
                </a:solidFill>
                <a:latin typeface="Raleway"/>
                <a:ea typeface="Raleway"/>
                <a:cs typeface="Raleway"/>
                <a:sym typeface="Raleway"/>
              </a:rPr>
              <a:t>Снимки: Wikimedia Commons</a:t>
            </a:r>
            <a:endParaRPr sz="700" b="0" i="0" u="none" strike="noStrike" cap="none">
              <a:solidFill>
                <a:srgbClr val="000000"/>
              </a:solidFill>
              <a:latin typeface="Raleway"/>
              <a:ea typeface="Raleway"/>
              <a:cs typeface="Raleway"/>
              <a:sym typeface="Raleway"/>
            </a:endParaRPr>
          </a:p>
        </p:txBody>
      </p:sp>
      <p:pic>
        <p:nvPicPr>
          <p:cNvPr id="242" name="Google Shape;242;p10"/>
          <p:cNvPicPr preferRelativeResize="0"/>
          <p:nvPr/>
        </p:nvPicPr>
        <p:blipFill rotWithShape="1">
          <a:blip r:embed="rId3">
            <a:alphaModFix/>
          </a:blip>
          <a:srcRect/>
          <a:stretch/>
        </p:blipFill>
        <p:spPr>
          <a:xfrm>
            <a:off x="339682" y="196107"/>
            <a:ext cx="8464636" cy="5401478"/>
          </a:xfrm>
          <a:prstGeom prst="rect">
            <a:avLst/>
          </a:prstGeom>
          <a:noFill/>
          <a:ln>
            <a:noFill/>
          </a:ln>
        </p:spPr>
      </p:pic>
      <p:grpSp>
        <p:nvGrpSpPr>
          <p:cNvPr id="2" name="Group 1">
            <a:extLst>
              <a:ext uri="{FF2B5EF4-FFF2-40B4-BE49-F238E27FC236}">
                <a16:creationId xmlns:a16="http://schemas.microsoft.com/office/drawing/2014/main" id="{D74EF774-1C00-2413-C981-453EC98823DC}"/>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3BC10B8A-FB8D-E500-D006-EDF1329C7DDA}"/>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E4EA497F-4AF4-919B-0336-6AF7047CCC1A}"/>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0AE57BD0-7E34-AE91-8666-A7BF7612BE08}"/>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771A3432-B9DA-AC26-AB2B-359C9CE2D54D}"/>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656096A9-5660-0E6B-7413-3B561B393CCE}"/>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78DC2666-F5F0-427B-AF41-946B558E48A3}"/>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090D8E88-808F-3D37-024E-D81252D871DE}"/>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2F4126C6-3409-CDD4-BD76-975FE0B507A5}"/>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EABBA652-D880-B6E3-62CE-998326689391}"/>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95D577EE-E051-DEDC-F252-514864F24303}"/>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3C9730F0-14A3-99E9-CC3B-DD628BC41968}"/>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0"/>
          <p:cNvSpPr/>
          <p:nvPr/>
        </p:nvSpPr>
        <p:spPr>
          <a:xfrm>
            <a:off x="-4750" y="-4750"/>
            <a:ext cx="9144000" cy="6858000"/>
          </a:xfrm>
          <a:prstGeom prst="rect">
            <a:avLst/>
          </a:prstGeom>
          <a:noFill/>
          <a:ln w="76200" cap="flat" cmpd="sng">
            <a:solidFill>
              <a:srgbClr val="8CB5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 name="Google Shape;240;p10"/>
          <p:cNvSpPr txBox="1"/>
          <p:nvPr/>
        </p:nvSpPr>
        <p:spPr>
          <a:xfrm>
            <a:off x="267221" y="481311"/>
            <a:ext cx="8693728" cy="5918513"/>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ru-RU" sz="1800" b="0" i="0" u="none" strike="noStrike" cap="none" dirty="0">
                <a:solidFill>
                  <a:srgbClr val="000000"/>
                </a:solidFill>
                <a:latin typeface="Raleway"/>
                <a:ea typeface="Raleway"/>
                <a:cs typeface="Raleway"/>
                <a:sym typeface="Raleway"/>
              </a:rPr>
              <a:t>Предложение за кратка </a:t>
            </a:r>
            <a:r>
              <a:rPr lang="ru-RU" sz="1800" b="0" i="0" u="none" strike="noStrike" cap="none" dirty="0" err="1">
                <a:solidFill>
                  <a:srgbClr val="000000"/>
                </a:solidFill>
                <a:latin typeface="Raleway"/>
                <a:ea typeface="Raleway"/>
                <a:cs typeface="Raleway"/>
                <a:sym typeface="Raleway"/>
              </a:rPr>
              <a:t>дейност</a:t>
            </a:r>
            <a:r>
              <a:rPr lang="ru-RU" sz="1800" b="0" i="0" u="none" strike="noStrike" cap="none" dirty="0">
                <a:solidFill>
                  <a:srgbClr val="000000"/>
                </a:solidFill>
                <a:latin typeface="Raleway"/>
                <a:ea typeface="Raleway"/>
                <a:cs typeface="Raleway"/>
                <a:sym typeface="Raleway"/>
              </a:rPr>
              <a:t>:</a:t>
            </a:r>
          </a:p>
          <a:p>
            <a:pPr marL="0" marR="0" lvl="0" indent="0" algn="l" rtl="0">
              <a:lnSpc>
                <a:spcPct val="115000"/>
              </a:lnSpc>
              <a:spcBef>
                <a:spcPts val="0"/>
              </a:spcBef>
              <a:spcAft>
                <a:spcPts val="0"/>
              </a:spcAft>
              <a:buClr>
                <a:srgbClr val="000000"/>
              </a:buClr>
              <a:buSzPts val="1800"/>
              <a:buFont typeface="Arial"/>
              <a:buNone/>
            </a:pPr>
            <a:r>
              <a:rPr lang="ru-RU" sz="1800" b="0" i="0" u="none" strike="noStrike" cap="none" dirty="0">
                <a:solidFill>
                  <a:srgbClr val="000000"/>
                </a:solidFill>
                <a:latin typeface="Raleway"/>
                <a:ea typeface="Raleway"/>
                <a:cs typeface="Raleway"/>
                <a:sym typeface="Raleway"/>
              </a:rPr>
              <a:t>„</a:t>
            </a:r>
            <a:r>
              <a:rPr lang="ru-RU" sz="1800" b="1" i="0" u="none" strike="noStrike" cap="none" dirty="0" err="1">
                <a:solidFill>
                  <a:srgbClr val="000000"/>
                </a:solidFill>
                <a:latin typeface="Raleway"/>
                <a:ea typeface="Raleway"/>
                <a:cs typeface="Raleway"/>
                <a:sym typeface="Raleway"/>
              </a:rPr>
              <a:t>Ято</a:t>
            </a:r>
            <a:r>
              <a:rPr lang="ru-RU" sz="1800" b="1" i="0" u="none" strike="noStrike" cap="none" dirty="0">
                <a:solidFill>
                  <a:srgbClr val="000000"/>
                </a:solidFill>
                <a:latin typeface="Raleway"/>
                <a:ea typeface="Raleway"/>
                <a:cs typeface="Raleway"/>
                <a:sym typeface="Raleway"/>
              </a:rPr>
              <a:t> в полет</a:t>
            </a:r>
            <a:r>
              <a:rPr lang="ru-RU" sz="1800" b="0" i="0" u="none" strike="noStrike" cap="none" dirty="0">
                <a:solidFill>
                  <a:srgbClr val="000000"/>
                </a:solidFill>
                <a:latin typeface="Raleway"/>
                <a:ea typeface="Raleway"/>
                <a:cs typeface="Raleway"/>
                <a:sym typeface="Raleway"/>
              </a:rPr>
              <a:t>“ (2–3 мин)</a:t>
            </a:r>
          </a:p>
          <a:p>
            <a:pPr marL="0" marR="0" lvl="0" indent="0" algn="l" rtl="0">
              <a:lnSpc>
                <a:spcPct val="115000"/>
              </a:lnSpc>
              <a:spcBef>
                <a:spcPts val="0"/>
              </a:spcBef>
              <a:spcAft>
                <a:spcPts val="0"/>
              </a:spcAft>
              <a:buClr>
                <a:srgbClr val="000000"/>
              </a:buClr>
              <a:buSzPts val="1800"/>
              <a:buFont typeface="Arial"/>
              <a:buNone/>
            </a:pPr>
            <a:r>
              <a:rPr lang="ru-RU" sz="1800" b="0" i="0" u="none" strike="noStrike" cap="none" dirty="0">
                <a:solidFill>
                  <a:srgbClr val="000000"/>
                </a:solidFill>
                <a:latin typeface="Raleway"/>
                <a:ea typeface="Raleway"/>
                <a:cs typeface="Raleway"/>
                <a:sym typeface="Raleway"/>
              </a:rPr>
              <a:t>Цел: </a:t>
            </a:r>
            <a:r>
              <a:rPr lang="ru-RU" sz="1800" b="0" i="0" u="none" strike="noStrike" cap="none" dirty="0" err="1">
                <a:solidFill>
                  <a:srgbClr val="000000"/>
                </a:solidFill>
                <a:latin typeface="Raleway"/>
                <a:ea typeface="Raleway"/>
                <a:cs typeface="Raleway"/>
                <a:sym typeface="Raleway"/>
              </a:rPr>
              <a:t>раздвижване</a:t>
            </a:r>
            <a:r>
              <a:rPr lang="ru-RU" sz="1800" b="0" i="0" u="none" strike="noStrike" cap="none" dirty="0">
                <a:solidFill>
                  <a:srgbClr val="000000"/>
                </a:solidFill>
                <a:latin typeface="Raleway"/>
                <a:ea typeface="Raleway"/>
                <a:cs typeface="Raleway"/>
                <a:sym typeface="Raleway"/>
              </a:rPr>
              <a:t> + внимание и </a:t>
            </a:r>
          </a:p>
          <a:p>
            <a:pPr marL="0" marR="0" lvl="0" indent="0" algn="l" rtl="0">
              <a:lnSpc>
                <a:spcPct val="115000"/>
              </a:lnSpc>
              <a:spcBef>
                <a:spcPts val="0"/>
              </a:spcBef>
              <a:spcAft>
                <a:spcPts val="0"/>
              </a:spcAft>
              <a:buClr>
                <a:srgbClr val="000000"/>
              </a:buClr>
              <a:buSzPts val="1800"/>
              <a:buFont typeface="Arial"/>
              <a:buNone/>
            </a:pPr>
            <a:r>
              <a:rPr lang="ru-RU" sz="1800" b="0" i="0" u="none" strike="noStrike" cap="none" dirty="0">
                <a:solidFill>
                  <a:srgbClr val="000000"/>
                </a:solidFill>
                <a:latin typeface="Raleway"/>
                <a:ea typeface="Raleway"/>
                <a:cs typeface="Raleway"/>
                <a:sym typeface="Raleway"/>
              </a:rPr>
              <a:t>работа в </a:t>
            </a:r>
            <a:r>
              <a:rPr lang="ru-RU" sz="1800" b="0" i="0" u="none" strike="noStrike" cap="none" dirty="0" err="1">
                <a:solidFill>
                  <a:srgbClr val="000000"/>
                </a:solidFill>
                <a:latin typeface="Raleway"/>
                <a:ea typeface="Raleway"/>
                <a:cs typeface="Raleway"/>
                <a:sym typeface="Raleway"/>
              </a:rPr>
              <a:t>група</a:t>
            </a:r>
            <a:r>
              <a:rPr lang="ru-RU" sz="1800" b="0" i="0" u="none" strike="noStrike" cap="none" dirty="0">
                <a:solidFill>
                  <a:srgbClr val="000000"/>
                </a:solidFill>
                <a:latin typeface="Raleway"/>
                <a:ea typeface="Raleway"/>
                <a:cs typeface="Raleway"/>
                <a:sym typeface="Raleway"/>
              </a:rPr>
              <a:t>.</a:t>
            </a:r>
          </a:p>
          <a:p>
            <a:pPr marL="0" marR="0" lvl="0" indent="0" algn="l" rtl="0">
              <a:lnSpc>
                <a:spcPct val="115000"/>
              </a:lnSpc>
              <a:spcBef>
                <a:spcPts val="0"/>
              </a:spcBef>
              <a:spcAft>
                <a:spcPts val="0"/>
              </a:spcAft>
              <a:buClr>
                <a:srgbClr val="000000"/>
              </a:buClr>
              <a:buSzPts val="1800"/>
              <a:buFont typeface="Arial"/>
              <a:buNone/>
            </a:pPr>
            <a:endParaRPr lang="ru-RU" sz="1800" b="0" i="0" u="none" strike="noStrike" cap="none" dirty="0">
              <a:solidFill>
                <a:srgbClr val="000000"/>
              </a:solidFill>
              <a:latin typeface="Raleway"/>
              <a:ea typeface="Raleway"/>
              <a:cs typeface="Raleway"/>
              <a:sym typeface="Raleway"/>
            </a:endParaRPr>
          </a:p>
          <a:p>
            <a:pPr marL="0" marR="0" lvl="0" indent="0" algn="l" rtl="0">
              <a:lnSpc>
                <a:spcPct val="115000"/>
              </a:lnSpc>
              <a:spcBef>
                <a:spcPts val="0"/>
              </a:spcBef>
              <a:spcAft>
                <a:spcPts val="0"/>
              </a:spcAft>
              <a:buClr>
                <a:srgbClr val="000000"/>
              </a:buClr>
              <a:buSzPts val="1800"/>
              <a:buFont typeface="Arial"/>
              <a:buNone/>
            </a:pPr>
            <a:r>
              <a:rPr lang="ru-RU" sz="1800" b="0" i="0" u="none" strike="noStrike" cap="none" dirty="0">
                <a:solidFill>
                  <a:srgbClr val="000000"/>
                </a:solidFill>
                <a:latin typeface="Raleway"/>
                <a:ea typeface="Raleway"/>
                <a:cs typeface="Raleway"/>
                <a:sym typeface="Raleway"/>
              </a:rPr>
              <a:t>Кажете: „</a:t>
            </a:r>
            <a:r>
              <a:rPr lang="ru-RU" sz="1800" b="0" i="0" u="none" strike="noStrike" cap="none" dirty="0" err="1">
                <a:solidFill>
                  <a:srgbClr val="000000"/>
                </a:solidFill>
                <a:latin typeface="Raleway"/>
                <a:ea typeface="Raleway"/>
                <a:cs typeface="Raleway"/>
                <a:sym typeface="Raleway"/>
              </a:rPr>
              <a:t>Сега</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сме</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ято</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гъски</a:t>
            </a:r>
            <a:r>
              <a:rPr lang="ru-RU" sz="1800" b="0" i="0" u="none" strike="noStrike" cap="none" dirty="0">
                <a:solidFill>
                  <a:srgbClr val="000000"/>
                </a:solidFill>
                <a:latin typeface="Raleway"/>
                <a:ea typeface="Raleway"/>
                <a:cs typeface="Raleway"/>
                <a:sym typeface="Raleway"/>
              </a:rPr>
              <a:t>. </a:t>
            </a:r>
          </a:p>
          <a:p>
            <a:pPr marL="0" marR="0" lvl="0" indent="0" algn="l" rtl="0">
              <a:lnSpc>
                <a:spcPct val="115000"/>
              </a:lnSpc>
              <a:spcBef>
                <a:spcPts val="0"/>
              </a:spcBef>
              <a:spcAft>
                <a:spcPts val="0"/>
              </a:spcAft>
              <a:buClr>
                <a:srgbClr val="000000"/>
              </a:buClr>
              <a:buSzPts val="1800"/>
              <a:buFont typeface="Arial"/>
              <a:buNone/>
            </a:pPr>
            <a:r>
              <a:rPr lang="ru-RU" sz="1800" b="0" i="0" u="none" strike="noStrike" cap="none" dirty="0">
                <a:solidFill>
                  <a:srgbClr val="000000"/>
                </a:solidFill>
                <a:latin typeface="Raleway"/>
                <a:ea typeface="Raleway"/>
                <a:cs typeface="Raleway"/>
                <a:sym typeface="Raleway"/>
              </a:rPr>
              <a:t>Летим в V-форма.“</a:t>
            </a:r>
          </a:p>
          <a:p>
            <a:pPr marL="0" marR="0" lvl="0" indent="0" algn="l" rtl="0">
              <a:lnSpc>
                <a:spcPct val="115000"/>
              </a:lnSpc>
              <a:spcBef>
                <a:spcPts val="0"/>
              </a:spcBef>
              <a:spcAft>
                <a:spcPts val="0"/>
              </a:spcAft>
              <a:buClr>
                <a:srgbClr val="000000"/>
              </a:buClr>
              <a:buSzPts val="1800"/>
              <a:buFont typeface="Arial"/>
              <a:buNone/>
            </a:pPr>
            <a:endParaRPr lang="ru-RU" sz="1800" b="0" i="0" u="none" strike="noStrike" cap="none" dirty="0">
              <a:solidFill>
                <a:srgbClr val="000000"/>
              </a:solidFill>
              <a:latin typeface="Raleway"/>
              <a:ea typeface="Raleway"/>
              <a:cs typeface="Raleway"/>
              <a:sym typeface="Raleway"/>
            </a:endParaRPr>
          </a:p>
          <a:p>
            <a:pPr marL="0" marR="0" lvl="0" indent="0" algn="l" rtl="0">
              <a:lnSpc>
                <a:spcPct val="115000"/>
              </a:lnSpc>
              <a:spcBef>
                <a:spcPts val="0"/>
              </a:spcBef>
              <a:spcAft>
                <a:spcPts val="0"/>
              </a:spcAft>
              <a:buClr>
                <a:srgbClr val="000000"/>
              </a:buClr>
              <a:buSzPts val="1800"/>
              <a:buFont typeface="Arial"/>
              <a:buNone/>
            </a:pPr>
            <a:r>
              <a:rPr lang="ru-RU" sz="1800" b="0" i="0" u="none" strike="noStrike" cap="none" dirty="0">
                <a:solidFill>
                  <a:srgbClr val="000000"/>
                </a:solidFill>
                <a:latin typeface="Raleway"/>
                <a:ea typeface="Raleway"/>
                <a:cs typeface="Raleway"/>
                <a:sym typeface="Raleway"/>
              </a:rPr>
              <a:t>Изберете 1 „</a:t>
            </a:r>
            <a:r>
              <a:rPr lang="ru-RU" sz="1800" b="0" i="0" u="none" strike="noStrike" cap="none" dirty="0" err="1">
                <a:solidFill>
                  <a:srgbClr val="000000"/>
                </a:solidFill>
                <a:latin typeface="Raleway"/>
                <a:ea typeface="Raleway"/>
                <a:cs typeface="Raleway"/>
                <a:sym typeface="Raleway"/>
              </a:rPr>
              <a:t>водач</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отпред</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Останалите</a:t>
            </a:r>
            <a:r>
              <a:rPr lang="ru-RU" sz="1800" b="0" i="0" u="none" strike="noStrike" cap="none" dirty="0">
                <a:solidFill>
                  <a:srgbClr val="000000"/>
                </a:solidFill>
                <a:latin typeface="Raleway"/>
                <a:ea typeface="Raleway"/>
                <a:cs typeface="Raleway"/>
                <a:sym typeface="Raleway"/>
              </a:rPr>
              <a:t> се </a:t>
            </a:r>
            <a:r>
              <a:rPr lang="ru-RU" sz="1800" b="0" i="0" u="none" strike="noStrike" cap="none" dirty="0" err="1">
                <a:solidFill>
                  <a:srgbClr val="000000"/>
                </a:solidFill>
                <a:latin typeface="Raleway"/>
                <a:ea typeface="Raleway"/>
                <a:cs typeface="Raleway"/>
                <a:sym typeface="Raleway"/>
              </a:rPr>
              <a:t>подреждат</a:t>
            </a:r>
            <a:r>
              <a:rPr lang="ru-RU" sz="1800" b="0" i="0" u="none" strike="noStrike" cap="none" dirty="0">
                <a:solidFill>
                  <a:srgbClr val="000000"/>
                </a:solidFill>
                <a:latin typeface="Raleway"/>
                <a:ea typeface="Raleway"/>
                <a:cs typeface="Raleway"/>
                <a:sym typeface="Raleway"/>
              </a:rPr>
              <a:t> зад него </a:t>
            </a:r>
            <a:r>
              <a:rPr lang="ru-RU" sz="1800" b="0" i="0" u="none" strike="noStrike" cap="none" dirty="0" err="1">
                <a:solidFill>
                  <a:srgbClr val="000000"/>
                </a:solidFill>
                <a:latin typeface="Raleway"/>
                <a:ea typeface="Raleway"/>
                <a:cs typeface="Raleway"/>
                <a:sym typeface="Raleway"/>
              </a:rPr>
              <a:t>като</a:t>
            </a:r>
            <a:r>
              <a:rPr lang="ru-RU" sz="1800" b="0" i="0" u="none" strike="noStrike" cap="none" dirty="0">
                <a:solidFill>
                  <a:srgbClr val="000000"/>
                </a:solidFill>
                <a:latin typeface="Raleway"/>
                <a:ea typeface="Raleway"/>
                <a:cs typeface="Raleway"/>
                <a:sym typeface="Raleway"/>
              </a:rPr>
              <a:t> V (</a:t>
            </a:r>
            <a:r>
              <a:rPr lang="ru-RU" sz="1800" b="0" i="0" u="none" strike="noStrike" cap="none" dirty="0" err="1">
                <a:solidFill>
                  <a:srgbClr val="000000"/>
                </a:solidFill>
                <a:latin typeface="Raleway"/>
                <a:ea typeface="Raleway"/>
                <a:cs typeface="Raleway"/>
                <a:sym typeface="Raleway"/>
              </a:rPr>
              <a:t>ляво</a:t>
            </a:r>
            <a:r>
              <a:rPr lang="ru-RU" sz="1800" b="0" i="0" u="none" strike="noStrike" cap="none" dirty="0">
                <a:solidFill>
                  <a:srgbClr val="000000"/>
                </a:solidFill>
                <a:latin typeface="Raleway"/>
                <a:ea typeface="Raleway"/>
                <a:cs typeface="Raleway"/>
                <a:sym typeface="Raleway"/>
              </a:rPr>
              <a:t>/</a:t>
            </a:r>
            <a:r>
              <a:rPr lang="ru-RU" sz="1800" b="0" i="0" u="none" strike="noStrike" cap="none" dirty="0" err="1">
                <a:solidFill>
                  <a:srgbClr val="000000"/>
                </a:solidFill>
                <a:latin typeface="Raleway"/>
                <a:ea typeface="Raleway"/>
                <a:cs typeface="Raleway"/>
                <a:sym typeface="Raleway"/>
              </a:rPr>
              <a:t>дясно</a:t>
            </a:r>
            <a:r>
              <a:rPr lang="ru-RU" sz="1800" b="0" i="0" u="none" strike="noStrike" cap="none" dirty="0">
                <a:solidFill>
                  <a:srgbClr val="000000"/>
                </a:solidFill>
                <a:latin typeface="Raleway"/>
                <a:ea typeface="Raleway"/>
                <a:cs typeface="Raleway"/>
                <a:sym typeface="Raleway"/>
              </a:rPr>
              <a:t>).</a:t>
            </a:r>
          </a:p>
          <a:p>
            <a:pPr marL="0" marR="0" lvl="0" indent="0" algn="l" rtl="0">
              <a:lnSpc>
                <a:spcPct val="115000"/>
              </a:lnSpc>
              <a:spcBef>
                <a:spcPts val="0"/>
              </a:spcBef>
              <a:spcAft>
                <a:spcPts val="0"/>
              </a:spcAft>
              <a:buClr>
                <a:srgbClr val="000000"/>
              </a:buClr>
              <a:buSzPts val="1800"/>
              <a:buFont typeface="Arial"/>
              <a:buNone/>
            </a:pPr>
            <a:r>
              <a:rPr lang="ru-RU" sz="1800" b="0" i="0" u="none" strike="noStrike" cap="none" dirty="0" err="1">
                <a:solidFill>
                  <a:srgbClr val="000000"/>
                </a:solidFill>
                <a:latin typeface="Raleway"/>
                <a:ea typeface="Raleway"/>
                <a:cs typeface="Raleway"/>
                <a:sym typeface="Raleway"/>
              </a:rPr>
              <a:t>Давате</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команди</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които</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всички</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изпълняват</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бързо</a:t>
            </a:r>
            <a:r>
              <a:rPr lang="ru-RU" sz="1800" b="0" i="0" u="none" strike="noStrike" cap="none" dirty="0">
                <a:solidFill>
                  <a:srgbClr val="000000"/>
                </a:solidFill>
                <a:latin typeface="Raleway"/>
                <a:ea typeface="Raleway"/>
                <a:cs typeface="Raleway"/>
                <a:sym typeface="Raleway"/>
              </a:rPr>
              <a:t>:</a:t>
            </a:r>
          </a:p>
          <a:p>
            <a:pPr marL="0" marR="0" lvl="0" indent="0" algn="l" rtl="0">
              <a:lnSpc>
                <a:spcPct val="115000"/>
              </a:lnSpc>
              <a:spcBef>
                <a:spcPts val="0"/>
              </a:spcBef>
              <a:spcAft>
                <a:spcPts val="0"/>
              </a:spcAft>
              <a:buClr>
                <a:srgbClr val="000000"/>
              </a:buClr>
              <a:buSzPts val="1800"/>
              <a:buFont typeface="Arial"/>
              <a:buNone/>
            </a:pPr>
            <a:r>
              <a:rPr lang="ru-RU" sz="1800" b="0" i="0" u="none" strike="noStrike" cap="none" dirty="0">
                <a:solidFill>
                  <a:srgbClr val="000000"/>
                </a:solidFill>
                <a:latin typeface="Raleway"/>
                <a:ea typeface="Raleway"/>
                <a:cs typeface="Raleway"/>
                <a:sym typeface="Raleway"/>
              </a:rPr>
              <a:t>„</a:t>
            </a:r>
            <a:r>
              <a:rPr lang="ru-RU" sz="1800" b="0" i="0" u="none" strike="noStrike" cap="none" dirty="0" err="1">
                <a:solidFill>
                  <a:srgbClr val="000000"/>
                </a:solidFill>
                <a:latin typeface="Raleway"/>
                <a:ea typeface="Raleway"/>
                <a:cs typeface="Raleway"/>
                <a:sym typeface="Raleway"/>
              </a:rPr>
              <a:t>Вятър</a:t>
            </a:r>
            <a:r>
              <a:rPr lang="ru-RU" sz="1800" b="0" i="0" u="none" strike="noStrike" cap="none" dirty="0">
                <a:solidFill>
                  <a:srgbClr val="000000"/>
                </a:solidFill>
                <a:latin typeface="Raleway"/>
                <a:ea typeface="Raleway"/>
                <a:cs typeface="Raleway"/>
                <a:sym typeface="Raleway"/>
              </a:rPr>
              <a:t>!“ – </a:t>
            </a:r>
            <a:r>
              <a:rPr lang="ru-RU" sz="1800" b="0" i="0" u="none" strike="noStrike" cap="none" dirty="0" err="1">
                <a:solidFill>
                  <a:srgbClr val="000000"/>
                </a:solidFill>
                <a:latin typeface="Raleway"/>
                <a:ea typeface="Raleway"/>
                <a:cs typeface="Raleway"/>
                <a:sym typeface="Raleway"/>
              </a:rPr>
              <a:t>ятото</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прави</a:t>
            </a:r>
            <a:r>
              <a:rPr lang="ru-RU" sz="1800" b="0" i="0" u="none" strike="noStrike" cap="none" dirty="0">
                <a:solidFill>
                  <a:srgbClr val="000000"/>
                </a:solidFill>
                <a:latin typeface="Raleway"/>
                <a:ea typeface="Raleway"/>
                <a:cs typeface="Raleway"/>
                <a:sym typeface="Raleway"/>
              </a:rPr>
              <a:t> 3 </a:t>
            </a:r>
            <a:r>
              <a:rPr lang="ru-RU" sz="1800" b="0" i="0" u="none" strike="noStrike" cap="none" dirty="0" err="1">
                <a:solidFill>
                  <a:srgbClr val="000000"/>
                </a:solidFill>
                <a:latin typeface="Raleway"/>
                <a:ea typeface="Raleway"/>
                <a:cs typeface="Raleway"/>
                <a:sym typeface="Raleway"/>
              </a:rPr>
              <a:t>бързи</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стъпки</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напред</a:t>
            </a:r>
            <a:r>
              <a:rPr lang="ru-RU" sz="1800" b="0" i="0" u="none" strike="noStrike" cap="none" dirty="0">
                <a:solidFill>
                  <a:srgbClr val="000000"/>
                </a:solidFill>
                <a:latin typeface="Raleway"/>
                <a:ea typeface="Raleway"/>
                <a:cs typeface="Raleway"/>
                <a:sym typeface="Raleway"/>
              </a:rPr>
              <a:t>.</a:t>
            </a:r>
          </a:p>
          <a:p>
            <a:pPr marL="0" marR="0" lvl="0" indent="0" algn="l" rtl="0">
              <a:lnSpc>
                <a:spcPct val="115000"/>
              </a:lnSpc>
              <a:spcBef>
                <a:spcPts val="0"/>
              </a:spcBef>
              <a:spcAft>
                <a:spcPts val="0"/>
              </a:spcAft>
              <a:buClr>
                <a:srgbClr val="000000"/>
              </a:buClr>
              <a:buSzPts val="1800"/>
              <a:buFont typeface="Arial"/>
              <a:buNone/>
            </a:pPr>
            <a:r>
              <a:rPr lang="ru-RU" sz="1800" b="0" i="0" u="none" strike="noStrike" cap="none" dirty="0">
                <a:solidFill>
                  <a:srgbClr val="000000"/>
                </a:solidFill>
                <a:latin typeface="Raleway"/>
                <a:ea typeface="Raleway"/>
                <a:cs typeface="Raleway"/>
                <a:sym typeface="Raleway"/>
              </a:rPr>
              <a:t>„Лед!“ – </a:t>
            </a:r>
            <a:r>
              <a:rPr lang="ru-RU" sz="1800" b="0" i="0" u="none" strike="noStrike" cap="none" dirty="0" err="1">
                <a:solidFill>
                  <a:srgbClr val="000000"/>
                </a:solidFill>
                <a:latin typeface="Raleway"/>
                <a:ea typeface="Raleway"/>
                <a:cs typeface="Raleway"/>
                <a:sym typeface="Raleway"/>
              </a:rPr>
              <a:t>всички</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замръзват</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като</a:t>
            </a:r>
            <a:r>
              <a:rPr lang="ru-RU" sz="1800" b="0" i="0" u="none" strike="noStrike" cap="none" dirty="0">
                <a:solidFill>
                  <a:srgbClr val="000000"/>
                </a:solidFill>
                <a:latin typeface="Raleway"/>
                <a:ea typeface="Raleway"/>
                <a:cs typeface="Raleway"/>
                <a:sym typeface="Raleway"/>
              </a:rPr>
              <a:t> статуя (без </a:t>
            </a:r>
            <a:r>
              <a:rPr lang="ru-RU" sz="1800" b="0" i="0" u="none" strike="noStrike" cap="none" dirty="0" err="1">
                <a:solidFill>
                  <a:srgbClr val="000000"/>
                </a:solidFill>
                <a:latin typeface="Raleway"/>
                <a:ea typeface="Raleway"/>
                <a:cs typeface="Raleway"/>
                <a:sym typeface="Raleway"/>
              </a:rPr>
              <a:t>смях</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ако</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могат</a:t>
            </a:r>
            <a:r>
              <a:rPr lang="ru-RU" sz="1800" b="0" i="0" u="none" strike="noStrike" cap="none" dirty="0">
                <a:solidFill>
                  <a:srgbClr val="000000"/>
                </a:solidFill>
                <a:latin typeface="Raleway"/>
                <a:ea typeface="Raleway"/>
                <a:cs typeface="Raleway"/>
                <a:sym typeface="Raleway"/>
              </a:rPr>
              <a:t> 😄).</a:t>
            </a:r>
          </a:p>
          <a:p>
            <a:pPr marL="0" marR="0" lvl="0" indent="0" algn="l" rtl="0">
              <a:lnSpc>
                <a:spcPct val="115000"/>
              </a:lnSpc>
              <a:spcBef>
                <a:spcPts val="0"/>
              </a:spcBef>
              <a:spcAft>
                <a:spcPts val="0"/>
              </a:spcAft>
              <a:buClr>
                <a:srgbClr val="000000"/>
              </a:buClr>
              <a:buSzPts val="1800"/>
              <a:buFont typeface="Arial"/>
              <a:buNone/>
            </a:pPr>
            <a:r>
              <a:rPr lang="ru-RU" sz="1800" b="0" i="0" u="none" strike="noStrike" cap="none" dirty="0">
                <a:solidFill>
                  <a:srgbClr val="000000"/>
                </a:solidFill>
                <a:latin typeface="Raleway"/>
                <a:ea typeface="Raleway"/>
                <a:cs typeface="Raleway"/>
                <a:sym typeface="Raleway"/>
              </a:rPr>
              <a:t>„</a:t>
            </a:r>
            <a:r>
              <a:rPr lang="ru-RU" sz="1800" b="0" i="0" u="none" strike="noStrike" cap="none" dirty="0" err="1">
                <a:solidFill>
                  <a:srgbClr val="000000"/>
                </a:solidFill>
                <a:latin typeface="Raleway"/>
                <a:ea typeface="Raleway"/>
                <a:cs typeface="Raleway"/>
                <a:sym typeface="Raleway"/>
              </a:rPr>
              <a:t>Храна</a:t>
            </a:r>
            <a:r>
              <a:rPr lang="ru-RU" sz="1800" b="0" i="0" u="none" strike="noStrike" cap="none" dirty="0">
                <a:solidFill>
                  <a:srgbClr val="000000"/>
                </a:solidFill>
                <a:latin typeface="Raleway"/>
                <a:ea typeface="Raleway"/>
                <a:cs typeface="Raleway"/>
                <a:sym typeface="Raleway"/>
              </a:rPr>
              <a:t>!“ – </a:t>
            </a:r>
            <a:r>
              <a:rPr lang="ru-RU" sz="1800" b="0" i="0" u="none" strike="noStrike" cap="none" dirty="0" err="1">
                <a:solidFill>
                  <a:srgbClr val="000000"/>
                </a:solidFill>
                <a:latin typeface="Raleway"/>
                <a:ea typeface="Raleway"/>
                <a:cs typeface="Raleway"/>
                <a:sym typeface="Raleway"/>
              </a:rPr>
              <a:t>всички</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клякат</a:t>
            </a:r>
            <a:r>
              <a:rPr lang="ru-RU" sz="1800" b="0" i="0" u="none" strike="noStrike" cap="none" dirty="0">
                <a:solidFill>
                  <a:srgbClr val="000000"/>
                </a:solidFill>
                <a:latin typeface="Raleway"/>
                <a:ea typeface="Raleway"/>
                <a:cs typeface="Raleway"/>
                <a:sym typeface="Raleway"/>
              </a:rPr>
              <a:t> и „</a:t>
            </a:r>
            <a:r>
              <a:rPr lang="ru-RU" sz="1800" b="0" i="0" u="none" strike="noStrike" cap="none" dirty="0" err="1">
                <a:solidFill>
                  <a:srgbClr val="000000"/>
                </a:solidFill>
                <a:latin typeface="Raleway"/>
                <a:ea typeface="Raleway"/>
                <a:cs typeface="Raleway"/>
                <a:sym typeface="Raleway"/>
              </a:rPr>
              <a:t>кълват</a:t>
            </a:r>
            <a:r>
              <a:rPr lang="ru-RU" sz="1800" b="0" i="0" u="none" strike="noStrike" cap="none" dirty="0">
                <a:solidFill>
                  <a:srgbClr val="000000"/>
                </a:solidFill>
                <a:latin typeface="Raleway"/>
                <a:ea typeface="Raleway"/>
                <a:cs typeface="Raleway"/>
                <a:sym typeface="Raleway"/>
              </a:rPr>
              <a:t>“ 3 </a:t>
            </a:r>
            <a:r>
              <a:rPr lang="ru-RU" sz="1800" b="0" i="0" u="none" strike="noStrike" cap="none" dirty="0" err="1">
                <a:solidFill>
                  <a:srgbClr val="000000"/>
                </a:solidFill>
                <a:latin typeface="Raleway"/>
                <a:ea typeface="Raleway"/>
                <a:cs typeface="Raleway"/>
                <a:sym typeface="Raleway"/>
              </a:rPr>
              <a:t>пъти</a:t>
            </a:r>
            <a:r>
              <a:rPr lang="ru-RU" sz="1800" b="0" i="0" u="none" strike="noStrike" cap="none" dirty="0">
                <a:solidFill>
                  <a:srgbClr val="000000"/>
                </a:solidFill>
                <a:latin typeface="Raleway"/>
                <a:ea typeface="Raleway"/>
                <a:cs typeface="Raleway"/>
                <a:sym typeface="Raleway"/>
              </a:rPr>
              <a:t>.</a:t>
            </a:r>
          </a:p>
          <a:p>
            <a:pPr marL="0" marR="0" lvl="0" indent="0" algn="l" rtl="0">
              <a:lnSpc>
                <a:spcPct val="115000"/>
              </a:lnSpc>
              <a:spcBef>
                <a:spcPts val="0"/>
              </a:spcBef>
              <a:spcAft>
                <a:spcPts val="0"/>
              </a:spcAft>
              <a:buClr>
                <a:srgbClr val="000000"/>
              </a:buClr>
              <a:buSzPts val="1800"/>
              <a:buFont typeface="Arial"/>
              <a:buNone/>
            </a:pPr>
            <a:r>
              <a:rPr lang="ru-RU" sz="1800" b="0" i="0" u="none" strike="noStrike" cap="none" dirty="0">
                <a:solidFill>
                  <a:srgbClr val="000000"/>
                </a:solidFill>
                <a:latin typeface="Raleway"/>
                <a:ea typeface="Raleway"/>
                <a:cs typeface="Raleway"/>
                <a:sym typeface="Raleway"/>
              </a:rPr>
              <a:t>„</a:t>
            </a:r>
            <a:r>
              <a:rPr lang="ru-RU" sz="1800" b="0" i="0" u="none" strike="noStrike" cap="none" dirty="0" err="1">
                <a:solidFill>
                  <a:srgbClr val="000000"/>
                </a:solidFill>
                <a:latin typeface="Raleway"/>
                <a:ea typeface="Raleway"/>
                <a:cs typeface="Raleway"/>
                <a:sym typeface="Raleway"/>
              </a:rPr>
              <a:t>Смяна</a:t>
            </a:r>
            <a:r>
              <a:rPr lang="ru-RU" sz="1800" b="0" i="0" u="none" strike="noStrike" cap="none" dirty="0">
                <a:solidFill>
                  <a:srgbClr val="000000"/>
                </a:solidFill>
                <a:latin typeface="Raleway"/>
                <a:ea typeface="Raleway"/>
                <a:cs typeface="Raleway"/>
                <a:sym typeface="Raleway"/>
              </a:rPr>
              <a:t> на </a:t>
            </a:r>
            <a:r>
              <a:rPr lang="ru-RU" sz="1800" b="0" i="0" u="none" strike="noStrike" cap="none" dirty="0" err="1">
                <a:solidFill>
                  <a:srgbClr val="000000"/>
                </a:solidFill>
                <a:latin typeface="Raleway"/>
                <a:ea typeface="Raleway"/>
                <a:cs typeface="Raleway"/>
                <a:sym typeface="Raleway"/>
              </a:rPr>
              <a:t>водача</a:t>
            </a:r>
            <a:r>
              <a:rPr lang="ru-RU" sz="1800" b="0" i="0" u="none" strike="noStrike" cap="none" dirty="0">
                <a:solidFill>
                  <a:srgbClr val="000000"/>
                </a:solidFill>
                <a:latin typeface="Raleway"/>
                <a:ea typeface="Raleway"/>
                <a:cs typeface="Raleway"/>
                <a:sym typeface="Raleway"/>
              </a:rPr>
              <a:t>!“ – </a:t>
            </a:r>
            <a:r>
              <a:rPr lang="ru-RU" sz="1800" b="0" i="0" u="none" strike="noStrike" cap="none" dirty="0" err="1">
                <a:solidFill>
                  <a:srgbClr val="000000"/>
                </a:solidFill>
                <a:latin typeface="Raleway"/>
                <a:ea typeface="Raleway"/>
                <a:cs typeface="Raleway"/>
                <a:sym typeface="Raleway"/>
              </a:rPr>
              <a:t>водачът</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отива</a:t>
            </a:r>
            <a:r>
              <a:rPr lang="ru-RU" sz="1800" b="0" i="0" u="none" strike="noStrike" cap="none" dirty="0">
                <a:solidFill>
                  <a:srgbClr val="000000"/>
                </a:solidFill>
                <a:latin typeface="Raleway"/>
                <a:ea typeface="Raleway"/>
                <a:cs typeface="Raleway"/>
                <a:sym typeface="Raleway"/>
              </a:rPr>
              <a:t> в края, </a:t>
            </a:r>
            <a:r>
              <a:rPr lang="ru-RU" sz="1800" b="0" i="0" u="none" strike="noStrike" cap="none" dirty="0" err="1">
                <a:solidFill>
                  <a:srgbClr val="000000"/>
                </a:solidFill>
                <a:latin typeface="Raleway"/>
                <a:ea typeface="Raleway"/>
                <a:cs typeface="Raleway"/>
                <a:sym typeface="Raleway"/>
              </a:rPr>
              <a:t>следващият</a:t>
            </a:r>
            <a:r>
              <a:rPr lang="ru-RU" sz="1800" b="0" i="0" u="none" strike="noStrike" cap="none" dirty="0">
                <a:solidFill>
                  <a:srgbClr val="000000"/>
                </a:solidFill>
                <a:latin typeface="Raleway"/>
                <a:ea typeface="Raleway"/>
                <a:cs typeface="Raleway"/>
                <a:sym typeface="Raleway"/>
              </a:rPr>
              <a:t> става </a:t>
            </a:r>
            <a:r>
              <a:rPr lang="ru-RU" sz="1800" b="0" i="0" u="none" strike="noStrike" cap="none" dirty="0" err="1">
                <a:solidFill>
                  <a:srgbClr val="000000"/>
                </a:solidFill>
                <a:latin typeface="Raleway"/>
                <a:ea typeface="Raleway"/>
                <a:cs typeface="Raleway"/>
                <a:sym typeface="Raleway"/>
              </a:rPr>
              <a:t>водач</a:t>
            </a:r>
            <a:r>
              <a:rPr lang="ru-RU" sz="1800" b="0" i="0" u="none" strike="noStrike" cap="none" dirty="0">
                <a:solidFill>
                  <a:srgbClr val="000000"/>
                </a:solidFill>
                <a:latin typeface="Raleway"/>
                <a:ea typeface="Raleway"/>
                <a:cs typeface="Raleway"/>
                <a:sym typeface="Raleway"/>
              </a:rPr>
              <a:t>.</a:t>
            </a:r>
          </a:p>
          <a:p>
            <a:pPr marL="0" marR="0" lvl="0" indent="0" algn="l" rtl="0">
              <a:lnSpc>
                <a:spcPct val="115000"/>
              </a:lnSpc>
              <a:spcBef>
                <a:spcPts val="0"/>
              </a:spcBef>
              <a:spcAft>
                <a:spcPts val="0"/>
              </a:spcAft>
              <a:buClr>
                <a:srgbClr val="000000"/>
              </a:buClr>
              <a:buSzPts val="1800"/>
              <a:buFont typeface="Arial"/>
              <a:buNone/>
            </a:pPr>
            <a:endParaRPr lang="ru-RU" sz="1800" b="0" i="0" u="none" strike="noStrike" cap="none" dirty="0">
              <a:solidFill>
                <a:srgbClr val="000000"/>
              </a:solidFill>
              <a:latin typeface="Raleway"/>
              <a:ea typeface="Raleway"/>
              <a:cs typeface="Raleway"/>
              <a:sym typeface="Raleway"/>
            </a:endParaRPr>
          </a:p>
          <a:p>
            <a:pPr marL="0" marR="0" lvl="0" indent="0" algn="l" rtl="0">
              <a:lnSpc>
                <a:spcPct val="115000"/>
              </a:lnSpc>
              <a:spcBef>
                <a:spcPts val="0"/>
              </a:spcBef>
              <a:spcAft>
                <a:spcPts val="0"/>
              </a:spcAft>
              <a:buClr>
                <a:srgbClr val="000000"/>
              </a:buClr>
              <a:buSzPts val="1800"/>
              <a:buFont typeface="Arial"/>
              <a:buNone/>
            </a:pPr>
            <a:r>
              <a:rPr lang="ru-RU" sz="1800" b="0" i="0" u="none" strike="noStrike" cap="none" dirty="0" err="1">
                <a:solidFill>
                  <a:srgbClr val="000000"/>
                </a:solidFill>
                <a:latin typeface="Raleway"/>
                <a:ea typeface="Raleway"/>
                <a:cs typeface="Raleway"/>
                <a:sym typeface="Raleway"/>
              </a:rPr>
              <a:t>Водачът</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може</a:t>
            </a:r>
            <a:r>
              <a:rPr lang="ru-RU" sz="1800" b="0" i="0" u="none" strike="noStrike" cap="none" dirty="0">
                <a:solidFill>
                  <a:srgbClr val="000000"/>
                </a:solidFill>
                <a:latin typeface="Raleway"/>
                <a:ea typeface="Raleway"/>
                <a:cs typeface="Raleway"/>
                <a:sym typeface="Raleway"/>
              </a:rPr>
              <a:t> да </a:t>
            </a:r>
            <a:r>
              <a:rPr lang="ru-RU" sz="1800" b="0" i="0" u="none" strike="noStrike" cap="none" dirty="0" err="1">
                <a:solidFill>
                  <a:srgbClr val="000000"/>
                </a:solidFill>
                <a:latin typeface="Raleway"/>
                <a:ea typeface="Raleway"/>
                <a:cs typeface="Raleway"/>
                <a:sym typeface="Raleway"/>
              </a:rPr>
              <a:t>избирате</a:t>
            </a:r>
            <a:r>
              <a:rPr lang="ru-RU" sz="1800" b="0" i="0" u="none" strike="noStrike" cap="none" dirty="0">
                <a:solidFill>
                  <a:srgbClr val="000000"/>
                </a:solidFill>
                <a:latin typeface="Raleway"/>
                <a:ea typeface="Raleway"/>
                <a:cs typeface="Raleway"/>
                <a:sym typeface="Raleway"/>
              </a:rPr>
              <a:t> на случаен </a:t>
            </a:r>
            <a:r>
              <a:rPr lang="ru-RU" sz="1800" b="0" i="0" u="none" strike="noStrike" cap="none" dirty="0" err="1">
                <a:solidFill>
                  <a:srgbClr val="000000"/>
                </a:solidFill>
                <a:latin typeface="Raleway"/>
                <a:ea typeface="Raleway"/>
                <a:cs typeface="Raleway"/>
                <a:sym typeface="Raleway"/>
              </a:rPr>
              <a:t>принцит</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клечки</a:t>
            </a:r>
            <a:r>
              <a:rPr lang="ru-RU" sz="1800" b="0" i="0" u="none" strike="noStrike" cap="none" dirty="0">
                <a:solidFill>
                  <a:srgbClr val="000000"/>
                </a:solidFill>
                <a:latin typeface="Raleway"/>
                <a:ea typeface="Raleway"/>
                <a:cs typeface="Raleway"/>
                <a:sym typeface="Raleway"/>
              </a:rPr>
              <a:t> с имена, колело на </a:t>
            </a:r>
            <a:r>
              <a:rPr lang="ru-RU" sz="1800" b="0" i="0" u="none" strike="noStrike" cap="none" dirty="0" err="1">
                <a:solidFill>
                  <a:srgbClr val="000000"/>
                </a:solidFill>
                <a:latin typeface="Raleway"/>
                <a:ea typeface="Raleway"/>
                <a:cs typeface="Raleway"/>
                <a:sym typeface="Raleway"/>
              </a:rPr>
              <a:t>късмета</a:t>
            </a:r>
            <a:r>
              <a:rPr lang="ru-RU" sz="1800" b="0" i="0" u="none" strike="noStrike" cap="none" dirty="0">
                <a:solidFill>
                  <a:srgbClr val="000000"/>
                </a:solidFill>
                <a:latin typeface="Raleway"/>
                <a:ea typeface="Raleway"/>
                <a:cs typeface="Raleway"/>
                <a:sym typeface="Raleway"/>
              </a:rPr>
              <a:t> или </a:t>
            </a:r>
            <a:r>
              <a:rPr lang="ru-RU" sz="1800" b="0" i="0" u="none" strike="noStrike" cap="none" dirty="0" err="1">
                <a:solidFill>
                  <a:srgbClr val="000000"/>
                </a:solidFill>
                <a:latin typeface="Raleway"/>
                <a:ea typeface="Raleway"/>
                <a:cs typeface="Raleway"/>
                <a:sym typeface="Raleway"/>
              </a:rPr>
              <a:t>друго</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което</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ползвате</a:t>
            </a:r>
            <a:r>
              <a:rPr lang="ru-RU" sz="1800" b="0" i="0" u="none" strike="noStrike" cap="none" dirty="0">
                <a:solidFill>
                  <a:srgbClr val="000000"/>
                </a:solidFill>
                <a:latin typeface="Raleway"/>
                <a:ea typeface="Raleway"/>
                <a:cs typeface="Raleway"/>
                <a:sym typeface="Raleway"/>
              </a:rPr>
              <a:t> в </a:t>
            </a:r>
            <a:r>
              <a:rPr lang="ru-RU" sz="1800" b="0" i="0" u="none" strike="noStrike" cap="none" dirty="0" err="1">
                <a:solidFill>
                  <a:srgbClr val="000000"/>
                </a:solidFill>
                <a:latin typeface="Raleway"/>
                <a:ea typeface="Raleway"/>
                <a:cs typeface="Raleway"/>
                <a:sym typeface="Raleway"/>
              </a:rPr>
              <a:t>класната</a:t>
            </a:r>
            <a:r>
              <a:rPr lang="ru-RU" sz="1800" b="0" i="0" u="none" strike="noStrike" cap="none" dirty="0">
                <a:solidFill>
                  <a:srgbClr val="000000"/>
                </a:solidFill>
                <a:latin typeface="Raleway"/>
                <a:ea typeface="Raleway"/>
                <a:cs typeface="Raleway"/>
                <a:sym typeface="Raleway"/>
              </a:rPr>
              <a:t> стая, за да </a:t>
            </a:r>
            <a:r>
              <a:rPr lang="ru-RU" sz="1800" b="0" i="0" u="none" strike="noStrike" cap="none" dirty="0" err="1">
                <a:solidFill>
                  <a:srgbClr val="000000"/>
                </a:solidFill>
                <a:latin typeface="Raleway"/>
                <a:ea typeface="Raleway"/>
                <a:cs typeface="Raleway"/>
                <a:sym typeface="Raleway"/>
              </a:rPr>
              <a:t>няма</a:t>
            </a:r>
            <a:r>
              <a:rPr lang="ru-RU" sz="1800" b="0" i="0" u="none" strike="noStrike" cap="none" dirty="0">
                <a:solidFill>
                  <a:srgbClr val="000000"/>
                </a:solidFill>
                <a:latin typeface="Raleway"/>
                <a:ea typeface="Raleway"/>
                <a:cs typeface="Raleway"/>
                <a:sym typeface="Raleway"/>
              </a:rPr>
              <a:t> </a:t>
            </a:r>
            <a:r>
              <a:rPr lang="ru-RU" sz="1800" b="0" i="0" u="none" strike="noStrike" cap="none" dirty="0" err="1">
                <a:solidFill>
                  <a:srgbClr val="000000"/>
                </a:solidFill>
                <a:latin typeface="Raleway"/>
                <a:ea typeface="Raleway"/>
                <a:cs typeface="Raleway"/>
                <a:sym typeface="Raleway"/>
              </a:rPr>
              <a:t>сърдити</a:t>
            </a:r>
            <a:r>
              <a:rPr lang="ru-RU" sz="1800" b="0" i="0" u="none" strike="noStrike" cap="none" dirty="0">
                <a:solidFill>
                  <a:srgbClr val="000000"/>
                </a:solidFill>
                <a:latin typeface="Raleway"/>
                <a:ea typeface="Raleway"/>
                <a:cs typeface="Raleway"/>
                <a:sym typeface="Raleway"/>
              </a:rPr>
              <a:t>).</a:t>
            </a:r>
            <a:endParaRPr sz="1800" b="0" i="0" u="none" strike="noStrike" cap="none" dirty="0">
              <a:solidFill>
                <a:srgbClr val="000000"/>
              </a:solidFill>
              <a:latin typeface="Raleway"/>
              <a:ea typeface="Raleway"/>
              <a:cs typeface="Raleway"/>
              <a:sym typeface="Raleway"/>
            </a:endParaRPr>
          </a:p>
        </p:txBody>
      </p:sp>
      <p:sp>
        <p:nvSpPr>
          <p:cNvPr id="241" name="Google Shape;241;p10"/>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bg-BG" sz="700" b="0" i="0" u="none" strike="noStrike" cap="none">
                <a:solidFill>
                  <a:srgbClr val="000000"/>
                </a:solidFill>
                <a:latin typeface="Raleway"/>
                <a:ea typeface="Raleway"/>
                <a:cs typeface="Raleway"/>
                <a:sym typeface="Raleway"/>
              </a:rPr>
              <a:t>Снимки: Wikimedia Commons</a:t>
            </a:r>
            <a:endParaRPr sz="700" b="0" i="0" u="none" strike="noStrike" cap="none">
              <a:solidFill>
                <a:srgbClr val="000000"/>
              </a:solidFill>
              <a:latin typeface="Raleway"/>
              <a:ea typeface="Raleway"/>
              <a:cs typeface="Raleway"/>
              <a:sym typeface="Raleway"/>
            </a:endParaRPr>
          </a:p>
        </p:txBody>
      </p:sp>
      <p:pic>
        <p:nvPicPr>
          <p:cNvPr id="242" name="Google Shape;242;p10"/>
          <p:cNvPicPr preferRelativeResize="0"/>
          <p:nvPr/>
        </p:nvPicPr>
        <p:blipFill rotWithShape="1">
          <a:blip r:embed="rId3">
            <a:alphaModFix/>
          </a:blip>
          <a:srcRect/>
          <a:stretch/>
        </p:blipFill>
        <p:spPr>
          <a:xfrm>
            <a:off x="4442601" y="127262"/>
            <a:ext cx="4375631" cy="2792190"/>
          </a:xfrm>
          <a:prstGeom prst="rect">
            <a:avLst/>
          </a:prstGeom>
          <a:noFill/>
          <a:ln>
            <a:noFill/>
          </a:ln>
        </p:spPr>
      </p:pic>
      <p:grpSp>
        <p:nvGrpSpPr>
          <p:cNvPr id="2" name="Group 1">
            <a:extLst>
              <a:ext uri="{FF2B5EF4-FFF2-40B4-BE49-F238E27FC236}">
                <a16:creationId xmlns:a16="http://schemas.microsoft.com/office/drawing/2014/main" id="{2993927B-EDA9-659A-245A-4CB6FB8975DA}"/>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57F61D83-99C4-85AF-7F78-C6DB21AA614E}"/>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E9F619B5-5909-C67C-58B3-8C8F87527BF4}"/>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4D352A6E-E01D-E63E-9167-627B1DC76EA5}"/>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9AE49589-6EB1-BB83-7409-39768C1C75A3}"/>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B580FE1B-F8D1-8AEC-087B-9DCB1A7382BF}"/>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67670D99-0FBD-C250-A4BB-BE8A0F67C2A7}"/>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EC4DED30-D6D0-EEC5-1330-98BE481825BB}"/>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6478AD3F-B6AA-C846-BF17-4F58FE8097D7}"/>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B3CFA376-1907-EB05-6386-A3674EE2F1C6}"/>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3B9A09B3-3A80-6111-9D1C-4F336A8139B4}"/>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7E3F1417-E420-FD5B-8CEE-AD2C8A8927FF}"/>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extLst>
      <p:ext uri="{BB962C8B-B14F-4D97-AF65-F5344CB8AC3E}">
        <p14:creationId xmlns:p14="http://schemas.microsoft.com/office/powerpoint/2010/main" val="4197526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11"/>
          <p:cNvSpPr/>
          <p:nvPr/>
        </p:nvSpPr>
        <p:spPr>
          <a:xfrm>
            <a:off x="-4750" y="-4750"/>
            <a:ext cx="9144000" cy="6858000"/>
          </a:xfrm>
          <a:prstGeom prst="rect">
            <a:avLst/>
          </a:prstGeom>
          <a:noFill/>
          <a:ln w="76200" cap="flat" cmpd="sng">
            <a:solidFill>
              <a:srgbClr val="8CB5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p11"/>
          <p:cNvSpPr txBox="1"/>
          <p:nvPr/>
        </p:nvSpPr>
        <p:spPr>
          <a:xfrm>
            <a:off x="5372418" y="561675"/>
            <a:ext cx="3305700" cy="52458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bg-BG" sz="1600" b="0" i="0" u="none" strike="noStrike" cap="none" dirty="0">
                <a:solidFill>
                  <a:srgbClr val="000000"/>
                </a:solidFill>
                <a:latin typeface="Raleway"/>
                <a:ea typeface="Raleway"/>
                <a:cs typeface="Raleway"/>
                <a:sym typeface="Raleway"/>
              </a:rPr>
              <a:t>Чудили ли сте се как не им замръзват краката на патиците и </a:t>
            </a:r>
            <a:r>
              <a:rPr lang="bg-BG" sz="1600" b="0" i="0" u="none" strike="noStrike" cap="none" dirty="0" err="1">
                <a:solidFill>
                  <a:srgbClr val="000000"/>
                </a:solidFill>
                <a:latin typeface="Raleway"/>
                <a:ea typeface="Raleway"/>
                <a:cs typeface="Raleway"/>
                <a:sym typeface="Raleway"/>
              </a:rPr>
              <a:t>потапниците</a:t>
            </a:r>
            <a:r>
              <a:rPr lang="bg-BG" sz="1600" b="0" i="0" u="none" strike="noStrike" cap="none" dirty="0">
                <a:solidFill>
                  <a:srgbClr val="000000"/>
                </a:solidFill>
                <a:latin typeface="Raleway"/>
                <a:ea typeface="Raleway"/>
                <a:cs typeface="Raleway"/>
                <a:sym typeface="Raleway"/>
              </a:rPr>
              <a:t>, когато плуват във водата през зимата</a:t>
            </a:r>
            <a:r>
              <a:rPr lang="bg-BG" sz="1600" dirty="0">
                <a:latin typeface="Raleway"/>
                <a:ea typeface="Raleway"/>
                <a:cs typeface="Raleway"/>
                <a:sym typeface="Raleway"/>
              </a:rPr>
              <a:t>?</a:t>
            </a:r>
            <a:r>
              <a:rPr lang="bg-BG" sz="1600" b="0" i="0" u="none" strike="noStrike" cap="none" dirty="0">
                <a:solidFill>
                  <a:srgbClr val="000000"/>
                </a:solidFill>
                <a:latin typeface="Raleway"/>
                <a:ea typeface="Raleway"/>
                <a:cs typeface="Raleway"/>
                <a:sym typeface="Raleway"/>
              </a:rPr>
              <a:t> Оказва се, че природата е измислила хитър начин да се справи с проблема.</a:t>
            </a:r>
            <a:endParaRPr dirty="0"/>
          </a:p>
          <a:p>
            <a:pPr marL="0" marR="0" lvl="0" indent="0" algn="l" rtl="0">
              <a:lnSpc>
                <a:spcPct val="115000"/>
              </a:lnSpc>
              <a:spcBef>
                <a:spcPts val="0"/>
              </a:spcBef>
              <a:spcAft>
                <a:spcPts val="0"/>
              </a:spcAft>
              <a:buClr>
                <a:srgbClr val="000000"/>
              </a:buClr>
              <a:buSzPts val="1600"/>
              <a:buFont typeface="Arial"/>
              <a:buNone/>
            </a:pPr>
            <a:r>
              <a:rPr lang="bg-BG" sz="1600" b="0" i="0" u="none" strike="noStrike" cap="none" dirty="0">
                <a:solidFill>
                  <a:srgbClr val="000000"/>
                </a:solidFill>
                <a:latin typeface="Raleway"/>
                <a:ea typeface="Raleway"/>
                <a:cs typeface="Raleway"/>
                <a:sym typeface="Raleway"/>
              </a:rPr>
              <a:t>Когато топлата кръв слиза надолу към крачето тя се изстудява, заради студената която се изкачва нагоре, която пък от своя страна се стопля поела от топлината на слизащата надолу кръв. Малко е объркващо, но се оказва много ефективна обмяна на </a:t>
            </a:r>
            <a:r>
              <a:rPr lang="bg-BG" sz="1600" dirty="0">
                <a:latin typeface="Raleway"/>
                <a:ea typeface="Raleway"/>
                <a:cs typeface="Raleway"/>
                <a:sym typeface="Raleway"/>
              </a:rPr>
              <a:t>топлината</a:t>
            </a:r>
            <a:r>
              <a:rPr lang="bg-BG" sz="1600" b="0" i="0" u="none" strike="noStrike" cap="none" dirty="0">
                <a:solidFill>
                  <a:srgbClr val="000000"/>
                </a:solidFill>
                <a:latin typeface="Raleway"/>
                <a:ea typeface="Raleway"/>
                <a:cs typeface="Raleway"/>
                <a:sym typeface="Raleway"/>
              </a:rPr>
              <a:t>.</a:t>
            </a:r>
            <a:endParaRPr dirty="0"/>
          </a:p>
          <a:p>
            <a:pPr marL="0" marR="0" lvl="0" indent="0" algn="l" rtl="0">
              <a:lnSpc>
                <a:spcPct val="115000"/>
              </a:lnSpc>
              <a:spcBef>
                <a:spcPts val="0"/>
              </a:spcBef>
              <a:spcAft>
                <a:spcPts val="0"/>
              </a:spcAft>
              <a:buClr>
                <a:srgbClr val="000000"/>
              </a:buClr>
              <a:buSzPts val="1600"/>
              <a:buFont typeface="Arial"/>
              <a:buNone/>
            </a:pPr>
            <a:r>
              <a:rPr lang="bg-BG" sz="1600" b="0" i="0" u="none" strike="noStrike" cap="none" dirty="0">
                <a:solidFill>
                  <a:srgbClr val="000000"/>
                </a:solidFill>
                <a:latin typeface="Raleway"/>
                <a:ea typeface="Raleway"/>
                <a:cs typeface="Raleway"/>
                <a:sym typeface="Raleway"/>
              </a:rPr>
              <a:t> </a:t>
            </a:r>
            <a:endParaRPr sz="1600" b="0" i="0" u="none" strike="noStrike" cap="none" dirty="0">
              <a:solidFill>
                <a:srgbClr val="000000"/>
              </a:solidFill>
              <a:latin typeface="Raleway"/>
              <a:ea typeface="Raleway"/>
              <a:cs typeface="Raleway"/>
              <a:sym typeface="Raleway"/>
            </a:endParaRPr>
          </a:p>
        </p:txBody>
      </p:sp>
      <p:sp>
        <p:nvSpPr>
          <p:cNvPr id="260" name="Google Shape;260;p11"/>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bg-BG" sz="700" b="0" i="0" u="none" strike="noStrike" cap="none">
                <a:solidFill>
                  <a:srgbClr val="000000"/>
                </a:solidFill>
                <a:latin typeface="Raleway"/>
                <a:ea typeface="Raleway"/>
                <a:cs typeface="Raleway"/>
                <a:sym typeface="Raleway"/>
              </a:rPr>
              <a:t>Снимки: Wikimedia Commons</a:t>
            </a:r>
            <a:endParaRPr sz="700" b="0" i="0" u="none" strike="noStrike" cap="none">
              <a:solidFill>
                <a:srgbClr val="000000"/>
              </a:solidFill>
              <a:latin typeface="Raleway"/>
              <a:ea typeface="Raleway"/>
              <a:cs typeface="Raleway"/>
              <a:sym typeface="Raleway"/>
            </a:endParaRPr>
          </a:p>
        </p:txBody>
      </p:sp>
      <p:pic>
        <p:nvPicPr>
          <p:cNvPr id="261" name="Google Shape;261;p11"/>
          <p:cNvPicPr preferRelativeResize="0"/>
          <p:nvPr/>
        </p:nvPicPr>
        <p:blipFill rotWithShape="1">
          <a:blip r:embed="rId3">
            <a:alphaModFix/>
          </a:blip>
          <a:srcRect/>
          <a:stretch/>
        </p:blipFill>
        <p:spPr>
          <a:xfrm>
            <a:off x="358943" y="257505"/>
            <a:ext cx="4572000" cy="3048000"/>
          </a:xfrm>
          <a:prstGeom prst="rect">
            <a:avLst/>
          </a:prstGeom>
          <a:noFill/>
          <a:ln>
            <a:noFill/>
          </a:ln>
        </p:spPr>
      </p:pic>
      <p:pic>
        <p:nvPicPr>
          <p:cNvPr id="262" name="Google Shape;262;p11"/>
          <p:cNvPicPr preferRelativeResize="0"/>
          <p:nvPr/>
        </p:nvPicPr>
        <p:blipFill rotWithShape="1">
          <a:blip r:embed="rId4">
            <a:alphaModFix/>
          </a:blip>
          <a:srcRect/>
          <a:stretch/>
        </p:blipFill>
        <p:spPr>
          <a:xfrm>
            <a:off x="258397" y="3305505"/>
            <a:ext cx="2876798" cy="3112172"/>
          </a:xfrm>
          <a:prstGeom prst="rect">
            <a:avLst/>
          </a:prstGeom>
          <a:noFill/>
          <a:ln>
            <a:noFill/>
          </a:ln>
        </p:spPr>
      </p:pic>
      <p:pic>
        <p:nvPicPr>
          <p:cNvPr id="263" name="Google Shape;263;p11"/>
          <p:cNvPicPr preferRelativeResize="0"/>
          <p:nvPr/>
        </p:nvPicPr>
        <p:blipFill rotWithShape="1">
          <a:blip r:embed="rId5">
            <a:alphaModFix/>
          </a:blip>
          <a:srcRect/>
          <a:stretch/>
        </p:blipFill>
        <p:spPr>
          <a:xfrm>
            <a:off x="3010027" y="3418988"/>
            <a:ext cx="2278904" cy="2809127"/>
          </a:xfrm>
          <a:prstGeom prst="rect">
            <a:avLst/>
          </a:prstGeom>
          <a:noFill/>
          <a:ln>
            <a:noFill/>
          </a:ln>
        </p:spPr>
      </p:pic>
      <p:grpSp>
        <p:nvGrpSpPr>
          <p:cNvPr id="2" name="Group 1">
            <a:extLst>
              <a:ext uri="{FF2B5EF4-FFF2-40B4-BE49-F238E27FC236}">
                <a16:creationId xmlns:a16="http://schemas.microsoft.com/office/drawing/2014/main" id="{D44043C1-EE3B-5D15-5E06-1BFF7C8A584C}"/>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001CB264-A0AE-D06B-9D0C-4836D0FF2AE4}"/>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DB3D3792-7FD1-01F2-61B7-9F3B259BFCE2}"/>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87C7970F-643E-278B-CFF6-E953008171AE}"/>
                    </a:ext>
                  </a:extLst>
                </p:cNvPr>
                <p:cNvPicPr preferRelativeResize="0"/>
                <p:nvPr/>
              </p:nvPicPr>
              <p:blipFill rotWithShape="1">
                <a:blip r:embed="rId6">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509301AF-3C24-3C97-E0EC-3E8291CE0073}"/>
                    </a:ext>
                  </a:extLst>
                </p:cNvPr>
                <p:cNvPicPr preferRelativeResize="0"/>
                <p:nvPr/>
              </p:nvPicPr>
              <p:blipFill rotWithShape="1">
                <a:blip r:embed="rId7">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C27FC695-DC43-0A06-B394-BE8D1DEFF5CB}"/>
                    </a:ext>
                  </a:extLst>
                </p:cNvPr>
                <p:cNvPicPr preferRelativeResize="0"/>
                <p:nvPr/>
              </p:nvPicPr>
              <p:blipFill rotWithShape="1">
                <a:blip r:embed="rId8">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E2B4189E-DD10-7CCC-3A0B-83D048C2679F}"/>
                    </a:ext>
                  </a:extLst>
                </p:cNvPr>
                <p:cNvPicPr preferRelativeResize="0"/>
                <p:nvPr/>
              </p:nvPicPr>
              <p:blipFill rotWithShape="1">
                <a:blip r:embed="rId9">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C9668E39-9AAE-EB48-C8DE-FC78A2E099CA}"/>
                    </a:ext>
                  </a:extLst>
                </p:cNvPr>
                <p:cNvPicPr preferRelativeResize="0"/>
                <p:nvPr/>
              </p:nvPicPr>
              <p:blipFill rotWithShape="1">
                <a:blip r:embed="rId10">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3CD5CAE7-D4FF-F734-B838-9A8EB6F194DD}"/>
                    </a:ext>
                  </a:extLst>
                </p:cNvPr>
                <p:cNvPicPr preferRelativeResize="0"/>
                <p:nvPr/>
              </p:nvPicPr>
              <p:blipFill rotWithShape="1">
                <a:blip r:embed="rId11">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85DAFFDE-73E0-AF81-E021-862E0BA32EC0}"/>
                    </a:ext>
                  </a:extLst>
                </p:cNvPr>
                <p:cNvPicPr preferRelativeResize="0"/>
                <p:nvPr/>
              </p:nvPicPr>
              <p:blipFill rotWithShape="1">
                <a:blip r:embed="rId12">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5CFEF2B3-106F-8AAF-F672-08F52FBB85DB}"/>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029BF186-0498-FAFC-876B-56B7A0CAC705}"/>
                </a:ext>
              </a:extLst>
            </p:cNvPr>
            <p:cNvPicPr preferRelativeResize="0"/>
            <p:nvPr/>
          </p:nvPicPr>
          <p:blipFill rotWithShape="1">
            <a:blip r:embed="rId13">
              <a:alphaModFix/>
            </a:blip>
            <a:srcRect/>
            <a:stretch/>
          </p:blipFill>
          <p:spPr>
            <a:xfrm>
              <a:off x="1983639" y="6304126"/>
              <a:ext cx="2203292" cy="508452"/>
            </a:xfrm>
            <a:prstGeom prst="rect">
              <a:avLst/>
            </a:prstGeom>
            <a:noFill/>
            <a:ln>
              <a:noFill/>
            </a:ln>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2"/>
          <p:cNvSpPr/>
          <p:nvPr/>
        </p:nvSpPr>
        <p:spPr>
          <a:xfrm>
            <a:off x="0" y="0"/>
            <a:ext cx="9144000" cy="6858000"/>
          </a:xfrm>
          <a:prstGeom prst="rect">
            <a:avLst/>
          </a:prstGeom>
          <a:noFill/>
          <a:ln w="76200" cap="flat" cmpd="sng">
            <a:solidFill>
              <a:srgbClr val="8CB5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 name="Google Shape;280;p12"/>
          <p:cNvSpPr txBox="1"/>
          <p:nvPr/>
        </p:nvSpPr>
        <p:spPr>
          <a:xfrm>
            <a:off x="5767196" y="522894"/>
            <a:ext cx="3117300" cy="58122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bg-BG" sz="1600" b="0" i="0" u="none" strike="noStrike" cap="none">
                <a:solidFill>
                  <a:srgbClr val="000000"/>
                </a:solidFill>
                <a:latin typeface="Raleway"/>
                <a:ea typeface="Raleway"/>
                <a:cs typeface="Raleway"/>
                <a:sym typeface="Raleway"/>
              </a:rPr>
              <a:t>Освен, че имат хитра система за обмен на толината за краката си, патиците, потапниците и гъските имат водоотблъскваща перушина. Техните пера не се мокрят, запазват топлия въздух в своя пух и така на птиците не им е студено, без значение колко градуса е </a:t>
            </a:r>
            <a:r>
              <a:rPr lang="bg-BG" sz="1600">
                <a:latin typeface="Raleway"/>
                <a:ea typeface="Raleway"/>
                <a:cs typeface="Raleway"/>
                <a:sym typeface="Raleway"/>
              </a:rPr>
              <a:t>навън</a:t>
            </a:r>
            <a:r>
              <a:rPr lang="bg-BG" sz="1600" b="0" i="0" u="none" strike="noStrike" cap="none">
                <a:solidFill>
                  <a:srgbClr val="000000"/>
                </a:solidFill>
                <a:latin typeface="Raleway"/>
                <a:ea typeface="Raleway"/>
                <a:cs typeface="Raleway"/>
                <a:sym typeface="Raleway"/>
              </a:rPr>
              <a:t>. </a:t>
            </a:r>
            <a:endParaRPr sz="1600" b="0" i="0" u="none" strike="noStrike" cap="none">
              <a:solidFill>
                <a:srgbClr val="000000"/>
              </a:solidFill>
              <a:latin typeface="Raleway"/>
              <a:ea typeface="Raleway"/>
              <a:cs typeface="Raleway"/>
              <a:sym typeface="Raleway"/>
            </a:endParaRPr>
          </a:p>
          <a:p>
            <a:pPr marL="0" marR="0" lvl="0" indent="0" algn="l" rtl="0">
              <a:lnSpc>
                <a:spcPct val="115000"/>
              </a:lnSpc>
              <a:spcBef>
                <a:spcPts val="0"/>
              </a:spcBef>
              <a:spcAft>
                <a:spcPts val="0"/>
              </a:spcAft>
              <a:buClr>
                <a:srgbClr val="000000"/>
              </a:buClr>
              <a:buSzPts val="1600"/>
              <a:buFont typeface="Arial"/>
              <a:buNone/>
            </a:pPr>
            <a:r>
              <a:rPr lang="bg-BG" sz="1600">
                <a:latin typeface="Raleway"/>
                <a:ea typeface="Raleway"/>
                <a:cs typeface="Raleway"/>
                <a:sym typeface="Raleway"/>
              </a:rPr>
              <a:t>Причината се крие в </a:t>
            </a:r>
            <a:r>
              <a:rPr lang="bg-BG" sz="1600" b="0" i="0" u="none" strike="noStrike" cap="none">
                <a:solidFill>
                  <a:srgbClr val="000000"/>
                </a:solidFill>
                <a:latin typeface="Raleway"/>
                <a:ea typeface="Raleway"/>
                <a:cs typeface="Raleway"/>
                <a:sym typeface="Raleway"/>
              </a:rPr>
              <a:t>уникалната структура на перата и заради мазнината от трътковата жлеза, която птиците грижливо разнасят по перата си. Тоест те сами се грижат </a:t>
            </a:r>
            <a:r>
              <a:rPr lang="bg-BG" sz="1600">
                <a:latin typeface="Raleway"/>
                <a:ea typeface="Raleway"/>
                <a:cs typeface="Raleway"/>
                <a:sym typeface="Raleway"/>
              </a:rPr>
              <a:t>за водоустойчивостта на перата си. </a:t>
            </a:r>
            <a:endParaRPr sz="1600" b="0" i="0" u="none" strike="noStrike" cap="none">
              <a:solidFill>
                <a:schemeClr val="dk1"/>
              </a:solidFill>
              <a:latin typeface="Raleway"/>
              <a:ea typeface="Raleway"/>
              <a:cs typeface="Raleway"/>
              <a:sym typeface="Raleway"/>
            </a:endParaRPr>
          </a:p>
          <a:p>
            <a:pPr marL="0" marR="0" lvl="0" indent="0" algn="l" rtl="0">
              <a:lnSpc>
                <a:spcPct val="115000"/>
              </a:lnSpc>
              <a:spcBef>
                <a:spcPts val="0"/>
              </a:spcBef>
              <a:spcAft>
                <a:spcPts val="0"/>
              </a:spcAft>
              <a:buClr>
                <a:srgbClr val="000000"/>
              </a:buClr>
              <a:buSzPts val="1600"/>
              <a:buFont typeface="Arial"/>
              <a:buNone/>
            </a:pPr>
            <a:endParaRPr sz="1600" b="0" i="0" u="none" strike="noStrike" cap="none">
              <a:solidFill>
                <a:srgbClr val="000000"/>
              </a:solidFill>
              <a:latin typeface="Raleway"/>
              <a:ea typeface="Raleway"/>
              <a:cs typeface="Raleway"/>
              <a:sym typeface="Raleway"/>
            </a:endParaRPr>
          </a:p>
        </p:txBody>
      </p:sp>
      <p:sp>
        <p:nvSpPr>
          <p:cNvPr id="281" name="Google Shape;281;p12"/>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bg-BG" sz="700" b="0" i="0" u="none" strike="noStrike" cap="none">
                <a:solidFill>
                  <a:srgbClr val="000000"/>
                </a:solidFill>
                <a:latin typeface="Raleway"/>
                <a:ea typeface="Raleway"/>
                <a:cs typeface="Raleway"/>
                <a:sym typeface="Raleway"/>
              </a:rPr>
              <a:t>Снимки: Wikimedia Commons</a:t>
            </a:r>
            <a:endParaRPr sz="700" b="0" i="0" u="none" strike="noStrike" cap="none">
              <a:solidFill>
                <a:srgbClr val="000000"/>
              </a:solidFill>
              <a:latin typeface="Raleway"/>
              <a:ea typeface="Raleway"/>
              <a:cs typeface="Raleway"/>
              <a:sym typeface="Raleway"/>
            </a:endParaRPr>
          </a:p>
        </p:txBody>
      </p:sp>
      <p:pic>
        <p:nvPicPr>
          <p:cNvPr id="282" name="Google Shape;282;p12"/>
          <p:cNvPicPr preferRelativeResize="0"/>
          <p:nvPr/>
        </p:nvPicPr>
        <p:blipFill rotWithShape="1">
          <a:blip r:embed="rId3">
            <a:alphaModFix/>
          </a:blip>
          <a:srcRect/>
          <a:stretch/>
        </p:blipFill>
        <p:spPr>
          <a:xfrm>
            <a:off x="895444" y="163934"/>
            <a:ext cx="4639783" cy="3197100"/>
          </a:xfrm>
          <a:prstGeom prst="rect">
            <a:avLst/>
          </a:prstGeom>
          <a:noFill/>
          <a:ln>
            <a:noFill/>
          </a:ln>
        </p:spPr>
      </p:pic>
      <p:pic>
        <p:nvPicPr>
          <p:cNvPr id="283" name="Google Shape;283;p12"/>
          <p:cNvPicPr preferRelativeResize="0"/>
          <p:nvPr/>
        </p:nvPicPr>
        <p:blipFill rotWithShape="1">
          <a:blip r:embed="rId4">
            <a:alphaModFix/>
          </a:blip>
          <a:srcRect/>
          <a:stretch/>
        </p:blipFill>
        <p:spPr>
          <a:xfrm>
            <a:off x="174690" y="3496592"/>
            <a:ext cx="4246323" cy="2826950"/>
          </a:xfrm>
          <a:prstGeom prst="rect">
            <a:avLst/>
          </a:prstGeom>
          <a:noFill/>
          <a:ln>
            <a:noFill/>
          </a:ln>
        </p:spPr>
      </p:pic>
      <p:grpSp>
        <p:nvGrpSpPr>
          <p:cNvPr id="2" name="Group 1">
            <a:extLst>
              <a:ext uri="{FF2B5EF4-FFF2-40B4-BE49-F238E27FC236}">
                <a16:creationId xmlns:a16="http://schemas.microsoft.com/office/drawing/2014/main" id="{84A338ED-5595-C6BB-19AA-11492866D2CB}"/>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F054E3F1-4928-0008-269A-542C2D2295DC}"/>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B52699C0-7DB4-23F9-B1DF-B6A9E3BD91FC}"/>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A3ED0657-9C4D-7F4F-DCF4-0A442C184FBF}"/>
                    </a:ext>
                  </a:extLst>
                </p:cNvPr>
                <p:cNvPicPr preferRelativeResize="0"/>
                <p:nvPr/>
              </p:nvPicPr>
              <p:blipFill rotWithShape="1">
                <a:blip r:embed="rId5">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58DADEB7-FD5D-8854-4E71-85ECD496423C}"/>
                    </a:ext>
                  </a:extLst>
                </p:cNvPr>
                <p:cNvPicPr preferRelativeResize="0"/>
                <p:nvPr/>
              </p:nvPicPr>
              <p:blipFill rotWithShape="1">
                <a:blip r:embed="rId6">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BAE8CFB9-2E66-36AF-6083-BA2BF7E5216E}"/>
                    </a:ext>
                  </a:extLst>
                </p:cNvPr>
                <p:cNvPicPr preferRelativeResize="0"/>
                <p:nvPr/>
              </p:nvPicPr>
              <p:blipFill rotWithShape="1">
                <a:blip r:embed="rId7">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9532ECF2-2B1B-C7AC-B5F5-695F3EC3B94A}"/>
                    </a:ext>
                  </a:extLst>
                </p:cNvPr>
                <p:cNvPicPr preferRelativeResize="0"/>
                <p:nvPr/>
              </p:nvPicPr>
              <p:blipFill rotWithShape="1">
                <a:blip r:embed="rId8">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4086C0AA-024E-56D4-BA55-3DC2B0217724}"/>
                    </a:ext>
                  </a:extLst>
                </p:cNvPr>
                <p:cNvPicPr preferRelativeResize="0"/>
                <p:nvPr/>
              </p:nvPicPr>
              <p:blipFill rotWithShape="1">
                <a:blip r:embed="rId9">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1BD8F7A4-408E-C7A4-580C-4D5AA7CA9D36}"/>
                    </a:ext>
                  </a:extLst>
                </p:cNvPr>
                <p:cNvPicPr preferRelativeResize="0"/>
                <p:nvPr/>
              </p:nvPicPr>
              <p:blipFill rotWithShape="1">
                <a:blip r:embed="rId10">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AB624E82-003F-6548-EF6D-FE23F9818317}"/>
                    </a:ext>
                  </a:extLst>
                </p:cNvPr>
                <p:cNvPicPr preferRelativeResize="0"/>
                <p:nvPr/>
              </p:nvPicPr>
              <p:blipFill rotWithShape="1">
                <a:blip r:embed="rId11">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376D2F32-3A4B-0776-84F9-6A7119C7550B}"/>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92B685B3-8129-74BF-ED1E-C089C73224E0}"/>
                </a:ext>
              </a:extLst>
            </p:cNvPr>
            <p:cNvPicPr preferRelativeResize="0"/>
            <p:nvPr/>
          </p:nvPicPr>
          <p:blipFill rotWithShape="1">
            <a:blip r:embed="rId12">
              <a:alphaModFix/>
            </a:blip>
            <a:srcRect/>
            <a:stretch/>
          </p:blipFill>
          <p:spPr>
            <a:xfrm>
              <a:off x="1983639" y="6304126"/>
              <a:ext cx="2203292" cy="508452"/>
            </a:xfrm>
            <a:prstGeom prst="rect">
              <a:avLst/>
            </a:prstGeom>
            <a:noFill/>
            <a:ln>
              <a:noFill/>
            </a:ln>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13"/>
          <p:cNvSpPr/>
          <p:nvPr/>
        </p:nvSpPr>
        <p:spPr>
          <a:xfrm>
            <a:off x="-4750" y="-4750"/>
            <a:ext cx="9144000" cy="6858000"/>
          </a:xfrm>
          <a:prstGeom prst="rect">
            <a:avLst/>
          </a:prstGeom>
          <a:noFill/>
          <a:ln w="76200" cap="flat" cmpd="sng">
            <a:solidFill>
              <a:srgbClr val="8CB5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 name="Google Shape;300;p13"/>
          <p:cNvSpPr txBox="1"/>
          <p:nvPr/>
        </p:nvSpPr>
        <p:spPr>
          <a:xfrm>
            <a:off x="537545" y="5364356"/>
            <a:ext cx="8059410" cy="750945"/>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bg-BG" sz="1600" b="0" i="0" u="none" strike="noStrike" cap="none">
                <a:solidFill>
                  <a:srgbClr val="000000"/>
                </a:solidFill>
                <a:latin typeface="Raleway"/>
                <a:ea typeface="Raleway"/>
                <a:cs typeface="Raleway"/>
                <a:sym typeface="Raleway"/>
              </a:rPr>
              <a:t>Друг интересен вид, който зимува у нас е сивия жерав. Изумително е как страната ни е зимен рай за тези красиви птици.</a:t>
            </a:r>
            <a:endParaRPr sz="1600" b="0" i="0" u="none" strike="noStrike" cap="none">
              <a:solidFill>
                <a:srgbClr val="000000"/>
              </a:solidFill>
              <a:latin typeface="Raleway"/>
              <a:ea typeface="Raleway"/>
              <a:cs typeface="Raleway"/>
              <a:sym typeface="Raleway"/>
            </a:endParaRPr>
          </a:p>
        </p:txBody>
      </p:sp>
      <p:sp>
        <p:nvSpPr>
          <p:cNvPr id="301" name="Google Shape;301;p13"/>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bg-BG" sz="700" b="0" i="0" u="none" strike="noStrike" cap="none">
                <a:solidFill>
                  <a:srgbClr val="000000"/>
                </a:solidFill>
                <a:latin typeface="Raleway"/>
                <a:ea typeface="Raleway"/>
                <a:cs typeface="Raleway"/>
                <a:sym typeface="Raleway"/>
              </a:rPr>
              <a:t>Снимки: Wikimedia Commons</a:t>
            </a:r>
            <a:endParaRPr sz="700" b="0" i="0" u="none" strike="noStrike" cap="none">
              <a:solidFill>
                <a:srgbClr val="000000"/>
              </a:solidFill>
              <a:latin typeface="Raleway"/>
              <a:ea typeface="Raleway"/>
              <a:cs typeface="Raleway"/>
              <a:sym typeface="Raleway"/>
            </a:endParaRPr>
          </a:p>
        </p:txBody>
      </p:sp>
      <p:pic>
        <p:nvPicPr>
          <p:cNvPr id="302" name="Google Shape;302;p13"/>
          <p:cNvPicPr preferRelativeResize="0"/>
          <p:nvPr/>
        </p:nvPicPr>
        <p:blipFill rotWithShape="1">
          <a:blip r:embed="rId3">
            <a:alphaModFix/>
          </a:blip>
          <a:srcRect/>
          <a:stretch/>
        </p:blipFill>
        <p:spPr>
          <a:xfrm>
            <a:off x="537545" y="181270"/>
            <a:ext cx="8059410" cy="5081436"/>
          </a:xfrm>
          <a:prstGeom prst="rect">
            <a:avLst/>
          </a:prstGeom>
          <a:noFill/>
          <a:ln>
            <a:noFill/>
          </a:ln>
        </p:spPr>
      </p:pic>
      <p:grpSp>
        <p:nvGrpSpPr>
          <p:cNvPr id="2" name="Group 1">
            <a:extLst>
              <a:ext uri="{FF2B5EF4-FFF2-40B4-BE49-F238E27FC236}">
                <a16:creationId xmlns:a16="http://schemas.microsoft.com/office/drawing/2014/main" id="{F1C60696-A02A-4B39-627F-ED45CC03039D}"/>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E66CE508-668F-C63B-43EA-127A9A6D6FA9}"/>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434376F8-6140-C7B9-1679-8BC2034E803E}"/>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322C20F8-3190-29B1-C1B6-364F1449C16E}"/>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067CF23D-2094-E953-B8E7-60CDB7A4F43E}"/>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27B1714C-299B-AC34-59AF-78CDF1B825F9}"/>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BCE70E09-FEB1-66DB-7017-1F494EE13AB0}"/>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4D2F6D1E-4A64-F901-83A9-529A6CD46EF4}"/>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2DED6452-C46A-54C2-2FFD-FFDF3CE00EED}"/>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21D9C2E9-3AE5-8B2B-7DD6-6F9A9195D6CB}"/>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F302A141-B39D-92A2-6D32-E4F8322D33E7}"/>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D5A38709-07CF-A8E1-29E2-5BDE80ECDFA8}"/>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14"/>
          <p:cNvSpPr/>
          <p:nvPr/>
        </p:nvSpPr>
        <p:spPr>
          <a:xfrm>
            <a:off x="-4750" y="-4750"/>
            <a:ext cx="9144000" cy="6858000"/>
          </a:xfrm>
          <a:prstGeom prst="rect">
            <a:avLst/>
          </a:prstGeom>
          <a:noFill/>
          <a:ln w="76200" cap="flat" cmpd="sng">
            <a:solidFill>
              <a:srgbClr val="8CB5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 name="Google Shape;319;p14"/>
          <p:cNvSpPr txBox="1"/>
          <p:nvPr/>
        </p:nvSpPr>
        <p:spPr>
          <a:xfrm>
            <a:off x="395926" y="5029912"/>
            <a:ext cx="8565000" cy="1140282"/>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bg-BG" sz="1800" b="0" i="0" u="none" strike="noStrike" cap="none" dirty="0">
                <a:solidFill>
                  <a:srgbClr val="000000"/>
                </a:solidFill>
                <a:latin typeface="Raleway"/>
                <a:ea typeface="Raleway"/>
                <a:cs typeface="Raleway"/>
                <a:sym typeface="Raleway"/>
              </a:rPr>
              <a:t>Сивият жерав има един интересен братовчед - </a:t>
            </a:r>
            <a:r>
              <a:rPr lang="bg-BG" sz="1800" b="0" i="0" u="none" strike="noStrike" cap="none" dirty="0" err="1">
                <a:solidFill>
                  <a:srgbClr val="000000"/>
                </a:solidFill>
                <a:latin typeface="Raleway"/>
                <a:ea typeface="Raleway"/>
                <a:cs typeface="Raleway"/>
                <a:sym typeface="Raleway"/>
              </a:rPr>
              <a:t>лиската</a:t>
            </a:r>
            <a:r>
              <a:rPr lang="bg-BG" sz="1800" b="0" i="0" u="none" strike="noStrike" cap="none" dirty="0">
                <a:solidFill>
                  <a:srgbClr val="000000"/>
                </a:solidFill>
                <a:latin typeface="Raleway"/>
                <a:ea typeface="Raleway"/>
                <a:cs typeface="Raleway"/>
                <a:sym typeface="Raleway"/>
              </a:rPr>
              <a:t>. </a:t>
            </a:r>
            <a:r>
              <a:rPr lang="bg-BG" sz="1800" b="0" i="0" u="none" strike="noStrike" cap="none" dirty="0" err="1">
                <a:solidFill>
                  <a:srgbClr val="000000"/>
                </a:solidFill>
                <a:latin typeface="Raleway"/>
                <a:ea typeface="Raleway"/>
                <a:cs typeface="Raleway"/>
                <a:sym typeface="Raleway"/>
              </a:rPr>
              <a:t>Лиската</a:t>
            </a:r>
            <a:r>
              <a:rPr lang="bg-BG" sz="1800" b="0" i="0" u="none" strike="noStrike" cap="none" dirty="0">
                <a:solidFill>
                  <a:srgbClr val="000000"/>
                </a:solidFill>
                <a:latin typeface="Raleway"/>
                <a:ea typeface="Raleway"/>
                <a:cs typeface="Raleway"/>
                <a:sym typeface="Raleway"/>
              </a:rPr>
              <a:t> гнезди у нас, но през зимата прави големи струпвания от над 20-30 до 40 хиляди индивида</a:t>
            </a:r>
            <a:r>
              <a:rPr lang="bg-BG" sz="1800" dirty="0">
                <a:latin typeface="Raleway"/>
                <a:ea typeface="Raleway"/>
                <a:cs typeface="Raleway"/>
                <a:sym typeface="Raleway"/>
              </a:rPr>
              <a:t> </a:t>
            </a:r>
            <a:r>
              <a:rPr lang="bg-BG" sz="1800" b="0" i="0" u="none" strike="noStrike" cap="none" dirty="0">
                <a:solidFill>
                  <a:srgbClr val="000000"/>
                </a:solidFill>
                <a:latin typeface="Raleway"/>
                <a:ea typeface="Raleway"/>
                <a:cs typeface="Raleway"/>
                <a:sym typeface="Raleway"/>
              </a:rPr>
              <a:t>в по-големите езера, като тези край Бургас.</a:t>
            </a:r>
            <a:endParaRPr sz="1800" b="0" i="0" u="none" strike="noStrike" cap="none" dirty="0">
              <a:solidFill>
                <a:srgbClr val="000000"/>
              </a:solidFill>
              <a:latin typeface="Raleway"/>
              <a:ea typeface="Raleway"/>
              <a:cs typeface="Raleway"/>
              <a:sym typeface="Raleway"/>
            </a:endParaRPr>
          </a:p>
        </p:txBody>
      </p:sp>
      <p:sp>
        <p:nvSpPr>
          <p:cNvPr id="320" name="Google Shape;320;p14"/>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bg-BG" sz="700" b="0" i="0" u="none" strike="noStrike" cap="none">
                <a:solidFill>
                  <a:srgbClr val="000000"/>
                </a:solidFill>
                <a:latin typeface="Raleway"/>
                <a:ea typeface="Raleway"/>
                <a:cs typeface="Raleway"/>
                <a:sym typeface="Raleway"/>
              </a:rPr>
              <a:t>Снимки: Wikimedia Commons</a:t>
            </a:r>
            <a:endParaRPr sz="700" b="0" i="0" u="none" strike="noStrike" cap="none">
              <a:solidFill>
                <a:srgbClr val="000000"/>
              </a:solidFill>
              <a:latin typeface="Raleway"/>
              <a:ea typeface="Raleway"/>
              <a:cs typeface="Raleway"/>
              <a:sym typeface="Raleway"/>
            </a:endParaRPr>
          </a:p>
        </p:txBody>
      </p:sp>
      <p:pic>
        <p:nvPicPr>
          <p:cNvPr id="321" name="Google Shape;321;p14"/>
          <p:cNvPicPr preferRelativeResize="0"/>
          <p:nvPr/>
        </p:nvPicPr>
        <p:blipFill rotWithShape="1">
          <a:blip r:embed="rId3">
            <a:alphaModFix/>
          </a:blip>
          <a:srcRect/>
          <a:stretch/>
        </p:blipFill>
        <p:spPr>
          <a:xfrm>
            <a:off x="4185382" y="127262"/>
            <a:ext cx="4778477" cy="4778477"/>
          </a:xfrm>
          <a:prstGeom prst="rect">
            <a:avLst/>
          </a:prstGeom>
          <a:noFill/>
          <a:ln>
            <a:noFill/>
          </a:ln>
        </p:spPr>
      </p:pic>
      <p:pic>
        <p:nvPicPr>
          <p:cNvPr id="322" name="Google Shape;322;p14"/>
          <p:cNvPicPr preferRelativeResize="0"/>
          <p:nvPr/>
        </p:nvPicPr>
        <p:blipFill rotWithShape="1">
          <a:blip r:embed="rId4">
            <a:alphaModFix/>
          </a:blip>
          <a:srcRect/>
          <a:stretch/>
        </p:blipFill>
        <p:spPr>
          <a:xfrm flipH="1">
            <a:off x="313994" y="1734128"/>
            <a:ext cx="4128607" cy="3096456"/>
          </a:xfrm>
          <a:prstGeom prst="rect">
            <a:avLst/>
          </a:prstGeom>
          <a:noFill/>
          <a:ln>
            <a:noFill/>
          </a:ln>
        </p:spPr>
      </p:pic>
      <p:grpSp>
        <p:nvGrpSpPr>
          <p:cNvPr id="2" name="Group 1">
            <a:extLst>
              <a:ext uri="{FF2B5EF4-FFF2-40B4-BE49-F238E27FC236}">
                <a16:creationId xmlns:a16="http://schemas.microsoft.com/office/drawing/2014/main" id="{3F411281-7481-2C77-F2EA-BDE0B4E024F1}"/>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1C5155B6-9141-8F62-527B-15AC13EA4C46}"/>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0E5B62EA-A676-7DA4-AE64-3E1287077214}"/>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7A09F73E-9448-64EE-A019-DEA02926C50A}"/>
                    </a:ext>
                  </a:extLst>
                </p:cNvPr>
                <p:cNvPicPr preferRelativeResize="0"/>
                <p:nvPr/>
              </p:nvPicPr>
              <p:blipFill rotWithShape="1">
                <a:blip r:embed="rId5">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03D53DF9-263B-096C-F5AF-7E0D95B6D48E}"/>
                    </a:ext>
                  </a:extLst>
                </p:cNvPr>
                <p:cNvPicPr preferRelativeResize="0"/>
                <p:nvPr/>
              </p:nvPicPr>
              <p:blipFill rotWithShape="1">
                <a:blip r:embed="rId6">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327D315E-C013-002C-27B3-BAA3B1E118A1}"/>
                    </a:ext>
                  </a:extLst>
                </p:cNvPr>
                <p:cNvPicPr preferRelativeResize="0"/>
                <p:nvPr/>
              </p:nvPicPr>
              <p:blipFill rotWithShape="1">
                <a:blip r:embed="rId7">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5A6B758F-FACD-9D45-355D-9F5C47CD9055}"/>
                    </a:ext>
                  </a:extLst>
                </p:cNvPr>
                <p:cNvPicPr preferRelativeResize="0"/>
                <p:nvPr/>
              </p:nvPicPr>
              <p:blipFill rotWithShape="1">
                <a:blip r:embed="rId8">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DA8AE1BB-733E-97FE-66FC-CD537AFCC1DC}"/>
                    </a:ext>
                  </a:extLst>
                </p:cNvPr>
                <p:cNvPicPr preferRelativeResize="0"/>
                <p:nvPr/>
              </p:nvPicPr>
              <p:blipFill rotWithShape="1">
                <a:blip r:embed="rId9">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6CBBE439-9030-98A5-19B1-8AFFDED0A565}"/>
                    </a:ext>
                  </a:extLst>
                </p:cNvPr>
                <p:cNvPicPr preferRelativeResize="0"/>
                <p:nvPr/>
              </p:nvPicPr>
              <p:blipFill rotWithShape="1">
                <a:blip r:embed="rId10">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EF2E55B9-EBF2-7DDD-93EF-179A6EEB721B}"/>
                    </a:ext>
                  </a:extLst>
                </p:cNvPr>
                <p:cNvPicPr preferRelativeResize="0"/>
                <p:nvPr/>
              </p:nvPicPr>
              <p:blipFill rotWithShape="1">
                <a:blip r:embed="rId11">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C79BF44A-8C37-EA6F-5869-89803D2EBAA2}"/>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4ED44547-3787-87E6-DA18-B97195CDC034}"/>
                </a:ext>
              </a:extLst>
            </p:cNvPr>
            <p:cNvPicPr preferRelativeResize="0"/>
            <p:nvPr/>
          </p:nvPicPr>
          <p:blipFill rotWithShape="1">
            <a:blip r:embed="rId12">
              <a:alphaModFix/>
            </a:blip>
            <a:srcRect/>
            <a:stretch/>
          </p:blipFill>
          <p:spPr>
            <a:xfrm>
              <a:off x="1983639" y="6304126"/>
              <a:ext cx="2203292" cy="508452"/>
            </a:xfrm>
            <a:prstGeom prst="rect">
              <a:avLst/>
            </a:prstGeom>
            <a:noFill/>
            <a:ln>
              <a:noFill/>
            </a:ln>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15"/>
          <p:cNvSpPr/>
          <p:nvPr/>
        </p:nvSpPr>
        <p:spPr>
          <a:xfrm>
            <a:off x="-4750" y="-4750"/>
            <a:ext cx="9144000" cy="6858000"/>
          </a:xfrm>
          <a:prstGeom prst="rect">
            <a:avLst/>
          </a:prstGeom>
          <a:noFill/>
          <a:ln w="76200" cap="flat" cmpd="sng">
            <a:solidFill>
              <a:srgbClr val="8CB5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 name="Google Shape;339;p15"/>
          <p:cNvSpPr txBox="1"/>
          <p:nvPr/>
        </p:nvSpPr>
        <p:spPr>
          <a:xfrm>
            <a:off x="419296" y="5175745"/>
            <a:ext cx="8295907" cy="1140282"/>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bg-BG" sz="1800" b="0" i="0" u="none" strike="noStrike" cap="none" dirty="0" err="1">
                <a:solidFill>
                  <a:srgbClr val="000000"/>
                </a:solidFill>
                <a:latin typeface="Raleway"/>
                <a:ea typeface="Raleway"/>
                <a:cs typeface="Raleway"/>
                <a:sym typeface="Raleway"/>
              </a:rPr>
              <a:t>Лиската</a:t>
            </a:r>
            <a:r>
              <a:rPr lang="bg-BG" sz="1800" b="0" i="0" u="none" strike="noStrike" cap="none" dirty="0">
                <a:solidFill>
                  <a:srgbClr val="000000"/>
                </a:solidFill>
                <a:latin typeface="Raleway"/>
                <a:ea typeface="Raleway"/>
                <a:cs typeface="Raleway"/>
                <a:sym typeface="Raleway"/>
              </a:rPr>
              <a:t> има най-</a:t>
            </a:r>
            <a:r>
              <a:rPr lang="bg-BG" sz="1800" dirty="0">
                <a:latin typeface="Raleway"/>
                <a:ea typeface="Raleway"/>
                <a:cs typeface="Raleway"/>
                <a:sym typeface="Raleway"/>
              </a:rPr>
              <a:t>изумителните</a:t>
            </a:r>
            <a:r>
              <a:rPr lang="bg-BG" sz="1800" b="0" i="0" u="none" strike="noStrike" cap="none" dirty="0">
                <a:solidFill>
                  <a:srgbClr val="000000"/>
                </a:solidFill>
                <a:latin typeface="Raleway"/>
                <a:ea typeface="Raleway"/>
                <a:cs typeface="Raleway"/>
                <a:sym typeface="Raleway"/>
              </a:rPr>
              <a:t> крака измежду всички птици. Учените са ги нарекли „листовидни“ и </a:t>
            </a:r>
            <a:r>
              <a:rPr lang="bg-BG" sz="1800" b="0" i="0" u="none" strike="noStrike" cap="none" dirty="0" err="1">
                <a:solidFill>
                  <a:srgbClr val="000000"/>
                </a:solidFill>
                <a:latin typeface="Raleway"/>
                <a:ea typeface="Raleway"/>
                <a:cs typeface="Raleway"/>
                <a:sym typeface="Raleway"/>
              </a:rPr>
              <a:t>лиската</a:t>
            </a:r>
            <a:r>
              <a:rPr lang="bg-BG" sz="1800" b="0" i="0" u="none" strike="noStrike" cap="none" dirty="0">
                <a:solidFill>
                  <a:srgbClr val="000000"/>
                </a:solidFill>
                <a:latin typeface="Raleway"/>
                <a:ea typeface="Raleway"/>
                <a:cs typeface="Raleway"/>
                <a:sym typeface="Raleway"/>
              </a:rPr>
              <a:t> е единствената, която има </a:t>
            </a:r>
            <a:r>
              <a:rPr lang="bg-BG" sz="1800" dirty="0">
                <a:latin typeface="Raleway"/>
                <a:ea typeface="Raleway"/>
                <a:cs typeface="Raleway"/>
                <a:sym typeface="Raleway"/>
              </a:rPr>
              <a:t>такива </a:t>
            </a:r>
            <a:r>
              <a:rPr lang="bg-BG" sz="1800" b="0" i="0" u="none" strike="noStrike" cap="none" dirty="0">
                <a:solidFill>
                  <a:srgbClr val="000000"/>
                </a:solidFill>
                <a:latin typeface="Raleway"/>
                <a:ea typeface="Raleway"/>
                <a:cs typeface="Raleway"/>
                <a:sym typeface="Raleway"/>
              </a:rPr>
              <a:t>уникални крака. Те ѝ помагат да се гмурка и да плува във водата.</a:t>
            </a:r>
            <a:endParaRPr sz="1800" b="0" i="0" u="none" strike="noStrike" cap="none" dirty="0">
              <a:solidFill>
                <a:srgbClr val="000000"/>
              </a:solidFill>
              <a:latin typeface="Raleway"/>
              <a:ea typeface="Raleway"/>
              <a:cs typeface="Raleway"/>
              <a:sym typeface="Raleway"/>
            </a:endParaRPr>
          </a:p>
        </p:txBody>
      </p:sp>
      <p:sp>
        <p:nvSpPr>
          <p:cNvPr id="340" name="Google Shape;340;p15"/>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bg-BG" sz="700" b="0" i="0" u="none" strike="noStrike" cap="none">
                <a:solidFill>
                  <a:srgbClr val="000000"/>
                </a:solidFill>
                <a:latin typeface="Raleway"/>
                <a:ea typeface="Raleway"/>
                <a:cs typeface="Raleway"/>
                <a:sym typeface="Raleway"/>
              </a:rPr>
              <a:t>Снимки: Wikimedia Commons</a:t>
            </a:r>
            <a:endParaRPr sz="700" b="0" i="0" u="none" strike="noStrike" cap="none">
              <a:solidFill>
                <a:srgbClr val="000000"/>
              </a:solidFill>
              <a:latin typeface="Raleway"/>
              <a:ea typeface="Raleway"/>
              <a:cs typeface="Raleway"/>
              <a:sym typeface="Raleway"/>
            </a:endParaRPr>
          </a:p>
        </p:txBody>
      </p:sp>
      <p:pic>
        <p:nvPicPr>
          <p:cNvPr id="341" name="Google Shape;341;p15"/>
          <p:cNvPicPr preferRelativeResize="0"/>
          <p:nvPr/>
        </p:nvPicPr>
        <p:blipFill rotWithShape="1">
          <a:blip r:embed="rId3">
            <a:alphaModFix/>
          </a:blip>
          <a:srcRect t="11863" b="19537"/>
          <a:stretch/>
        </p:blipFill>
        <p:spPr>
          <a:xfrm>
            <a:off x="4699947" y="125436"/>
            <a:ext cx="3975668" cy="5012364"/>
          </a:xfrm>
          <a:prstGeom prst="rect">
            <a:avLst/>
          </a:prstGeom>
          <a:noFill/>
          <a:ln>
            <a:noFill/>
          </a:ln>
        </p:spPr>
      </p:pic>
      <p:pic>
        <p:nvPicPr>
          <p:cNvPr id="342" name="Google Shape;342;p15"/>
          <p:cNvPicPr preferRelativeResize="0"/>
          <p:nvPr/>
        </p:nvPicPr>
        <p:blipFill rotWithShape="1">
          <a:blip r:embed="rId4">
            <a:alphaModFix/>
          </a:blip>
          <a:srcRect b="14035"/>
          <a:stretch/>
        </p:blipFill>
        <p:spPr>
          <a:xfrm>
            <a:off x="306855" y="143679"/>
            <a:ext cx="4081487" cy="5012364"/>
          </a:xfrm>
          <a:prstGeom prst="rect">
            <a:avLst/>
          </a:prstGeom>
          <a:noFill/>
          <a:ln>
            <a:noFill/>
          </a:ln>
        </p:spPr>
      </p:pic>
      <p:grpSp>
        <p:nvGrpSpPr>
          <p:cNvPr id="2" name="Group 1">
            <a:extLst>
              <a:ext uri="{FF2B5EF4-FFF2-40B4-BE49-F238E27FC236}">
                <a16:creationId xmlns:a16="http://schemas.microsoft.com/office/drawing/2014/main" id="{C8FAE9F8-F3A4-DE16-11AF-19F90C525A7A}"/>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C8D46E98-FF6B-376E-2A7E-8548CC4B862C}"/>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48C9BD8D-A669-F6FC-7404-70DDCF628779}"/>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B5D21709-EDB9-91FD-6D04-27F5C8829E53}"/>
                    </a:ext>
                  </a:extLst>
                </p:cNvPr>
                <p:cNvPicPr preferRelativeResize="0"/>
                <p:nvPr/>
              </p:nvPicPr>
              <p:blipFill rotWithShape="1">
                <a:blip r:embed="rId5">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59559909-D59B-719F-AA38-A037141C2943}"/>
                    </a:ext>
                  </a:extLst>
                </p:cNvPr>
                <p:cNvPicPr preferRelativeResize="0"/>
                <p:nvPr/>
              </p:nvPicPr>
              <p:blipFill rotWithShape="1">
                <a:blip r:embed="rId6">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78B4B527-9EB0-830E-BE5C-7D704A59CFE5}"/>
                    </a:ext>
                  </a:extLst>
                </p:cNvPr>
                <p:cNvPicPr preferRelativeResize="0"/>
                <p:nvPr/>
              </p:nvPicPr>
              <p:blipFill rotWithShape="1">
                <a:blip r:embed="rId7">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EB1F7993-27EF-ADD4-457D-5D2F01D701F7}"/>
                    </a:ext>
                  </a:extLst>
                </p:cNvPr>
                <p:cNvPicPr preferRelativeResize="0"/>
                <p:nvPr/>
              </p:nvPicPr>
              <p:blipFill rotWithShape="1">
                <a:blip r:embed="rId8">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7B1F2866-8FD4-9741-8068-3CE1FE8095D2}"/>
                    </a:ext>
                  </a:extLst>
                </p:cNvPr>
                <p:cNvPicPr preferRelativeResize="0"/>
                <p:nvPr/>
              </p:nvPicPr>
              <p:blipFill rotWithShape="1">
                <a:blip r:embed="rId9">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BBDD3063-4659-5BF5-9511-9FC1A0275804}"/>
                    </a:ext>
                  </a:extLst>
                </p:cNvPr>
                <p:cNvPicPr preferRelativeResize="0"/>
                <p:nvPr/>
              </p:nvPicPr>
              <p:blipFill rotWithShape="1">
                <a:blip r:embed="rId10">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9752B594-AB7C-E107-E40E-8BC2D4CD61B1}"/>
                    </a:ext>
                  </a:extLst>
                </p:cNvPr>
                <p:cNvPicPr preferRelativeResize="0"/>
                <p:nvPr/>
              </p:nvPicPr>
              <p:blipFill rotWithShape="1">
                <a:blip r:embed="rId11">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B9DB87B7-13F0-D9E7-46E2-D36535EAEC45}"/>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86F20D0B-D60A-8892-AC9A-F4298EFCAA7C}"/>
                </a:ext>
              </a:extLst>
            </p:cNvPr>
            <p:cNvPicPr preferRelativeResize="0"/>
            <p:nvPr/>
          </p:nvPicPr>
          <p:blipFill rotWithShape="1">
            <a:blip r:embed="rId12">
              <a:alphaModFix/>
            </a:blip>
            <a:srcRect/>
            <a:stretch/>
          </p:blipFill>
          <p:spPr>
            <a:xfrm>
              <a:off x="1983639" y="6304126"/>
              <a:ext cx="2203292" cy="508452"/>
            </a:xfrm>
            <a:prstGeom prst="rect">
              <a:avLst/>
            </a:prstGeom>
            <a:noFill/>
            <a:ln>
              <a:noFill/>
            </a:ln>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16"/>
          <p:cNvSpPr/>
          <p:nvPr/>
        </p:nvSpPr>
        <p:spPr>
          <a:xfrm>
            <a:off x="-4750" y="20143"/>
            <a:ext cx="9144000" cy="6858000"/>
          </a:xfrm>
          <a:prstGeom prst="rect">
            <a:avLst/>
          </a:prstGeom>
          <a:noFill/>
          <a:ln w="76200" cap="flat" cmpd="sng">
            <a:solidFill>
              <a:srgbClr val="8CB5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 name="Google Shape;359;p16"/>
          <p:cNvSpPr txBox="1"/>
          <p:nvPr/>
        </p:nvSpPr>
        <p:spPr>
          <a:xfrm>
            <a:off x="5256770" y="1066693"/>
            <a:ext cx="3647400" cy="1847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bg-BG" sz="1600" b="0" i="0" u="none" strike="noStrike" cap="none">
                <a:solidFill>
                  <a:srgbClr val="000000"/>
                </a:solidFill>
                <a:latin typeface="Raleway"/>
                <a:ea typeface="Raleway"/>
                <a:cs typeface="Raleway"/>
                <a:sym typeface="Raleway"/>
              </a:rPr>
              <a:t>Тези зимни гости у нас се хранят предимно с трева и растителност, а други се хранят с малки безгръбначни и червейчета, </a:t>
            </a:r>
            <a:r>
              <a:rPr lang="bg-BG" sz="1600">
                <a:latin typeface="Raleway"/>
                <a:ea typeface="Raleway"/>
                <a:cs typeface="Raleway"/>
                <a:sym typeface="Raleway"/>
              </a:rPr>
              <a:t>които</a:t>
            </a:r>
            <a:r>
              <a:rPr lang="bg-BG" sz="1600" b="0" i="0" u="none" strike="noStrike" cap="none">
                <a:solidFill>
                  <a:srgbClr val="000000"/>
                </a:solidFill>
                <a:latin typeface="Raleway"/>
                <a:ea typeface="Raleway"/>
                <a:cs typeface="Raleway"/>
                <a:sym typeface="Raleway"/>
              </a:rPr>
              <a:t> улавят на дъното на водоемите.</a:t>
            </a:r>
            <a:endParaRPr sz="1600" b="0" i="0" u="none" strike="noStrike" cap="none">
              <a:solidFill>
                <a:srgbClr val="000000"/>
              </a:solidFill>
              <a:latin typeface="Raleway"/>
              <a:ea typeface="Raleway"/>
              <a:cs typeface="Raleway"/>
              <a:sym typeface="Raleway"/>
            </a:endParaRPr>
          </a:p>
        </p:txBody>
      </p:sp>
      <p:sp>
        <p:nvSpPr>
          <p:cNvPr id="360" name="Google Shape;360;p16"/>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bg-BG" sz="700" b="0" i="0" u="none" strike="noStrike" cap="none">
                <a:solidFill>
                  <a:srgbClr val="000000"/>
                </a:solidFill>
                <a:latin typeface="Raleway"/>
                <a:ea typeface="Raleway"/>
                <a:cs typeface="Raleway"/>
                <a:sym typeface="Raleway"/>
              </a:rPr>
              <a:t>Снимки: Wikimedia Commons</a:t>
            </a:r>
            <a:endParaRPr sz="700" b="0" i="0" u="none" strike="noStrike" cap="none">
              <a:solidFill>
                <a:srgbClr val="000000"/>
              </a:solidFill>
              <a:latin typeface="Raleway"/>
              <a:ea typeface="Raleway"/>
              <a:cs typeface="Raleway"/>
              <a:sym typeface="Raleway"/>
            </a:endParaRPr>
          </a:p>
        </p:txBody>
      </p:sp>
      <p:pic>
        <p:nvPicPr>
          <p:cNvPr id="361" name="Google Shape;361;p16"/>
          <p:cNvPicPr preferRelativeResize="0"/>
          <p:nvPr/>
        </p:nvPicPr>
        <p:blipFill rotWithShape="1">
          <a:blip r:embed="rId3">
            <a:alphaModFix/>
          </a:blip>
          <a:srcRect/>
          <a:stretch/>
        </p:blipFill>
        <p:spPr>
          <a:xfrm>
            <a:off x="102413" y="-255625"/>
            <a:ext cx="4919277" cy="3415618"/>
          </a:xfrm>
          <a:prstGeom prst="rect">
            <a:avLst/>
          </a:prstGeom>
          <a:noFill/>
          <a:ln>
            <a:noFill/>
          </a:ln>
        </p:spPr>
      </p:pic>
      <p:pic>
        <p:nvPicPr>
          <p:cNvPr id="362" name="Google Shape;362;p16"/>
          <p:cNvPicPr preferRelativeResize="0"/>
          <p:nvPr/>
        </p:nvPicPr>
        <p:blipFill rotWithShape="1">
          <a:blip r:embed="rId4">
            <a:alphaModFix/>
          </a:blip>
          <a:srcRect/>
          <a:stretch/>
        </p:blipFill>
        <p:spPr>
          <a:xfrm>
            <a:off x="4335503" y="3119068"/>
            <a:ext cx="4385975" cy="3045329"/>
          </a:xfrm>
          <a:prstGeom prst="rect">
            <a:avLst/>
          </a:prstGeom>
          <a:noFill/>
          <a:ln>
            <a:noFill/>
          </a:ln>
        </p:spPr>
      </p:pic>
      <p:pic>
        <p:nvPicPr>
          <p:cNvPr id="363" name="Google Shape;363;p16"/>
          <p:cNvPicPr preferRelativeResize="0"/>
          <p:nvPr/>
        </p:nvPicPr>
        <p:blipFill rotWithShape="1">
          <a:blip r:embed="rId5">
            <a:alphaModFix/>
          </a:blip>
          <a:srcRect r="23949"/>
          <a:stretch/>
        </p:blipFill>
        <p:spPr>
          <a:xfrm>
            <a:off x="422521" y="3251492"/>
            <a:ext cx="3485712" cy="3040333"/>
          </a:xfrm>
          <a:prstGeom prst="rect">
            <a:avLst/>
          </a:prstGeom>
          <a:noFill/>
          <a:ln>
            <a:noFill/>
          </a:ln>
        </p:spPr>
      </p:pic>
      <p:grpSp>
        <p:nvGrpSpPr>
          <p:cNvPr id="2" name="Group 1">
            <a:extLst>
              <a:ext uri="{FF2B5EF4-FFF2-40B4-BE49-F238E27FC236}">
                <a16:creationId xmlns:a16="http://schemas.microsoft.com/office/drawing/2014/main" id="{099611B9-9321-F41C-915C-7BB091814DEC}"/>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8ACC1FA8-AA0E-9EE9-2E30-B29730E572B5}"/>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4FFD5B81-41F1-43F0-2FF5-702C51AFA981}"/>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86B57854-BADC-9564-4C76-8E97EECB4E45}"/>
                    </a:ext>
                  </a:extLst>
                </p:cNvPr>
                <p:cNvPicPr preferRelativeResize="0"/>
                <p:nvPr/>
              </p:nvPicPr>
              <p:blipFill rotWithShape="1">
                <a:blip r:embed="rId6">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92FDE779-04B5-0E80-32CB-DDB32E914E14}"/>
                    </a:ext>
                  </a:extLst>
                </p:cNvPr>
                <p:cNvPicPr preferRelativeResize="0"/>
                <p:nvPr/>
              </p:nvPicPr>
              <p:blipFill rotWithShape="1">
                <a:blip r:embed="rId7">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36C4F193-0BCD-F477-E1AC-A9ACBA25905A}"/>
                    </a:ext>
                  </a:extLst>
                </p:cNvPr>
                <p:cNvPicPr preferRelativeResize="0"/>
                <p:nvPr/>
              </p:nvPicPr>
              <p:blipFill rotWithShape="1">
                <a:blip r:embed="rId8">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F40D9178-DF50-BB71-9BDE-314FD401F942}"/>
                    </a:ext>
                  </a:extLst>
                </p:cNvPr>
                <p:cNvPicPr preferRelativeResize="0"/>
                <p:nvPr/>
              </p:nvPicPr>
              <p:blipFill rotWithShape="1">
                <a:blip r:embed="rId9">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DDC05931-A3AD-AE19-66BD-08A626A2F068}"/>
                    </a:ext>
                  </a:extLst>
                </p:cNvPr>
                <p:cNvPicPr preferRelativeResize="0"/>
                <p:nvPr/>
              </p:nvPicPr>
              <p:blipFill rotWithShape="1">
                <a:blip r:embed="rId10">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C9E4993F-73F7-0012-0F93-EADC992A4BE8}"/>
                    </a:ext>
                  </a:extLst>
                </p:cNvPr>
                <p:cNvPicPr preferRelativeResize="0"/>
                <p:nvPr/>
              </p:nvPicPr>
              <p:blipFill rotWithShape="1">
                <a:blip r:embed="rId11">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E2778BF9-598D-3EBE-34E0-9D2BE4165F67}"/>
                    </a:ext>
                  </a:extLst>
                </p:cNvPr>
                <p:cNvPicPr preferRelativeResize="0"/>
                <p:nvPr/>
              </p:nvPicPr>
              <p:blipFill rotWithShape="1">
                <a:blip r:embed="rId12">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A15D888B-9D56-F2A5-6CCA-4618F45B914A}"/>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58C1D3EA-A0F1-0E6F-ED06-F97E3A527052}"/>
                </a:ext>
              </a:extLst>
            </p:cNvPr>
            <p:cNvPicPr preferRelativeResize="0"/>
            <p:nvPr/>
          </p:nvPicPr>
          <p:blipFill rotWithShape="1">
            <a:blip r:embed="rId13">
              <a:alphaModFix/>
            </a:blip>
            <a:srcRect/>
            <a:stretch/>
          </p:blipFill>
          <p:spPr>
            <a:xfrm>
              <a:off x="1983639" y="6304126"/>
              <a:ext cx="2203292" cy="508452"/>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17"/>
          <p:cNvSpPr/>
          <p:nvPr/>
        </p:nvSpPr>
        <p:spPr>
          <a:xfrm>
            <a:off x="-4750" y="-4750"/>
            <a:ext cx="9144000" cy="6858000"/>
          </a:xfrm>
          <a:prstGeom prst="rect">
            <a:avLst/>
          </a:prstGeom>
          <a:noFill/>
          <a:ln w="76200" cap="flat" cmpd="sng">
            <a:solidFill>
              <a:srgbClr val="8CB5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 name="Google Shape;380;p17"/>
          <p:cNvSpPr txBox="1"/>
          <p:nvPr/>
        </p:nvSpPr>
        <p:spPr>
          <a:xfrm>
            <a:off x="265742" y="5237588"/>
            <a:ext cx="8778600" cy="997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bg-BG" sz="1600" b="0" i="0" u="none" strike="noStrike" cap="none">
                <a:solidFill>
                  <a:srgbClr val="000000"/>
                </a:solidFill>
                <a:latin typeface="Raleway"/>
                <a:ea typeface="Raleway"/>
                <a:cs typeface="Raleway"/>
                <a:sym typeface="Raleway"/>
              </a:rPr>
              <a:t>В средата на месец януари всяка година, десетки любители на птиците и орнитолози излизат, за да преброят водолюбивите птици в цяла Европа. Това е важно, за да може да се засекат проблеми, </a:t>
            </a:r>
            <a:r>
              <a:rPr lang="bg-BG" sz="1600">
                <a:latin typeface="Raleway"/>
                <a:ea typeface="Raleway"/>
                <a:cs typeface="Raleway"/>
                <a:sym typeface="Raleway"/>
              </a:rPr>
              <a:t>на </a:t>
            </a:r>
            <a:r>
              <a:rPr lang="bg-BG" sz="1600" b="0" i="0" u="none" strike="noStrike" cap="none">
                <a:solidFill>
                  <a:srgbClr val="000000"/>
                </a:solidFill>
                <a:latin typeface="Raleway"/>
                <a:ea typeface="Raleway"/>
                <a:cs typeface="Raleway"/>
                <a:sym typeface="Raleway"/>
              </a:rPr>
              <a:t>които в бъдеще да се обърне внимание. </a:t>
            </a:r>
            <a:endParaRPr sz="1600" b="0" i="0" u="none" strike="noStrike" cap="none">
              <a:solidFill>
                <a:srgbClr val="000000"/>
              </a:solidFill>
              <a:latin typeface="Raleway"/>
              <a:ea typeface="Raleway"/>
              <a:cs typeface="Raleway"/>
              <a:sym typeface="Raleway"/>
            </a:endParaRPr>
          </a:p>
        </p:txBody>
      </p:sp>
      <p:sp>
        <p:nvSpPr>
          <p:cNvPr id="381" name="Google Shape;381;p17"/>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bg-BG" sz="700" b="0" i="0" u="none" strike="noStrike" cap="none">
                <a:solidFill>
                  <a:srgbClr val="000000"/>
                </a:solidFill>
                <a:latin typeface="Raleway"/>
                <a:ea typeface="Raleway"/>
                <a:cs typeface="Raleway"/>
                <a:sym typeface="Raleway"/>
              </a:rPr>
              <a:t>Снимки: Wikimedia Commons</a:t>
            </a:r>
            <a:endParaRPr sz="700" b="0" i="0" u="none" strike="noStrike" cap="none">
              <a:solidFill>
                <a:srgbClr val="000000"/>
              </a:solidFill>
              <a:latin typeface="Raleway"/>
              <a:ea typeface="Raleway"/>
              <a:cs typeface="Raleway"/>
              <a:sym typeface="Raleway"/>
            </a:endParaRPr>
          </a:p>
        </p:txBody>
      </p:sp>
      <p:pic>
        <p:nvPicPr>
          <p:cNvPr id="382" name="Google Shape;382;p17"/>
          <p:cNvPicPr preferRelativeResize="0"/>
          <p:nvPr/>
        </p:nvPicPr>
        <p:blipFill rotWithShape="1">
          <a:blip r:embed="rId3">
            <a:alphaModFix/>
          </a:blip>
          <a:srcRect/>
          <a:stretch/>
        </p:blipFill>
        <p:spPr>
          <a:xfrm>
            <a:off x="447503" y="159085"/>
            <a:ext cx="8239493" cy="5033011"/>
          </a:xfrm>
          <a:prstGeom prst="rect">
            <a:avLst/>
          </a:prstGeom>
          <a:noFill/>
          <a:ln>
            <a:noFill/>
          </a:ln>
        </p:spPr>
      </p:pic>
      <p:grpSp>
        <p:nvGrpSpPr>
          <p:cNvPr id="2" name="Group 1">
            <a:extLst>
              <a:ext uri="{FF2B5EF4-FFF2-40B4-BE49-F238E27FC236}">
                <a16:creationId xmlns:a16="http://schemas.microsoft.com/office/drawing/2014/main" id="{04FE4D82-5949-86A3-E132-503D3F7A0C09}"/>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59E4C206-D931-1BBD-17F6-2F3F5ADB5ECF}"/>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B21D723A-1403-AFEB-C17E-AD405B1DD4C6}"/>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049AFFEC-CC41-3354-571F-11EDEA38272C}"/>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90D66E3B-00B2-0499-97B8-4B76BF7A200C}"/>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32C2C68A-90EF-1240-1DFC-0DA11B85D086}"/>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65D15EFC-B8CB-7A1C-F11A-848380A2796D}"/>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38543E0C-853C-21F8-4245-50BC5309FCAF}"/>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454EB334-46E0-4F40-11CB-DB62B58E81C2}"/>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1511C990-2B5E-6422-FDCB-BB7584387C92}"/>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0A6092A4-C794-0273-3189-7337DD56FAF5}"/>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64FEE3F4-2AA6-FF3C-1FFE-1CDCA6A543E0}"/>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18"/>
          <p:cNvSpPr/>
          <p:nvPr/>
        </p:nvSpPr>
        <p:spPr>
          <a:xfrm>
            <a:off x="-4750" y="-4750"/>
            <a:ext cx="9144000" cy="6858000"/>
          </a:xfrm>
          <a:prstGeom prst="rect">
            <a:avLst/>
          </a:prstGeom>
          <a:noFill/>
          <a:ln w="76200" cap="flat" cmpd="sng">
            <a:solidFill>
              <a:srgbClr val="8CB5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 name="Google Shape;399;p18"/>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bg-BG" sz="700" b="0" i="0" u="none" strike="noStrike" cap="none">
                <a:solidFill>
                  <a:srgbClr val="000000"/>
                </a:solidFill>
                <a:latin typeface="Raleway"/>
                <a:ea typeface="Raleway"/>
                <a:cs typeface="Raleway"/>
                <a:sym typeface="Raleway"/>
              </a:rPr>
              <a:t>Снимки: Wikimedia Commons</a:t>
            </a:r>
            <a:endParaRPr sz="700" b="0" i="0" u="none" strike="noStrike" cap="none">
              <a:solidFill>
                <a:srgbClr val="000000"/>
              </a:solidFill>
              <a:latin typeface="Raleway"/>
              <a:ea typeface="Raleway"/>
              <a:cs typeface="Raleway"/>
              <a:sym typeface="Raleway"/>
            </a:endParaRPr>
          </a:p>
        </p:txBody>
      </p:sp>
      <p:pic>
        <p:nvPicPr>
          <p:cNvPr id="400" name="Google Shape;400;p18"/>
          <p:cNvPicPr preferRelativeResize="0"/>
          <p:nvPr/>
        </p:nvPicPr>
        <p:blipFill rotWithShape="1">
          <a:blip r:embed="rId3">
            <a:alphaModFix/>
          </a:blip>
          <a:srcRect/>
          <a:stretch/>
        </p:blipFill>
        <p:spPr>
          <a:xfrm>
            <a:off x="1109911" y="214351"/>
            <a:ext cx="6846628" cy="5152788"/>
          </a:xfrm>
          <a:prstGeom prst="rect">
            <a:avLst/>
          </a:prstGeom>
          <a:noFill/>
          <a:ln>
            <a:noFill/>
          </a:ln>
        </p:spPr>
      </p:pic>
      <p:sp>
        <p:nvSpPr>
          <p:cNvPr id="401" name="Google Shape;401;p18"/>
          <p:cNvSpPr txBox="1"/>
          <p:nvPr/>
        </p:nvSpPr>
        <p:spPr>
          <a:xfrm>
            <a:off x="211501" y="5414209"/>
            <a:ext cx="8778600" cy="7803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800"/>
              <a:buFont typeface="Arial"/>
              <a:buNone/>
            </a:pPr>
            <a:r>
              <a:rPr lang="bg-BG" sz="1800" b="0" i="0" u="none" strike="noStrike" cap="none">
                <a:solidFill>
                  <a:srgbClr val="000000"/>
                </a:solidFill>
                <a:latin typeface="Raleway"/>
                <a:ea typeface="Raleway"/>
                <a:cs typeface="Raleway"/>
                <a:sym typeface="Raleway"/>
              </a:rPr>
              <a:t>Нашата страна е убежище за много птици през зимата, наша отговорност е да бъдем внимателни и тихи сред природата, да не замърсяваме.</a:t>
            </a:r>
            <a:endParaRPr sz="1800" b="0" i="0" u="none" strike="noStrike" cap="none">
              <a:solidFill>
                <a:srgbClr val="000000"/>
              </a:solidFill>
              <a:latin typeface="Raleway"/>
              <a:ea typeface="Raleway"/>
              <a:cs typeface="Raleway"/>
              <a:sym typeface="Raleway"/>
            </a:endParaRPr>
          </a:p>
        </p:txBody>
      </p:sp>
      <p:grpSp>
        <p:nvGrpSpPr>
          <p:cNvPr id="2" name="Group 1">
            <a:extLst>
              <a:ext uri="{FF2B5EF4-FFF2-40B4-BE49-F238E27FC236}">
                <a16:creationId xmlns:a16="http://schemas.microsoft.com/office/drawing/2014/main" id="{8B7756CA-B445-EDDC-42D0-F5581E550BA7}"/>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17390EC2-075D-A43E-E9DA-C958C59604AD}"/>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298CC136-F6DB-489E-41FF-B448327CB186}"/>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346710EF-128C-1EE3-AF92-75CBFC78748E}"/>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76905815-3254-52B2-CF24-F102F2FDCDD0}"/>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2C4F1C25-FEBE-44EB-47E1-0F43A28C68F9}"/>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519B810C-0BDD-DB6E-1F89-CDF82547BBAD}"/>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18A86878-8689-D5A5-063D-A099216B9746}"/>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D2368283-AEA4-E6EB-5D41-AAD14782D426}"/>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3FBB5E23-899F-2BC1-B9FE-E0E583E78420}"/>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D8BF2C43-3353-FE8C-7012-A4576B571932}"/>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88497E3D-8A99-168E-91A4-6EADFF8F16D2}"/>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19"/>
          <p:cNvSpPr/>
          <p:nvPr/>
        </p:nvSpPr>
        <p:spPr>
          <a:xfrm>
            <a:off x="-4750" y="-4750"/>
            <a:ext cx="9144000" cy="6858000"/>
          </a:xfrm>
          <a:prstGeom prst="rect">
            <a:avLst/>
          </a:prstGeom>
          <a:noFill/>
          <a:ln w="76200" cap="flat" cmpd="sng">
            <a:solidFill>
              <a:srgbClr val="A74D2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8" name="Google Shape;418;p19"/>
          <p:cNvSpPr txBox="1"/>
          <p:nvPr/>
        </p:nvSpPr>
        <p:spPr>
          <a:xfrm>
            <a:off x="1427550" y="240525"/>
            <a:ext cx="6288900" cy="6465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000"/>
              <a:buFont typeface="Arial"/>
              <a:buNone/>
            </a:pPr>
            <a:r>
              <a:rPr lang="bg-BG" sz="3000" b="0" i="1" u="none" strike="noStrike" cap="none">
                <a:solidFill>
                  <a:schemeClr val="dk1"/>
                </a:solidFill>
                <a:latin typeface="Raleway Black"/>
                <a:ea typeface="Raleway Black"/>
                <a:cs typeface="Raleway Black"/>
                <a:sym typeface="Raleway Black"/>
              </a:rPr>
              <a:t>Да поговорим!</a:t>
            </a:r>
            <a:endParaRPr sz="2700" b="0" i="1" u="none" strike="noStrike" cap="none">
              <a:solidFill>
                <a:schemeClr val="dk1"/>
              </a:solidFill>
              <a:latin typeface="Raleway Black"/>
              <a:ea typeface="Raleway Black"/>
              <a:cs typeface="Raleway Black"/>
              <a:sym typeface="Raleway Black"/>
            </a:endParaRPr>
          </a:p>
        </p:txBody>
      </p:sp>
      <p:sp>
        <p:nvSpPr>
          <p:cNvPr id="419" name="Google Shape;419;p19"/>
          <p:cNvSpPr/>
          <p:nvPr/>
        </p:nvSpPr>
        <p:spPr>
          <a:xfrm>
            <a:off x="249750" y="887025"/>
            <a:ext cx="3840000" cy="1630500"/>
          </a:xfrm>
          <a:prstGeom prst="wedgeEllipseCallout">
            <a:avLst>
              <a:gd name="adj1" fmla="val -30364"/>
              <a:gd name="adj2" fmla="val 64601"/>
            </a:avLst>
          </a:prstGeom>
          <a:solidFill>
            <a:srgbClr val="FCE5C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bg-BG" sz="1800" b="0" i="1" u="none" strike="noStrike" cap="none">
                <a:solidFill>
                  <a:srgbClr val="000000"/>
                </a:solidFill>
                <a:latin typeface="Raleway"/>
                <a:ea typeface="Raleway"/>
                <a:cs typeface="Raleway"/>
                <a:sym typeface="Raleway"/>
              </a:rPr>
              <a:t>Виждали ли сте диви гъски през зимата? </a:t>
            </a:r>
            <a:endParaRPr/>
          </a:p>
          <a:p>
            <a:pPr marL="0" marR="0" lvl="0" indent="0" algn="ctr" rtl="0">
              <a:lnSpc>
                <a:spcPct val="100000"/>
              </a:lnSpc>
              <a:spcBef>
                <a:spcPts val="0"/>
              </a:spcBef>
              <a:spcAft>
                <a:spcPts val="0"/>
              </a:spcAft>
              <a:buClr>
                <a:srgbClr val="000000"/>
              </a:buClr>
              <a:buSzPts val="1800"/>
              <a:buFont typeface="Arial"/>
              <a:buNone/>
            </a:pPr>
            <a:r>
              <a:rPr lang="bg-BG" sz="1800" b="0" i="1" u="none" strike="noStrike" cap="none">
                <a:solidFill>
                  <a:srgbClr val="000000"/>
                </a:solidFill>
                <a:latin typeface="Raleway"/>
                <a:ea typeface="Raleway"/>
                <a:cs typeface="Raleway"/>
                <a:sym typeface="Raleway"/>
              </a:rPr>
              <a:t>Разкажете.</a:t>
            </a:r>
            <a:endParaRPr sz="1800" b="0" i="1" u="none" strike="noStrike" cap="none">
              <a:solidFill>
                <a:srgbClr val="000000"/>
              </a:solidFill>
              <a:latin typeface="Raleway"/>
              <a:ea typeface="Raleway"/>
              <a:cs typeface="Raleway"/>
              <a:sym typeface="Raleway"/>
            </a:endParaRPr>
          </a:p>
        </p:txBody>
      </p:sp>
      <p:sp>
        <p:nvSpPr>
          <p:cNvPr id="420" name="Google Shape;420;p19"/>
          <p:cNvSpPr/>
          <p:nvPr/>
        </p:nvSpPr>
        <p:spPr>
          <a:xfrm>
            <a:off x="4909975" y="918925"/>
            <a:ext cx="3774300" cy="1678500"/>
          </a:xfrm>
          <a:prstGeom prst="wedgeRoundRectCallout">
            <a:avLst>
              <a:gd name="adj1" fmla="val -20833"/>
              <a:gd name="adj2" fmla="val 62500"/>
              <a:gd name="adj3" fmla="val 0"/>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bg-BG" sz="1800" b="0" i="1" u="none" strike="noStrike" cap="none">
                <a:solidFill>
                  <a:schemeClr val="dk1"/>
                </a:solidFill>
                <a:latin typeface="Raleway"/>
                <a:ea typeface="Raleway"/>
                <a:cs typeface="Raleway"/>
                <a:sym typeface="Raleway"/>
              </a:rPr>
              <a:t>Сещате ли се какво правят </a:t>
            </a:r>
            <a:r>
              <a:rPr lang="bg-BG" sz="1800" i="1">
                <a:solidFill>
                  <a:schemeClr val="dk1"/>
                </a:solidFill>
                <a:latin typeface="Raleway"/>
                <a:ea typeface="Raleway"/>
                <a:cs typeface="Raleway"/>
                <a:sym typeface="Raleway"/>
              </a:rPr>
              <a:t>други </a:t>
            </a:r>
            <a:r>
              <a:rPr lang="bg-BG" sz="1800" b="0" i="1" u="none" strike="noStrike" cap="none">
                <a:solidFill>
                  <a:schemeClr val="dk1"/>
                </a:solidFill>
                <a:latin typeface="Raleway"/>
                <a:ea typeface="Raleway"/>
                <a:cs typeface="Raleway"/>
                <a:sym typeface="Raleway"/>
              </a:rPr>
              <a:t>животни</a:t>
            </a:r>
            <a:r>
              <a:rPr lang="bg-BG" sz="1800" i="1">
                <a:solidFill>
                  <a:schemeClr val="dk1"/>
                </a:solidFill>
                <a:latin typeface="Raleway"/>
                <a:ea typeface="Raleway"/>
                <a:cs typeface="Raleway"/>
                <a:sym typeface="Raleway"/>
              </a:rPr>
              <a:t> през </a:t>
            </a:r>
            <a:r>
              <a:rPr lang="bg-BG" sz="1800" b="0" i="1" u="none" strike="noStrike" cap="none">
                <a:solidFill>
                  <a:schemeClr val="dk1"/>
                </a:solidFill>
                <a:latin typeface="Raleway"/>
                <a:ea typeface="Raleway"/>
                <a:cs typeface="Raleway"/>
                <a:sym typeface="Raleway"/>
              </a:rPr>
              <a:t>зим</a:t>
            </a:r>
            <a:r>
              <a:rPr lang="bg-BG" sz="1800" i="1">
                <a:solidFill>
                  <a:schemeClr val="dk1"/>
                </a:solidFill>
                <a:latin typeface="Raleway"/>
                <a:ea typeface="Raleway"/>
                <a:cs typeface="Raleway"/>
                <a:sym typeface="Raleway"/>
              </a:rPr>
              <a:t>а</a:t>
            </a:r>
            <a:r>
              <a:rPr lang="bg-BG" sz="1800" b="0" i="1" u="none" strike="noStrike" cap="none">
                <a:solidFill>
                  <a:schemeClr val="dk1"/>
                </a:solidFill>
                <a:latin typeface="Raleway"/>
                <a:ea typeface="Raleway"/>
                <a:cs typeface="Raleway"/>
                <a:sym typeface="Raleway"/>
              </a:rPr>
              <a:t>та?</a:t>
            </a:r>
            <a:endParaRPr sz="2000" b="0" i="1" u="none" strike="noStrike" cap="none">
              <a:solidFill>
                <a:srgbClr val="000000"/>
              </a:solidFill>
              <a:latin typeface="Raleway"/>
              <a:ea typeface="Raleway"/>
              <a:cs typeface="Raleway"/>
              <a:sym typeface="Raleway"/>
            </a:endParaRPr>
          </a:p>
        </p:txBody>
      </p:sp>
      <p:sp>
        <p:nvSpPr>
          <p:cNvPr id="421" name="Google Shape;421;p19"/>
          <p:cNvSpPr/>
          <p:nvPr/>
        </p:nvSpPr>
        <p:spPr>
          <a:xfrm>
            <a:off x="1715678" y="2756100"/>
            <a:ext cx="2739722" cy="1821300"/>
          </a:xfrm>
          <a:prstGeom prst="wedgeRectCallout">
            <a:avLst>
              <a:gd name="adj1" fmla="val 20455"/>
              <a:gd name="adj2" fmla="val 65379"/>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bg-BG" sz="1800" b="0" i="1" u="none" strike="noStrike" cap="none" dirty="0">
                <a:solidFill>
                  <a:srgbClr val="000000"/>
                </a:solidFill>
                <a:latin typeface="Raleway"/>
                <a:ea typeface="Raleway"/>
                <a:cs typeface="Raleway"/>
                <a:sym typeface="Raleway"/>
              </a:rPr>
              <a:t>Защо е важно да опазваме чисти езерата и другите водоеми? </a:t>
            </a:r>
            <a:endParaRPr sz="1800" b="0" i="1" u="none" strike="noStrike" cap="none" dirty="0">
              <a:solidFill>
                <a:srgbClr val="000000"/>
              </a:solidFill>
              <a:latin typeface="Raleway"/>
              <a:ea typeface="Raleway"/>
              <a:cs typeface="Raleway"/>
              <a:sym typeface="Raleway"/>
            </a:endParaRPr>
          </a:p>
        </p:txBody>
      </p:sp>
      <p:sp>
        <p:nvSpPr>
          <p:cNvPr id="422" name="Google Shape;422;p19"/>
          <p:cNvSpPr/>
          <p:nvPr/>
        </p:nvSpPr>
        <p:spPr>
          <a:xfrm>
            <a:off x="4600375" y="3002550"/>
            <a:ext cx="4393500" cy="2763900"/>
          </a:xfrm>
          <a:prstGeom prst="cloudCallout">
            <a:avLst>
              <a:gd name="adj1" fmla="val 32906"/>
              <a:gd name="adj2" fmla="val 64052"/>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bg-BG" sz="1800" b="0" i="1" u="none" strike="noStrike" cap="none" dirty="0">
                <a:solidFill>
                  <a:srgbClr val="000000"/>
                </a:solidFill>
                <a:latin typeface="Raleway"/>
                <a:ea typeface="Raleway"/>
                <a:cs typeface="Raleway"/>
                <a:sym typeface="Raleway"/>
              </a:rPr>
              <a:t>Сещате ли се за още </a:t>
            </a:r>
            <a:r>
              <a:rPr lang="bg-BG" sz="1800" i="1" dirty="0">
                <a:latin typeface="Raleway"/>
                <a:ea typeface="Raleway"/>
                <a:cs typeface="Raleway"/>
                <a:sym typeface="Raleway"/>
              </a:rPr>
              <a:t>птици, които се местят на друго място през зимата?</a:t>
            </a:r>
            <a:endParaRPr sz="1800" b="0" i="1" u="none" strike="noStrike" cap="none" dirty="0">
              <a:solidFill>
                <a:srgbClr val="000000"/>
              </a:solidFill>
              <a:latin typeface="Raleway"/>
              <a:ea typeface="Raleway"/>
              <a:cs typeface="Raleway"/>
              <a:sym typeface="Raleway"/>
            </a:endParaRPr>
          </a:p>
        </p:txBody>
      </p:sp>
      <p:sp>
        <p:nvSpPr>
          <p:cNvPr id="423" name="Google Shape;423;p19"/>
          <p:cNvSpPr/>
          <p:nvPr/>
        </p:nvSpPr>
        <p:spPr>
          <a:xfrm>
            <a:off x="503774" y="4815975"/>
            <a:ext cx="2915497" cy="1573800"/>
          </a:xfrm>
          <a:prstGeom prst="doubleWave">
            <a:avLst>
              <a:gd name="adj1" fmla="val 6250"/>
              <a:gd name="adj2" fmla="val 1639"/>
            </a:avLst>
          </a:prstGeom>
          <a:solidFill>
            <a:srgbClr val="EAD1D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bg-BG" sz="1600" i="1" dirty="0">
                <a:latin typeface="Raleway"/>
                <a:ea typeface="Raleway"/>
                <a:cs typeface="Raleway"/>
                <a:sym typeface="Raleway"/>
              </a:rPr>
              <a:t>Храната или студеното време е причината птиците да зимуват в други страни</a:t>
            </a:r>
            <a:r>
              <a:rPr lang="bg-BG" sz="1600" b="0" i="1" u="none" strike="noStrike" cap="none" dirty="0">
                <a:solidFill>
                  <a:srgbClr val="000000"/>
                </a:solidFill>
                <a:latin typeface="Raleway"/>
                <a:ea typeface="Raleway"/>
                <a:cs typeface="Raleway"/>
                <a:sym typeface="Raleway"/>
              </a:rPr>
              <a:t>?</a:t>
            </a:r>
            <a:endParaRPr sz="1600" b="0" i="1" u="none" strike="noStrike" cap="none" dirty="0">
              <a:solidFill>
                <a:srgbClr val="000000"/>
              </a:solidFill>
              <a:latin typeface="Raleway"/>
              <a:ea typeface="Raleway"/>
              <a:cs typeface="Raleway"/>
              <a:sym typeface="Raleway"/>
            </a:endParaRPr>
          </a:p>
        </p:txBody>
      </p:sp>
      <p:grpSp>
        <p:nvGrpSpPr>
          <p:cNvPr id="2" name="Group 1">
            <a:extLst>
              <a:ext uri="{FF2B5EF4-FFF2-40B4-BE49-F238E27FC236}">
                <a16:creationId xmlns:a16="http://schemas.microsoft.com/office/drawing/2014/main" id="{5205BAB3-05DC-2D0F-1988-B1793EA3A04D}"/>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80E3F5D1-51D2-838F-62BF-1840B88CEA2A}"/>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B0D5CC7D-DA16-5FF2-B543-40F759FF057B}"/>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F34841C2-868A-D3B1-8CFE-7170F5A10060}"/>
                    </a:ext>
                  </a:extLst>
                </p:cNvPr>
                <p:cNvPicPr preferRelativeResize="0"/>
                <p:nvPr/>
              </p:nvPicPr>
              <p:blipFill rotWithShape="1">
                <a:blip r:embed="rId3">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5F8CA224-8FCF-1E8D-B1B5-8A3BED75F6BA}"/>
                    </a:ext>
                  </a:extLst>
                </p:cNvPr>
                <p:cNvPicPr preferRelativeResize="0"/>
                <p:nvPr/>
              </p:nvPicPr>
              <p:blipFill rotWithShape="1">
                <a:blip r:embed="rId4">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1FF07FF7-D6AC-1DB3-ED21-9E7A5B97F9D6}"/>
                    </a:ext>
                  </a:extLst>
                </p:cNvPr>
                <p:cNvPicPr preferRelativeResize="0"/>
                <p:nvPr/>
              </p:nvPicPr>
              <p:blipFill rotWithShape="1">
                <a:blip r:embed="rId5">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FB1D714A-F0F9-94D5-2450-BA5F9C75E473}"/>
                    </a:ext>
                  </a:extLst>
                </p:cNvPr>
                <p:cNvPicPr preferRelativeResize="0"/>
                <p:nvPr/>
              </p:nvPicPr>
              <p:blipFill rotWithShape="1">
                <a:blip r:embed="rId6">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70439182-AD89-CF8C-AEAC-9714D7E54D9F}"/>
                    </a:ext>
                  </a:extLst>
                </p:cNvPr>
                <p:cNvPicPr preferRelativeResize="0"/>
                <p:nvPr/>
              </p:nvPicPr>
              <p:blipFill rotWithShape="1">
                <a:blip r:embed="rId7">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9A1BBC0B-1354-243F-5A72-2FE3057C8FBB}"/>
                    </a:ext>
                  </a:extLst>
                </p:cNvPr>
                <p:cNvPicPr preferRelativeResize="0"/>
                <p:nvPr/>
              </p:nvPicPr>
              <p:blipFill rotWithShape="1">
                <a:blip r:embed="rId8">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3171DFAB-3721-2D96-4479-37C6904211A0}"/>
                    </a:ext>
                  </a:extLst>
                </p:cNvPr>
                <p:cNvPicPr preferRelativeResize="0"/>
                <p:nvPr/>
              </p:nvPicPr>
              <p:blipFill rotWithShape="1">
                <a:blip r:embed="rId9">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233F954C-43E0-7AAB-BECC-7CCC70F85B9D}"/>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0F6F747E-8270-89F4-8469-64CE8D9921E9}"/>
                </a:ext>
              </a:extLst>
            </p:cNvPr>
            <p:cNvPicPr preferRelativeResize="0"/>
            <p:nvPr/>
          </p:nvPicPr>
          <p:blipFill rotWithShape="1">
            <a:blip r:embed="rId10">
              <a:alphaModFix/>
            </a:blip>
            <a:srcRect/>
            <a:stretch/>
          </p:blipFill>
          <p:spPr>
            <a:xfrm>
              <a:off x="1983639" y="6304126"/>
              <a:ext cx="2203292" cy="508452"/>
            </a:xfrm>
            <a:prstGeom prst="rect">
              <a:avLst/>
            </a:prstGeom>
            <a:noFill/>
            <a:ln>
              <a:noFill/>
            </a:ln>
          </p:spPr>
        </p:pic>
      </p:gr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1049</Words>
  <Application>Microsoft Office PowerPoint</Application>
  <PresentationFormat>On-screen Show (4:3)</PresentationFormat>
  <Paragraphs>71</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Raleway Black</vt:lpstr>
      <vt:lpstr>Arial</vt:lpstr>
      <vt:lpstr>Raleway</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Vanya Angelova</cp:lastModifiedBy>
  <cp:revision>2</cp:revision>
  <dcterms:modified xsi:type="dcterms:W3CDTF">2026-09-14T14:01:52Z</dcterms:modified>
</cp:coreProperties>
</file>