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Raleway" pitchFamily="2" charset="-52"/>
      <p:regular r:id="rId25"/>
      <p:bold r:id="rId26"/>
      <p:italic r:id="rId27"/>
      <p:boldItalic r:id="rId28"/>
    </p:embeddedFont>
    <p:embeddedFont>
      <p:font typeface="Raleway Black" pitchFamily="2" charset="-52"/>
      <p:bold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iQkZMrgG6dbzYFycrjyM6Y/xrgk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ina Evgenieva" initials="" lastIdx="1" clrIdx="0"/>
  <p:cmAuthor id="1" name="Константина Мавлова" initials="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customschemas.google.com/relationships/presentationmetadata" Target="meta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" name="Google Shape;23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7" name="Google Shape;27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" name="Google Shape;29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5" name="Google Shape;33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4" name="Google Shape;35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2" name="Google Shape;39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3" name="Google Shape;41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2" name="Google Shape;43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1" name="Google Shape;45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5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2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6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27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2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9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29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2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0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3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1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31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31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31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3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2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3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33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3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3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3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3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3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13" Type="http://schemas.openxmlformats.org/officeDocument/2006/relationships/image" Target="../media/image6.pn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12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11" Type="http://schemas.openxmlformats.org/officeDocument/2006/relationships/image" Target="../media/image5.png"/><Relationship Id="rId5" Type="http://schemas.openxmlformats.org/officeDocument/2006/relationships/image" Target="../media/image16.jpg"/><Relationship Id="rId15" Type="http://schemas.openxmlformats.org/officeDocument/2006/relationships/image" Target="../media/image9.png"/><Relationship Id="rId10" Type="http://schemas.openxmlformats.org/officeDocument/2006/relationships/image" Target="../media/image4.jpg"/><Relationship Id="rId4" Type="http://schemas.openxmlformats.org/officeDocument/2006/relationships/image" Target="../media/image15.jpg"/><Relationship Id="rId9" Type="http://schemas.openxmlformats.org/officeDocument/2006/relationships/image" Target="../media/image3.jpg"/><Relationship Id="rId1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9.jp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20.jpg"/><Relationship Id="rId9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9.png"/><Relationship Id="rId3" Type="http://schemas.openxmlformats.org/officeDocument/2006/relationships/image" Target="../media/image23.jpg"/><Relationship Id="rId7" Type="http://schemas.openxmlformats.org/officeDocument/2006/relationships/image" Target="../media/image3.jp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11" Type="http://schemas.openxmlformats.org/officeDocument/2006/relationships/image" Target="../media/image6.png"/><Relationship Id="rId5" Type="http://schemas.openxmlformats.org/officeDocument/2006/relationships/image" Target="../media/image25.jpg"/><Relationship Id="rId10" Type="http://schemas.openxmlformats.org/officeDocument/2006/relationships/image" Target="../media/image11.jpg"/><Relationship Id="rId4" Type="http://schemas.openxmlformats.org/officeDocument/2006/relationships/image" Target="../media/image24.png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13" Type="http://schemas.openxmlformats.org/officeDocument/2006/relationships/image" Target="../media/image7.png"/><Relationship Id="rId3" Type="http://schemas.openxmlformats.org/officeDocument/2006/relationships/image" Target="../media/image26.jpg"/><Relationship Id="rId7" Type="http://schemas.openxmlformats.org/officeDocument/2006/relationships/image" Target="../media/image2.jp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11" Type="http://schemas.openxmlformats.org/officeDocument/2006/relationships/image" Target="../media/image11.jpg"/><Relationship Id="rId5" Type="http://schemas.openxmlformats.org/officeDocument/2006/relationships/image" Target="../media/image28.jpg"/><Relationship Id="rId10" Type="http://schemas.openxmlformats.org/officeDocument/2006/relationships/image" Target="../media/image5.png"/><Relationship Id="rId4" Type="http://schemas.openxmlformats.org/officeDocument/2006/relationships/image" Target="../media/image27.jpg"/><Relationship Id="rId9" Type="http://schemas.openxmlformats.org/officeDocument/2006/relationships/image" Target="../media/image4.jpg"/><Relationship Id="rId1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2.jp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33.jpg"/><Relationship Id="rId9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4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5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6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7.jp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38.jpg"/><Relationship Id="rId9" Type="http://schemas.openxmlformats.org/officeDocument/2006/relationships/image" Target="../media/image11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4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4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"/>
          <p:cNvSpPr txBox="1"/>
          <p:nvPr/>
        </p:nvSpPr>
        <p:spPr>
          <a:xfrm>
            <a:off x="4936325" y="189930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bg-BG" sz="2500" b="0" i="0" u="none" strike="noStrike" cap="none">
                <a:solidFill>
                  <a:srgbClr val="F2F2F2"/>
                </a:solidFill>
                <a:highlight>
                  <a:srgbClr val="8EB6F8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</a:t>
            </a:r>
            <a:r>
              <a:rPr lang="bg-BG" sz="2500" b="0" i="0" u="none" strike="noStrike" cap="none">
                <a:solidFill>
                  <a:schemeClr val="lt1"/>
                </a:solidFill>
                <a:highlight>
                  <a:srgbClr val="8EB6F8"/>
                </a:highlight>
                <a:latin typeface="Raleway Black"/>
                <a:ea typeface="Raleway Black"/>
                <a:cs typeface="Raleway Black"/>
                <a:sym typeface="Raleway Black"/>
              </a:rPr>
              <a:t>Екоприключенци!  </a:t>
            </a:r>
            <a:r>
              <a:rPr lang="bg-BG" sz="100" b="0" i="0" u="none" strike="noStrike" cap="none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bg-BG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bg-BG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bg-BG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bg-BG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3" name="Google Shape;73;p1"/>
          <p:cNvSpPr txBox="1"/>
          <p:nvPr/>
        </p:nvSpPr>
        <p:spPr>
          <a:xfrm>
            <a:off x="5355125" y="2388088"/>
            <a:ext cx="3350400" cy="21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bg-BG" sz="2800" b="0" i="1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—</a:t>
            </a:r>
            <a:r>
              <a:rPr lang="bg-BG" sz="2800" b="0" i="1" u="none" strike="noStrike" cap="none" dirty="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  Януари  </a:t>
            </a:r>
            <a:r>
              <a:rPr lang="bg-BG" sz="2800" b="0" i="1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—</a:t>
            </a:r>
            <a:endParaRPr sz="2800" b="0" i="1" u="none" strike="noStrike" cap="none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bg-BG" sz="2500" b="0" i="1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Хартията</a:t>
            </a:r>
            <a:r>
              <a:rPr lang="bg-BG" sz="2500" i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- достъпна и безценна</a:t>
            </a:r>
            <a:endParaRPr sz="2500" b="0" i="1" u="none" strike="noStrike" cap="none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4" name="Google Shape;7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8140" y="1245675"/>
            <a:ext cx="5086085" cy="451300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95EB1ED-2850-4831-F50F-9EE4A27FF7F8}"/>
              </a:ext>
            </a:extLst>
          </p:cNvPr>
          <p:cNvGrpSpPr/>
          <p:nvPr/>
        </p:nvGrpSpPr>
        <p:grpSpPr>
          <a:xfrm>
            <a:off x="1882401" y="6067450"/>
            <a:ext cx="7082999" cy="699838"/>
            <a:chOff x="1882401" y="6067450"/>
            <a:chExt cx="7082999" cy="699838"/>
          </a:xfrm>
        </p:grpSpPr>
        <p:pic>
          <p:nvPicPr>
            <p:cNvPr id="3" name="Google Shape;61;p1">
              <a:extLst>
                <a:ext uri="{FF2B5EF4-FFF2-40B4-BE49-F238E27FC236}">
                  <a16:creationId xmlns:a16="http://schemas.microsoft.com/office/drawing/2014/main" id="{6123A666-6764-5C97-D041-D2DAE1B1C2D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882401" y="6183389"/>
              <a:ext cx="861235" cy="55906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" name="Google Shape;63;p1">
              <a:extLst>
                <a:ext uri="{FF2B5EF4-FFF2-40B4-BE49-F238E27FC236}">
                  <a16:creationId xmlns:a16="http://schemas.microsoft.com/office/drawing/2014/main" id="{AB1F215E-4CEE-17A6-449C-E5567287D52C}"/>
                </a:ext>
              </a:extLst>
            </p:cNvPr>
            <p:cNvCxnSpPr>
              <a:cxnSpLocks/>
            </p:cNvCxnSpPr>
            <p:nvPr/>
          </p:nvCxnSpPr>
          <p:spPr>
            <a:xfrm>
              <a:off x="1882401" y="6067450"/>
              <a:ext cx="7082999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5" name="Google Shape;67;p1">
              <a:extLst>
                <a:ext uri="{FF2B5EF4-FFF2-40B4-BE49-F238E27FC236}">
                  <a16:creationId xmlns:a16="http://schemas.microsoft.com/office/drawing/2014/main" id="{5B29E9F4-8AC5-12CA-E751-8A77E22A8F3E}"/>
                </a:ext>
              </a:extLst>
            </p:cNvPr>
            <p:cNvGrpSpPr/>
            <p:nvPr/>
          </p:nvGrpSpPr>
          <p:grpSpPr>
            <a:xfrm>
              <a:off x="2886998" y="6131635"/>
              <a:ext cx="5951877" cy="635653"/>
              <a:chOff x="2946848" y="6141848"/>
              <a:chExt cx="5951877" cy="635653"/>
            </a:xfrm>
          </p:grpSpPr>
          <p:grpSp>
            <p:nvGrpSpPr>
              <p:cNvPr id="6" name="Google Shape;68;p1">
                <a:extLst>
                  <a:ext uri="{FF2B5EF4-FFF2-40B4-BE49-F238E27FC236}">
                    <a16:creationId xmlns:a16="http://schemas.microsoft.com/office/drawing/2014/main" id="{939C8991-E8C4-C70B-7C2F-604E0CC49F6E}"/>
                  </a:ext>
                </a:extLst>
              </p:cNvPr>
              <p:cNvGrpSpPr/>
              <p:nvPr/>
            </p:nvGrpSpPr>
            <p:grpSpPr>
              <a:xfrm>
                <a:off x="2946848" y="6212053"/>
                <a:ext cx="5951877" cy="502329"/>
                <a:chOff x="966575" y="6117752"/>
                <a:chExt cx="7140824" cy="602674"/>
              </a:xfrm>
            </p:grpSpPr>
            <p:pic>
              <p:nvPicPr>
                <p:cNvPr id="8" name="Google Shape;69;p1">
                  <a:extLst>
                    <a:ext uri="{FF2B5EF4-FFF2-40B4-BE49-F238E27FC236}">
                      <a16:creationId xmlns:a16="http://schemas.microsoft.com/office/drawing/2014/main" id="{B14B941E-CC41-B815-60FA-50491D442DC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966575" y="6117752"/>
                  <a:ext cx="645166" cy="60267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70;p1">
                  <a:extLst>
                    <a:ext uri="{FF2B5EF4-FFF2-40B4-BE49-F238E27FC236}">
                      <a16:creationId xmlns:a16="http://schemas.microsoft.com/office/drawing/2014/main" id="{BB7E152F-520B-4AF9-55DE-22A64A36AEE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1691951" y="6174363"/>
                  <a:ext cx="899982" cy="489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71;p1">
                  <a:extLst>
                    <a:ext uri="{FF2B5EF4-FFF2-40B4-BE49-F238E27FC236}">
                      <a16:creationId xmlns:a16="http://schemas.microsoft.com/office/drawing/2014/main" id="{C1F628DD-CA0E-CFEA-29BF-366F1C9DCD1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710802" y="6174375"/>
                  <a:ext cx="645176" cy="48009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72;p1">
                  <a:extLst>
                    <a:ext uri="{FF2B5EF4-FFF2-40B4-BE49-F238E27FC236}">
                      <a16:creationId xmlns:a16="http://schemas.microsoft.com/office/drawing/2014/main" id="{F7771899-AFD3-8B73-DF98-407FF262D86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5109673" y="6174376"/>
                  <a:ext cx="1012225" cy="4678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73;p1">
                  <a:extLst>
                    <a:ext uri="{FF2B5EF4-FFF2-40B4-BE49-F238E27FC236}">
                      <a16:creationId xmlns:a16="http://schemas.microsoft.com/office/drawing/2014/main" id="{46B7A4F1-9499-451B-5A71-F0165B25FAB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6240775" y="6163571"/>
                  <a:ext cx="1866624" cy="48944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7" name="Google Shape;74;p1">
                <a:extLst>
                  <a:ext uri="{FF2B5EF4-FFF2-40B4-BE49-F238E27FC236}">
                    <a16:creationId xmlns:a16="http://schemas.microsoft.com/office/drawing/2014/main" id="{51DF2092-56C9-E177-3F69-45FC1CE31EB4}"/>
                  </a:ext>
                </a:extLst>
              </p:cNvPr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4980519" y="6141848"/>
                <a:ext cx="1357778" cy="6356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A52C868-1E97-73BD-DFB6-F661CF71ACDE}"/>
              </a:ext>
            </a:extLst>
          </p:cNvPr>
          <p:cNvGrpSpPr/>
          <p:nvPr/>
        </p:nvGrpSpPr>
        <p:grpSpPr>
          <a:xfrm>
            <a:off x="245275" y="132107"/>
            <a:ext cx="3790150" cy="874650"/>
            <a:chOff x="245275" y="132107"/>
            <a:chExt cx="3790150" cy="874650"/>
          </a:xfrm>
        </p:grpSpPr>
        <p:cxnSp>
          <p:nvCxnSpPr>
            <p:cNvPr id="14" name="Google Shape;62;p1">
              <a:extLst>
                <a:ext uri="{FF2B5EF4-FFF2-40B4-BE49-F238E27FC236}">
                  <a16:creationId xmlns:a16="http://schemas.microsoft.com/office/drawing/2014/main" id="{162D6C7F-D37C-1C91-F87C-6E59D52F34FB}"/>
                </a:ext>
              </a:extLst>
            </p:cNvPr>
            <p:cNvCxnSpPr>
              <a:cxnSpLocks/>
            </p:cNvCxnSpPr>
            <p:nvPr/>
          </p:nvCxnSpPr>
          <p:spPr>
            <a:xfrm>
              <a:off x="245275" y="974510"/>
              <a:ext cx="3790150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</p:cxnSp>
        <p:pic>
          <p:nvPicPr>
            <p:cNvPr id="15" name="Google Shape;75;p1">
              <a:extLst>
                <a:ext uri="{FF2B5EF4-FFF2-40B4-BE49-F238E27FC236}">
                  <a16:creationId xmlns:a16="http://schemas.microsoft.com/office/drawing/2014/main" id="{BAEB0FE4-7755-CC3A-1BC4-76F4878F03AB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45275" y="132107"/>
              <a:ext cx="3790150" cy="8746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603959" y="4705090"/>
            <a:ext cx="8088300" cy="15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Тетрадките пред вас, учебниците, книгите, кашоните, тапетите, носните кърпи</a:t>
            </a:r>
            <a:r>
              <a:rPr lang="bg-BG" sz="2000">
                <a:latin typeface="Raleway"/>
                <a:ea typeface="Raleway"/>
                <a:cs typeface="Raleway"/>
                <a:sym typeface="Raleway"/>
              </a:rPr>
              <a:t>чки</a:t>
            </a: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- всички тези неща са направени от хартия. Днес ще с</a:t>
            </a:r>
            <a:r>
              <a:rPr lang="bg-BG" sz="2000">
                <a:latin typeface="Raleway"/>
                <a:ea typeface="Raleway"/>
                <a:cs typeface="Raleway"/>
                <a:sym typeface="Raleway"/>
              </a:rPr>
              <a:t>и</a:t>
            </a: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bg-BG" sz="2000">
                <a:latin typeface="Raleway"/>
                <a:ea typeface="Raleway"/>
                <a:cs typeface="Raleway"/>
                <a:sym typeface="Raleway"/>
              </a:rPr>
              <a:t>говорим за</a:t>
            </a: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първата хартия </a:t>
            </a:r>
            <a:r>
              <a:rPr lang="bg-BG" sz="2000">
                <a:latin typeface="Raleway"/>
                <a:ea typeface="Raleway"/>
                <a:cs typeface="Raleway"/>
                <a:sym typeface="Raleway"/>
              </a:rPr>
              <a:t>използвана</a:t>
            </a: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от хората, за хартията днес и нейното рециклиране.</a:t>
            </a: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3" name="Google Shape;9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7192" y="281236"/>
            <a:ext cx="7459024" cy="4195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09D0939-1CEE-67B2-D227-D4EBF2F25C01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C9E1E86E-69FC-AEF9-8B35-4EB0638A4A28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62BCDD5B-C511-4E86-6AA1-31CE1CF9E1A6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A973A779-555B-A155-BD1F-56D0D3F5698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74CA14AF-8573-07DA-787E-85DFA3AF799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91C12132-FD1F-E5E4-E7DA-22D37FD45EC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80FF20DF-0243-402F-A88F-B615EB50F21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FE3DA419-74D7-1EDD-244D-4D2D221D406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03D546E4-399F-5E97-9D77-6A188C42BFF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4CEC6E92-1DF2-5B22-A118-E07C675E16B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7D8C1A75-594B-BD4A-598E-3453F25B35AB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0FDCD8A7-D21F-E104-16A1-900F0FF4231A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440932" y="5267355"/>
            <a:ext cx="80883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dirty="0">
                <a:latin typeface="Raleway"/>
                <a:ea typeface="Raleway"/>
                <a:cs typeface="Raleway"/>
                <a:sym typeface="Raleway"/>
              </a:rPr>
              <a:t>Възприемаме х</a:t>
            </a:r>
            <a:r>
              <a:rPr lang="bg-BG" sz="20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артията като нещо съвсем обикновено. Тя обаче е сравнително ново откритие, </a:t>
            </a:r>
            <a:r>
              <a:rPr lang="bg-BG" sz="2000" dirty="0">
                <a:latin typeface="Raleway"/>
                <a:ea typeface="Raleway"/>
                <a:cs typeface="Raleway"/>
                <a:sym typeface="Raleway"/>
              </a:rPr>
              <a:t>Да, тя е изобретена от хората! </a:t>
            </a:r>
            <a:r>
              <a:rPr lang="bg-BG" sz="20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20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3" name="Google Shape;113;p3"/>
          <p:cNvSpPr txBox="1"/>
          <p:nvPr/>
        </p:nvSpPr>
        <p:spPr>
          <a:xfrm>
            <a:off x="585564" y="1626767"/>
            <a:ext cx="8088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22028B-F3FB-7E19-8F3E-A8749E16C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60" y="238755"/>
            <a:ext cx="8766000" cy="490117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E30FE7B-7456-BFFC-C9D7-90A9BF82D4DB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4" name="Google Shape;81;p2">
              <a:extLst>
                <a:ext uri="{FF2B5EF4-FFF2-40B4-BE49-F238E27FC236}">
                  <a16:creationId xmlns:a16="http://schemas.microsoft.com/office/drawing/2014/main" id="{AC49814C-F436-D513-D39D-33468EB85A7D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6" name="Google Shape;82;p2">
                <a:extLst>
                  <a:ext uri="{FF2B5EF4-FFF2-40B4-BE49-F238E27FC236}">
                    <a16:creationId xmlns:a16="http://schemas.microsoft.com/office/drawing/2014/main" id="{1ACCF3E2-4B42-0A88-DB9E-CC8A26A1D6E8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8" name="Google Shape;83;p2">
                  <a:extLst>
                    <a:ext uri="{FF2B5EF4-FFF2-40B4-BE49-F238E27FC236}">
                      <a16:creationId xmlns:a16="http://schemas.microsoft.com/office/drawing/2014/main" id="{1BF4BCA5-0F28-42EC-9CC3-180694415C8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4;p2">
                  <a:extLst>
                    <a:ext uri="{FF2B5EF4-FFF2-40B4-BE49-F238E27FC236}">
                      <a16:creationId xmlns:a16="http://schemas.microsoft.com/office/drawing/2014/main" id="{8CD56608-A813-3C2C-0E3A-5482A52D6C3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5;p2">
                  <a:extLst>
                    <a:ext uri="{FF2B5EF4-FFF2-40B4-BE49-F238E27FC236}">
                      <a16:creationId xmlns:a16="http://schemas.microsoft.com/office/drawing/2014/main" id="{B20F77D3-F979-6B0D-7CB3-6FFC7FF9760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6;p2">
                  <a:extLst>
                    <a:ext uri="{FF2B5EF4-FFF2-40B4-BE49-F238E27FC236}">
                      <a16:creationId xmlns:a16="http://schemas.microsoft.com/office/drawing/2014/main" id="{35F32DE0-3876-1FB2-FC97-ED8951C5557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7;p2">
                  <a:extLst>
                    <a:ext uri="{FF2B5EF4-FFF2-40B4-BE49-F238E27FC236}">
                      <a16:creationId xmlns:a16="http://schemas.microsoft.com/office/drawing/2014/main" id="{09031128-F986-C75F-A46D-45B68A79C6E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8;p2">
                  <a:extLst>
                    <a:ext uri="{FF2B5EF4-FFF2-40B4-BE49-F238E27FC236}">
                      <a16:creationId xmlns:a16="http://schemas.microsoft.com/office/drawing/2014/main" id="{8FEA3BF8-6E6C-28B6-248E-991A175A9AD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4" name="Google Shape;89;p2">
                  <a:extLst>
                    <a:ext uri="{FF2B5EF4-FFF2-40B4-BE49-F238E27FC236}">
                      <a16:creationId xmlns:a16="http://schemas.microsoft.com/office/drawing/2014/main" id="{79B9189A-A59F-9713-91B3-6BB8AAFBB85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7" name="Google Shape;90;p2">
                <a:extLst>
                  <a:ext uri="{FF2B5EF4-FFF2-40B4-BE49-F238E27FC236}">
                    <a16:creationId xmlns:a16="http://schemas.microsoft.com/office/drawing/2014/main" id="{11E8F3FD-EB30-4715-ACBB-15E6FC7B9569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5" name="Google Shape;95;p2">
              <a:extLst>
                <a:ext uri="{FF2B5EF4-FFF2-40B4-BE49-F238E27FC236}">
                  <a16:creationId xmlns:a16="http://schemas.microsoft.com/office/drawing/2014/main" id="{16773EC8-A302-D5FC-8143-8ADCCC8A0DC1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4"/>
          <p:cNvSpPr txBox="1"/>
          <p:nvPr/>
        </p:nvSpPr>
        <p:spPr>
          <a:xfrm>
            <a:off x="172550" y="4740813"/>
            <a:ext cx="8789400" cy="15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Случило се е в Китай преди около 2000 години. Създали са я чрез намокряне и намачкване на </a:t>
            </a: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растителни влакна. След </a:t>
            </a:r>
            <a:r>
              <a:rPr lang="bg-BG" sz="200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отцеждане и  сушене се получава хартията.</a:t>
            </a: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 Технологията се е запазила почти същата и до днес.</a:t>
            </a: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4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2" name="Google Shape;13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373" y="159085"/>
            <a:ext cx="8533254" cy="44180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072D78D-CEB0-2978-46DD-C804084D4690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0A6F90CB-CB6F-1925-0A91-83FF978D1F12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8FC4018D-BDDF-6764-C5D5-BEB73649847C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E4133751-6A41-E973-289E-E2BA71B2654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A8041734-9097-7E32-5F10-8A9A6DCF6E4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D7DF3327-8952-AECA-6D77-1B97A816DC9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CFEBB909-3717-BBF8-F33F-7E6DF23BD26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3F5F2069-CD46-6ECE-05F7-61344A6B0EE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86F6BCA2-5A74-A098-8167-3929BB803C8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2657969C-19E0-CAF7-3D19-43876B92DD5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0E514CE3-DEDD-804C-33A9-0E7406C5BA9E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83DA4802-33B7-A0E1-3C16-AFD1B90BD819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5"/>
          <p:cNvSpPr txBox="1"/>
          <p:nvPr/>
        </p:nvSpPr>
        <p:spPr>
          <a:xfrm>
            <a:off x="5060529" y="412885"/>
            <a:ext cx="3787417" cy="3051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4"/>
                  </a:ext>
                </a:extLst>
              </a:rPr>
              <a:t>Преди хартията сме ползвали много и различни неща, за да записваме важната за нас информация. Пишело се е върху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 гл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6"/>
                  </a:ext>
                </a:extLst>
              </a:rPr>
              <a:t>инени плочки, кости, животинска кожа. Пос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7"/>
                  </a:ext>
                </a:extLst>
              </a:rPr>
              <a:t>ле в Египет са започнали да правят папирус</a:t>
            </a:r>
            <a:r>
              <a:rPr lang="en-US" sz="18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7"/>
                  </a:ext>
                </a:extLst>
              </a:rPr>
              <a:t> (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7"/>
                  </a:ext>
                </a:extLst>
              </a:rPr>
              <a:t>папируса е вид тръстика). 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0" name="Google Shape;150;p5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1" name="Google Shape;15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102" y="106400"/>
            <a:ext cx="2080635" cy="2211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78525" y="106391"/>
            <a:ext cx="2213291" cy="2909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5825" y="2236325"/>
            <a:ext cx="2455400" cy="2263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89762" y="3185888"/>
            <a:ext cx="2295390" cy="2996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02078" y="3554558"/>
            <a:ext cx="4709481" cy="25470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3D8D6C0-B7DB-4109-4D8F-F7B80CADE3D9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74D86C27-A192-F319-CCC0-2103115B828D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437C849E-3F6F-1258-A3CC-AB99DEBC211E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2E4A1692-F968-14AE-B7B1-75D202D2606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0B72A9D9-4003-F0F5-C471-223B97AE5BE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5C713174-50FB-F2B8-2FA3-E7D5A4CD237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439DC5F1-F459-D4F9-0951-9504AD677D1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335038E1-FF6E-FDE0-340D-777BBE49E69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2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C84F36D6-87AE-04AF-ED49-2EA1551F425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3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5933E8B8-586C-9118-51D8-084EC445ED0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4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8FE581BD-E452-379F-EC02-00B9C444A69D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C2E215C5-F64D-EAD9-E3AB-43087EE6ED10}"/>
                </a:ext>
              </a:extLst>
            </p:cNvPr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6"/>
          <p:cNvSpPr txBox="1"/>
          <p:nvPr/>
        </p:nvSpPr>
        <p:spPr>
          <a:xfrm>
            <a:off x="523100" y="4405698"/>
            <a:ext cx="8088300" cy="15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Папирус се е използвал също в Гърция и в Римската империя, където са получ</a:t>
            </a:r>
            <a:r>
              <a:rPr lang="bg-BG" sz="2000" dirty="0">
                <a:latin typeface="Raleway"/>
                <a:ea typeface="Raleway"/>
                <a:cs typeface="Raleway"/>
                <a:sym typeface="Raleway"/>
              </a:rPr>
              <a:t>авали специални доставки от Египет. В останалата част на Европа са продължили дълго да пишат върху животински кожи. </a:t>
            </a:r>
            <a:endParaRPr sz="20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3" name="Google Shape;173;p6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4" name="Google Shape;17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675" y="227158"/>
            <a:ext cx="5084281" cy="3556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90068" y="219695"/>
            <a:ext cx="3853932" cy="35519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600D2F1-DB5E-E7D1-0A55-F14CB7A9CAE7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EB7CC4F4-79F2-3863-224C-DA9C651CB1A3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49D618DE-D28D-4482-AD65-A2B98B92FE45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42509620-7EDE-49A5-DACA-50E3AA8DA9C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4B4F4043-C7DD-6B3F-8D60-863C3E386F2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9B926677-53A7-908E-5C48-E2ED4816A5F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13327A29-352E-246E-3F1B-439588B774C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DBEB86C6-B543-349B-1DEA-12C3475FA8C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392EFF4E-E000-4E4B-9FD7-15785B23B90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D5FC982A-A8E5-27E8-C692-CEA90A63FE5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14C04A42-95DF-2CF6-8FC9-AD70E7ACBD44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D4E4FD57-4B7F-2658-9A87-C143A6C19574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400522" y="4113441"/>
            <a:ext cx="84951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8"/>
                  </a:ext>
                </a:extLst>
              </a:rPr>
              <a:t>Около 1000 години са били нужни, з</a:t>
            </a: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а да достигне технологията за изработване на хартия от растителни влакна от Китай до Европа. Едва през 1056 година в Испания е заработила първата фабрика за изработване на хартия. След още почти 250 години са се появили такива фабрики във Франция и Италия.</a:t>
            </a: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94" name="Google Shape;19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09204" y="385903"/>
            <a:ext cx="5715000" cy="34194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739B7E8-5CA7-7F9F-A333-225542472576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9FF2406A-3F99-60DE-19A9-BCE7C7FD288D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3267F238-79E0-B63D-05E3-CA78D5AFF5DF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45B417F4-EB42-09B8-9D82-54BA9A2B33F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1054DB7E-E0BA-3A67-1ABC-D82A8053CFF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51B444BE-8ABB-CEF1-E352-B79799DC88C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B7DF2EF5-8009-41C9-CA4D-3F9C4AFFDFE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80A94F0E-4C7F-1A16-88EF-4BE437D8427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FDFA8F6C-E7E2-2307-AAC0-64F5525C2A9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357A5253-31C2-23EB-A971-77CF00F4ACF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64969F74-2365-B47C-410C-4F87150BCE39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C0D35D79-40D4-C557-EE51-879E54DEE4F3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8"/>
          <p:cNvSpPr txBox="1"/>
          <p:nvPr/>
        </p:nvSpPr>
        <p:spPr>
          <a:xfrm>
            <a:off x="99675" y="141769"/>
            <a:ext cx="8861274" cy="6201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„Само един лист“ –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оценяване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на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хартията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като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ценност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(5–7 мин.)</a:t>
            </a:r>
          </a:p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ru-RU" sz="17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Извадете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един лист хартия. - „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Представете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си, че в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нашия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клас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има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само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този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един лист.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Няма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тетрадки.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Няма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учебници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Няма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книжки.“</a:t>
            </a:r>
          </a:p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Правило - „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Този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лист можем да го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използваме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само за ЕДНО най-важно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нещо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.“</a:t>
            </a:r>
          </a:p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ru-RU" sz="17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Генериране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на идеи</a:t>
            </a:r>
          </a:p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Задайте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въпрос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към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класа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„За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какво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бихте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използвали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този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лист, за да е най-полезен за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всички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?“</a:t>
            </a:r>
          </a:p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Запишете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предложенията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на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дъската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в две колони:</a:t>
            </a:r>
          </a:p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ru-RU" sz="17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Колона 1 - „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Помага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на много хора“ (книга, правила за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класа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карта, важно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съобщение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учебна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страница)</a:t>
            </a:r>
          </a:p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ru-RU" sz="17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Колона 2 - „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Помага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на един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човек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“ (рисунка за мен, само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моето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име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само мой самолет).</a:t>
            </a:r>
          </a:p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ru-RU" sz="17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Избор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и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гласуване</a:t>
            </a:r>
            <a:endParaRPr lang="ru-RU" sz="17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„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Нека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изберем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идеята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която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помага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на най-много хора.“</a:t>
            </a:r>
          </a:p>
          <a:p>
            <a:pPr marL="0" marR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Правите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бързо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гласуване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с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вдигане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на </a:t>
            </a:r>
            <a:r>
              <a:rPr lang="ru-RU" sz="1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ръка</a:t>
            </a:r>
            <a:r>
              <a:rPr lang="ru-RU" sz="1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7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5DB3598-5232-0F50-2EB4-196473074C5A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7061594E-926F-1852-4F4A-86990F09D718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4C47B5E1-8651-192B-C34F-F23E1BC6F77A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F457F6E4-1AC0-EFBD-A47B-FCD5B874DD2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70199C45-2BFB-B91E-B474-AE876D4E6C5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8BB6101E-0860-AB9D-61E7-54E8E856C6A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89A2F8AD-EA3D-39D4-5618-A1EE475C947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F871914A-4430-1388-054C-B6206641DE4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2D4AB3C9-8218-574D-257F-9A8C7535858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949F0231-6548-D022-1808-03EF022DEBD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11AAB573-DCCE-B25B-7039-0707B1BC6B52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E31B3F97-17F7-0FB4-7E70-F6B787A4F27F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9"/>
          <p:cNvSpPr txBox="1"/>
          <p:nvPr/>
        </p:nvSpPr>
        <p:spPr>
          <a:xfrm>
            <a:off x="4572000" y="1476842"/>
            <a:ext cx="4168800" cy="3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>
                <a:latin typeface="Raleway"/>
                <a:ea typeface="Raleway"/>
                <a:cs typeface="Raleway"/>
                <a:sym typeface="Raleway"/>
              </a:rPr>
              <a:t>През </a:t>
            </a: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1450 г. е из</a:t>
            </a:r>
            <a:r>
              <a:rPr lang="bg-BG" sz="2000">
                <a:latin typeface="Raleway"/>
                <a:ea typeface="Raleway"/>
                <a:cs typeface="Raleway"/>
                <a:sym typeface="Raleway"/>
              </a:rPr>
              <a:t>обретена печатната машина. Това е к</a:t>
            </a: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лючов момент за развитието на писаното слово и науката. Могат да се печатат книги, които да стигат до повече хора, което ги кара да се учат да четат и пишат, за да научават за света. </a:t>
            </a:r>
            <a:endParaRPr sz="2000" b="0" i="0" u="none" strike="noStrike" cap="none">
              <a:solidFill>
                <a:srgbClr val="FF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0" name="Google Shape;230;p9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31" name="Google Shape;23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445" y="444121"/>
            <a:ext cx="4181148" cy="53900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480C73A-0019-2EBD-0855-B63BC3A94792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12F9A19A-C577-29F5-344C-692338A0F59A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27E933F7-5350-9DFC-4BA5-01D331DF7A82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451980EA-FB4A-CD68-58AD-78973E61F2A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8FEEC17D-ECF7-097C-AF09-90033CCD1DF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2C38F21E-5A94-B5E0-C367-1CD20BB6465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3CF1E47C-62BC-9225-F6E9-8CABB5B1905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D6820983-DE39-C4AE-D89C-573FB0BAE79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2DBB1FCB-E1FD-9843-E18E-69CC1E2889B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2F9A498B-8FEE-E6FC-1563-B4D14EB2E00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E7129F3C-BA22-2153-AD97-C0576838425C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A7D575E8-E0AE-5F3F-5090-713442D904E7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0"/>
          <p:cNvSpPr txBox="1"/>
          <p:nvPr/>
        </p:nvSpPr>
        <p:spPr>
          <a:xfrm>
            <a:off x="3592708" y="4691417"/>
            <a:ext cx="5175300" cy="15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Хартията се прави от различни растителни влакна като памук, лен, коноп, слама и ориз. Основно обаче се прави от дърве</a:t>
            </a:r>
            <a:r>
              <a:rPr lang="bg-BG" sz="2000">
                <a:latin typeface="Raleway"/>
                <a:ea typeface="Raleway"/>
                <a:cs typeface="Raleway"/>
                <a:sym typeface="Raleway"/>
              </a:rPr>
              <a:t>сина</a:t>
            </a: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/>
          </a:p>
        </p:txBody>
      </p:sp>
      <p:sp>
        <p:nvSpPr>
          <p:cNvPr id="249" name="Google Shape;249;p10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50" name="Google Shape;250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675" y="100947"/>
            <a:ext cx="6231193" cy="3323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46234" y="680248"/>
            <a:ext cx="3661004" cy="3883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1180" y="3337089"/>
            <a:ext cx="3274870" cy="29091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9B2FF25-057E-A065-A329-4F814073323C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D0A7D599-7145-9283-615F-A72923450E43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E89B471B-BE1B-E808-6D9A-80777A4C1C67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902117C0-4F67-D2B8-026D-0C116995368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D9BE00B7-3375-74E8-465D-1A53CED1D6A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80620626-FDC0-1197-5542-38478053270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3489DCDD-216F-9535-BCA5-45A2DDF713D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D76EC809-BF79-7C4F-DCEC-1F2CEA2CF1F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24028AB2-76D0-4F3C-68DC-835D7582A18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F1FEA06D-2061-3413-CE9B-97D80B85BB5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2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12DAD152-DFBF-1B10-B7E6-D4907E93AEB2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BAC40B6D-DA8D-00C1-D8D1-70CDC1A62D40}"/>
                </a:ext>
              </a:extLst>
            </p:cNvPr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1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1"/>
          <p:cNvSpPr txBox="1"/>
          <p:nvPr/>
        </p:nvSpPr>
        <p:spPr>
          <a:xfrm>
            <a:off x="99675" y="4939800"/>
            <a:ext cx="8861274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>
                <a:latin typeface="Raleway"/>
                <a:ea typeface="Raleway"/>
                <a:cs typeface="Raleway"/>
                <a:sym typeface="Raleway"/>
              </a:rPr>
              <a:t>Отсечените дървета се режат </a:t>
            </a: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 малки парченца, а след това и на дървесна пулпа (още по-малки парченца, почти прахообразни), която се смесва със вода. Тази пулпа се разпъва д</a:t>
            </a:r>
            <a:r>
              <a:rPr lang="bg-BG" sz="2000">
                <a:latin typeface="Raleway"/>
                <a:ea typeface="Raleway"/>
                <a:cs typeface="Raleway"/>
                <a:sym typeface="Raleway"/>
              </a:rPr>
              <a:t>о</a:t>
            </a: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тънък лист и се суши. </a:t>
            </a: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0" name="Google Shape;270;p11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1" name="Google Shape;27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171" y="106391"/>
            <a:ext cx="3747011" cy="2488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06319" y="106391"/>
            <a:ext cx="3854630" cy="2798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453" y="2300358"/>
            <a:ext cx="3729359" cy="2488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43792" y="2274412"/>
            <a:ext cx="3876707" cy="253991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0841DB5-7488-D087-FA34-B0B86D395495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B202A166-FE74-DA55-E2A2-9E9AD391C2D7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BBE5A53A-C0C4-BF12-9540-8A4CD842D95B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F3C52FB4-333E-68A9-B8D8-06686093128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65F20708-19D0-E04D-204C-40C5ED92AB2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DDBB2E50-FCB3-0E03-B810-3FCEFAA305E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FEF61AF1-C3D5-B8DD-6C95-FD69F3DBB4A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0C0BB9FC-E332-599F-6093-CE1CF054720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1A2BD632-A954-4AE8-BA49-9717B325D09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2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F7089CA2-91FF-5749-EBAE-5F2A48559B3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3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6B7F4640-C4B7-A38A-0033-DADE2FD566D6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C34F7E1C-DCAA-938C-76C1-539AC9A02417}"/>
                </a:ext>
              </a:extLst>
            </p:cNvPr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2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2"/>
          <p:cNvSpPr txBox="1"/>
          <p:nvPr/>
        </p:nvSpPr>
        <p:spPr>
          <a:xfrm>
            <a:off x="523151" y="4631919"/>
            <a:ext cx="80883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Огледайте се около вас, нека заедно открием</a:t>
            </a:r>
            <a:r>
              <a:rPr lang="bg-BG" sz="200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колко неща в нашата класна стая са направени от хартия. Нека всеки напише 3 неща и ги сподели с целия клас.</a:t>
            </a: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2" name="Google Shape;292;p12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93" name="Google Shape;293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528" y="240762"/>
            <a:ext cx="8353936" cy="45368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04162A6-49DB-3EBA-C333-6C534BC8D522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3A3C3A8C-BFA9-0C46-47F7-0B4D43C1A687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3864B534-ACFD-801C-2963-8C19E766A127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BB969EBB-ACBB-68C3-8CC5-514E8006EE2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4B57C47F-F819-8797-218E-6C8E6D37672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6497E6FC-133C-4864-B522-352CAEBD978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A80CBA2B-ADA1-D53C-CBAA-403323B5E5E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AD0B6913-F7F8-3F8D-7E99-AB98619421C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D1785E66-C834-CD2C-40FC-2119B976C5E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5E938EC4-F5EA-74F1-2508-BF3A8A30F22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97581F61-1078-9F94-A2B5-76FA3F7FDE78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50670B23-2B32-9969-EB26-FC609542765C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3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3"/>
          <p:cNvSpPr txBox="1"/>
          <p:nvPr/>
        </p:nvSpPr>
        <p:spPr>
          <a:xfrm>
            <a:off x="523151" y="5192660"/>
            <a:ext cx="82062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Най-хубавото нещо, което се прави от хартия са книгите и учебниците. </a:t>
            </a: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1" name="Google Shape;311;p1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12" name="Google Shape;31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7410" y="273645"/>
            <a:ext cx="8529179" cy="47976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212B020-A547-004F-ED33-CDE59BEC96AD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4C2B96F2-9661-BB46-8C0C-0070E6283445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8FA7ACCA-3E4A-E3E3-E650-989DE17D4B90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38539B37-6EF2-1D99-AB2F-46A493C2C96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58565FAD-DD6B-A4F4-25E0-6E7BF27EF6D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6C6796A9-08D0-3DCF-DD65-C43F5803454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D921B244-8728-93F2-2187-3B0194D6C4B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AD017E3C-C777-9C09-EA88-84B043E08A9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BCA95EB2-D509-E5AC-A198-6FDF1ACCC6C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225D857B-F1A1-DB55-8A03-2707344D11C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68046475-35B9-62E9-A295-63C97D34DD07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64EF047E-67C2-F947-BF8D-262ABEDEE043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4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4"/>
          <p:cNvSpPr txBox="1"/>
          <p:nvPr/>
        </p:nvSpPr>
        <p:spPr>
          <a:xfrm>
            <a:off x="5097604" y="561675"/>
            <a:ext cx="3863400" cy="54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Колко ли дървета трябват за да се направи една книга?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Зависи от много неща, от броя на страниците на книгата, от дебелината на хартията, от вида на дървесината, от големината на дървото.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Изчислено е, че е необходим 1 килограм дървесина за направа на хартията необходима за книга от 300 </a:t>
            </a:r>
            <a:r>
              <a:rPr lang="bg-BG" sz="2000">
                <a:latin typeface="Raleway"/>
                <a:ea typeface="Raleway"/>
                <a:cs typeface="Raleway"/>
                <a:sym typeface="Raleway"/>
              </a:rPr>
              <a:t>страници</a:t>
            </a: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0" name="Google Shape;330;p14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31" name="Google Shape;33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256" y="127262"/>
            <a:ext cx="4565250" cy="30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9256" y="3239456"/>
            <a:ext cx="4565249" cy="30450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6B9BA42-A945-35FB-8089-6112C78D52D0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1B944B2A-DA95-FDD8-BEEE-24181F536781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BC83192A-C07E-651D-B922-847BA9CC931A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E9887BA2-E6C9-1542-E809-2465E2D6397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228E859A-D6B8-D25D-59BC-024FAD6886A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A1A29B0F-7A31-1C28-AEF4-457CDAAFAE1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1F1AA945-0976-96F7-8612-F55C1C7223F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FB64E990-2E16-4F69-7944-B6BEF965C62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DF941446-F5C2-BEF0-8B77-F1BE67E6D79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C6ED2DC6-609E-8D22-BC8B-AC591B654AC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0AE1B543-00A5-84B4-C898-EBC3E9E3B758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986D7B13-561A-2F7A-541E-79DA45E508FD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5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5"/>
          <p:cNvSpPr txBox="1"/>
          <p:nvPr/>
        </p:nvSpPr>
        <p:spPr>
          <a:xfrm>
            <a:off x="523151" y="5239712"/>
            <a:ext cx="8088198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Така звучи малко и безобидно, но нека видим колко дървесина е трябвала за печата на някоя популярна книга.</a:t>
            </a: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0" name="Google Shape;350;p15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51" name="Google Shape;35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0268" y="301311"/>
            <a:ext cx="8483464" cy="47719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19DBB94-454D-B431-4E10-A55D1038838D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1476ECE6-3AA9-6E87-0FF4-9033E2F1AF63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F8058373-7F8C-8D6A-5373-21D0071F9964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2E9576CF-909E-7F73-E986-3C51CE37487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F249EE72-6101-1A0E-A23C-2D58E8B6BCE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119CC1AA-742E-537D-579B-ADE82C0B509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753F7E15-F670-753F-EE64-01F1FC1B3ED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01D4D2F4-24E6-84E9-05C9-F0FBABFE0B2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837E287A-9384-2B3D-9B7C-E24812FF2F5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D67179DE-1206-D8EC-54B4-2039E6FEA5C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618C0C01-8E2F-D631-9C40-2B8CA831DB0B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A8753AED-57BB-3CBD-1DF7-EE152BC61555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331" y="855450"/>
            <a:ext cx="3810000" cy="474345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16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16"/>
          <p:cNvSpPr txBox="1"/>
          <p:nvPr/>
        </p:nvSpPr>
        <p:spPr>
          <a:xfrm>
            <a:off x="3798850" y="504001"/>
            <a:ext cx="4812600" cy="5139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„Хари Потър и Орденът на феникса</a:t>
            </a:r>
            <a:r>
              <a:rPr lang="bg-BG" sz="2000" dirty="0">
                <a:latin typeface="Raleway"/>
                <a:ea typeface="Raleway"/>
                <a:cs typeface="Raleway"/>
                <a:sym typeface="Raleway"/>
              </a:rPr>
              <a:t>“</a:t>
            </a:r>
            <a:r>
              <a:rPr lang="bg-BG" sz="20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– </a:t>
            </a:r>
            <a:r>
              <a:rPr lang="bg-BG" sz="2000" dirty="0">
                <a:latin typeface="Raleway"/>
                <a:ea typeface="Raleway"/>
                <a:cs typeface="Raleway"/>
                <a:sym typeface="Raleway"/>
              </a:rPr>
              <a:t>е една от най-известните книги във всички държави. </a:t>
            </a:r>
            <a:r>
              <a:rPr lang="bg-BG" sz="20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Първият </a:t>
            </a:r>
            <a:r>
              <a:rPr lang="bg-BG" sz="2000" dirty="0">
                <a:latin typeface="Raleway"/>
                <a:ea typeface="Raleway"/>
                <a:cs typeface="Raleway"/>
                <a:sym typeface="Raleway"/>
              </a:rPr>
              <a:t>тираж </a:t>
            </a:r>
            <a:r>
              <a:rPr lang="bg-BG" sz="20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 книгата в световен мащаб (на много езици) през 2003 е коствал 5 милиона дървета, което е гора с размер от 32 квадратни километра. 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да си представите големината на тази гора си помислете за град на 32 километра от вашия – и една непрекъсната гора от вас до там – толкова дървета са трябвали за издаването само на 1 тираж на книгата.</a:t>
            </a:r>
            <a:endParaRPr sz="20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0" name="Google Shape;370;p16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03399B3-2E71-F1B3-E6CB-20733C91A7B3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8FD2FF35-F2BA-F1DC-90B4-FE8566C9CDB2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24508058-F1B0-933B-1A50-AD9873B700F1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26851184-558F-C9CB-E67E-A7BB575BED2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9E11A32D-BE89-D8EB-749A-F0AD880C6FC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282E3A93-4F88-FAB7-34A8-6BD834A4226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FE3E98D1-D88E-F21E-271F-CF9FAC34348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F0DBED5B-2A9F-DF28-0E11-EEA0E873671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A17844B6-E5BB-2010-9603-2273364689C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D4E0FC13-4D3F-C564-F8FF-9DAFC2AC65F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54AF3D56-FB01-9641-2169-F9138C8050A9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62F38289-AE5E-9731-A05E-0C75C6E7B0C0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7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17"/>
          <p:cNvSpPr txBox="1"/>
          <p:nvPr/>
        </p:nvSpPr>
        <p:spPr>
          <a:xfrm>
            <a:off x="5475902" y="1829530"/>
            <a:ext cx="3209100" cy="29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Това че направата на книгите отнема много хартия не значи, че не трябва да четем и да купуваме книги</a:t>
            </a:r>
            <a:r>
              <a:rPr lang="bg-BG" sz="2000">
                <a:latin typeface="Raleway"/>
                <a:ea typeface="Raleway"/>
                <a:cs typeface="Raleway"/>
                <a:sym typeface="Raleway"/>
              </a:rPr>
              <a:t>. Най-важното е</a:t>
            </a: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какво правим с хартията след това.</a:t>
            </a: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8" name="Google Shape;388;p17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89" name="Google Shape;38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136" y="497066"/>
            <a:ext cx="5327164" cy="53271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4A8F879-92B4-E8D5-D9CC-D5565C9E0A61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C085FFCA-F9F4-4226-68F7-39B7305E67F3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1B62B3CA-D4DF-8192-1184-1DAAEB595E85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C4ABF928-4950-9592-1A12-DF48C383F75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540B3383-76E3-690E-B4FF-41F1FCE0C24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B4BA0C9A-F6D8-84E3-92F4-84FF2302156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441B8360-40A2-6464-8DCB-276A57D093D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40225DDA-7342-DFD1-6BA6-0C377249352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80B866A9-2A22-F724-3D47-54DF3B4DB99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D696B27C-F04A-89D1-EAAC-305E86A9EAB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CB6F6D69-90F9-73B8-AB00-9923A12349DC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E9980228-AD74-0BCB-5B8C-1C3A65C1E7EC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68268" y="2638691"/>
            <a:ext cx="5575732" cy="38204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18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18"/>
          <p:cNvSpPr txBox="1"/>
          <p:nvPr/>
        </p:nvSpPr>
        <p:spPr>
          <a:xfrm>
            <a:off x="99675" y="3155550"/>
            <a:ext cx="3526800" cy="29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Правилно рециклираната хартия може да спаси дървета.</a:t>
            </a:r>
            <a:endParaRPr/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 тон рециклирана хартия е достатъчна за да замести отрязването на 13 дървета за производство на хартия.</a:t>
            </a: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8" name="Google Shape;408;p18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09" name="Google Shape;40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675" y="38937"/>
            <a:ext cx="5658465" cy="2829233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18"/>
          <p:cNvSpPr txBox="1"/>
          <p:nvPr/>
        </p:nvSpPr>
        <p:spPr>
          <a:xfrm>
            <a:off x="5758140" y="1061053"/>
            <a:ext cx="3243293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 тон рециклирана хартия = 13 дървета</a:t>
            </a: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D99F821-9400-8190-0189-D81627E80B5F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8F9D5369-CF93-54F4-0080-410ACF383179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6AD032F1-678F-10B2-C9E6-B16C035044AC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645EC54A-1C74-5CB0-78E5-D60CBE6F3EB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FE9D749A-C2BD-DCC0-5B4E-4228EF33C26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B3FACD85-768F-8959-E988-163074BE4CD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C6F1BF3F-0740-2C6C-F804-1BCF476B8C4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AFC7C610-B32A-3EDC-2867-56932F6CE73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DBBCB7C4-A212-B9BD-DF48-4944ECFF9F8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BB2DF0B8-9E51-9F3F-3DDE-2EBD299571D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1150FD0E-B560-E680-D8D8-C97CFAAAF709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20D23F72-0CDE-B8FE-967B-5CCAC340A080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9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19"/>
          <p:cNvSpPr txBox="1"/>
          <p:nvPr/>
        </p:nvSpPr>
        <p:spPr>
          <a:xfrm>
            <a:off x="160934" y="4762389"/>
            <a:ext cx="87750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Освен по-малкото ползване на дървета, рециклираната хартия е по-лесна </a:t>
            </a:r>
            <a:r>
              <a:rPr lang="bg-BG" sz="2000">
                <a:latin typeface="Raleway"/>
                <a:ea typeface="Raleway"/>
                <a:cs typeface="Raleway"/>
                <a:sym typeface="Raleway"/>
              </a:rPr>
              <a:t>за</a:t>
            </a: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преработка, отколкото направа на нова хартия. Което значи, че процес</a:t>
            </a:r>
            <a:r>
              <a:rPr lang="bg-BG" sz="2000">
                <a:latin typeface="Raleway"/>
                <a:ea typeface="Raleway"/>
                <a:cs typeface="Raleway"/>
                <a:sym typeface="Raleway"/>
              </a:rPr>
              <a:t>ът</a:t>
            </a: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е по-бърз и по-евтин.</a:t>
            </a: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8" name="Google Shape;428;p19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29" name="Google Shape;42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4308" y="330810"/>
            <a:ext cx="7295384" cy="41036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3864BC0-3F17-43EB-3AD2-F1B9B0E2482C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95FDFABF-27F8-C202-FDD2-2D032F061E8C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3BFC4DA8-C2D5-7D3E-4548-95019F163AD7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F5A891CB-8699-327E-F9C0-815DF0B5677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E3C03927-FE6A-304F-861E-6062AE77F64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3E16C8BE-31F4-128E-1BC3-E46D2325BCB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19751D67-E274-AA7B-FDA8-DA120C8D8E8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F583C266-9A43-58CE-E7E0-CB11AD7C06E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B67C0F23-35F4-BE24-A87D-6F7BDE8A0BE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EC112B79-C940-B0EC-3FA1-1F464CF7E5A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4E061E54-CBA6-6263-E55E-C9717AA5AE71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155E926D-1D4C-E8EE-B6FA-D5F57FB7C861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0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20"/>
          <p:cNvSpPr txBox="1"/>
          <p:nvPr/>
        </p:nvSpPr>
        <p:spPr>
          <a:xfrm>
            <a:off x="99675" y="4480529"/>
            <a:ext cx="8956200" cy="15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Да рециклираме хартия е лесно. Вече във всеки град в България има контейнери за разделно събиране на отпадъци. </a:t>
            </a:r>
            <a:endParaRPr/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 вкъщи има много хартиени отпадъци, готови да поемат своя път за рециклиране и повторно ползване.</a:t>
            </a: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7" name="Google Shape;447;p20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48" name="Google Shape;44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6379" y="331295"/>
            <a:ext cx="7040649" cy="39603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889DB84-C5C5-AD57-16E2-8F0FFF53624F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7C47D137-198E-4F3E-8F82-9248FCDD5949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71EF9203-E735-7D77-4D08-7814C25B1627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4D52358C-BD3A-0540-69D1-7DB6F542BF2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F6004F98-7ED2-5421-84EF-02C33432EB6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ACBAC298-495F-9F45-8019-B55825F24BC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83C3A23F-55EC-FB9C-C8EC-0CF5038D779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DE2EA547-7BCC-7866-35D3-478C5DF2CDB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EF23E0FC-5321-D8E5-4CAE-7C8BA3427D9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63E119D0-5300-83B6-B1C5-2A2172210AC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E021F827-CAEF-F818-1683-EA58619DD9FF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6C2F256E-2943-D5DD-AA04-F705683B7D51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1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CB5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21"/>
          <p:cNvSpPr txBox="1"/>
          <p:nvPr/>
        </p:nvSpPr>
        <p:spPr>
          <a:xfrm>
            <a:off x="751327" y="4493250"/>
            <a:ext cx="7793400" cy="15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Да опазваме природата е </a:t>
            </a:r>
            <a:r>
              <a:rPr lang="bg-BG" sz="2000">
                <a:latin typeface="Raleway"/>
                <a:ea typeface="Raleway"/>
                <a:cs typeface="Raleway"/>
                <a:sym typeface="Raleway"/>
              </a:rPr>
              <a:t>изключително важно</a:t>
            </a: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 Важно е </a:t>
            </a:r>
            <a:r>
              <a:rPr lang="bg-BG" sz="2000">
                <a:latin typeface="Raleway"/>
                <a:ea typeface="Raleway"/>
                <a:cs typeface="Raleway"/>
                <a:sym typeface="Raleway"/>
              </a:rPr>
              <a:t>да пазим </a:t>
            </a:r>
            <a:r>
              <a:rPr lang="bg-BG" sz="20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уникалните животни и растения на нашата планета. </a:t>
            </a:r>
            <a:r>
              <a:rPr lang="bg-BG" sz="2000">
                <a:latin typeface="Raleway"/>
                <a:ea typeface="Raleway"/>
                <a:cs typeface="Raleway"/>
                <a:sym typeface="Raleway"/>
              </a:rPr>
              <a:t>Важно е и да знаем как да не замърсяваме природата и да ползваме нейните ресурси разумно. </a:t>
            </a:r>
            <a:endParaRPr sz="20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66" name="Google Shape;466;p21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67" name="Google Shape;46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2954" y="286608"/>
            <a:ext cx="6667500" cy="40671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FD05944-DF4E-474F-9E04-7E0E4296F3FF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74435C38-024D-B225-DC6A-7B0E9CEB904B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8A9F33B4-9DA8-F39F-59EF-632AA28F4CB8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01FD7A22-9B7C-D913-2DBF-B9741BCB045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F230F5EB-48C1-2058-5FD3-A89ED52DDA6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E1C12376-5D4E-6421-47DE-972613DD30C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FCD68B5E-1ECD-BC3C-6BD1-96E13221D89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4F4CC336-35BC-EDD0-51D7-B8324508092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A64B7488-7CD1-60FE-87EB-195E1F78BBA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E986D2F8-4012-C921-CCBA-C59A4022A06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16E5A0E0-5C12-0486-C6AA-59CA447590D1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ECF6288A-1183-8FDC-4B80-270013A03127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22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B1CDF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22"/>
          <p:cNvSpPr txBox="1"/>
          <p:nvPr/>
        </p:nvSpPr>
        <p:spPr>
          <a:xfrm>
            <a:off x="1427550" y="240525"/>
            <a:ext cx="6288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bg-BG" sz="30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Да поговорим!</a:t>
            </a:r>
            <a:endParaRPr sz="2700" b="0" i="1" u="none" strike="noStrike" cap="none">
              <a:solidFill>
                <a:schemeClr val="dk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485" name="Google Shape;485;p22"/>
          <p:cNvSpPr/>
          <p:nvPr/>
        </p:nvSpPr>
        <p:spPr>
          <a:xfrm>
            <a:off x="249750" y="887025"/>
            <a:ext cx="3840000" cy="1630500"/>
          </a:xfrm>
          <a:prstGeom prst="wedgeEllipseCallout">
            <a:avLst>
              <a:gd name="adj1" fmla="val -30364"/>
              <a:gd name="adj2" fmla="val 64601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bg-BG" sz="1800" i="1">
                <a:latin typeface="Raleway"/>
                <a:ea typeface="Raleway"/>
                <a:cs typeface="Raleway"/>
                <a:sym typeface="Raleway"/>
              </a:rPr>
              <a:t>Как можем да пестим използването на хартия?</a:t>
            </a:r>
            <a:endParaRPr sz="18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86" name="Google Shape;486;p22"/>
          <p:cNvSpPr/>
          <p:nvPr/>
        </p:nvSpPr>
        <p:spPr>
          <a:xfrm>
            <a:off x="4909975" y="918925"/>
            <a:ext cx="3774300" cy="16785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bg-BG" sz="1800" i="1">
                <a:latin typeface="Raleway"/>
                <a:ea typeface="Raleway"/>
                <a:cs typeface="Raleway"/>
                <a:sym typeface="Raleway"/>
              </a:rPr>
              <a:t>Какво можем да правим от стара хартия?</a:t>
            </a:r>
            <a:endParaRPr/>
          </a:p>
        </p:txBody>
      </p:sp>
      <p:sp>
        <p:nvSpPr>
          <p:cNvPr id="487" name="Google Shape;487;p22"/>
          <p:cNvSpPr/>
          <p:nvPr/>
        </p:nvSpPr>
        <p:spPr>
          <a:xfrm>
            <a:off x="2350075" y="2597165"/>
            <a:ext cx="2250300" cy="1821300"/>
          </a:xfrm>
          <a:prstGeom prst="wedgeRectCallout">
            <a:avLst>
              <a:gd name="adj1" fmla="val 20455"/>
              <a:gd name="adj2" fmla="val 65379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i="1">
                <a:latin typeface="Raleway"/>
                <a:ea typeface="Raleway"/>
                <a:cs typeface="Raleway"/>
                <a:sym typeface="Raleway"/>
              </a:rPr>
              <a:t>С какви материали може да се замени хартията? </a:t>
            </a:r>
            <a:endParaRPr sz="1600"/>
          </a:p>
        </p:txBody>
      </p:sp>
      <p:sp>
        <p:nvSpPr>
          <p:cNvPr id="488" name="Google Shape;488;p22"/>
          <p:cNvSpPr/>
          <p:nvPr/>
        </p:nvSpPr>
        <p:spPr>
          <a:xfrm>
            <a:off x="4600375" y="3002550"/>
            <a:ext cx="4393500" cy="2763900"/>
          </a:xfrm>
          <a:prstGeom prst="cloudCallout">
            <a:avLst>
              <a:gd name="adj1" fmla="val 32906"/>
              <a:gd name="adj2" fmla="val 64052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2000" i="1">
                <a:latin typeface="Raleway"/>
                <a:ea typeface="Raleway"/>
                <a:cs typeface="Raleway"/>
                <a:sym typeface="Raleway"/>
              </a:rPr>
              <a:t>Кое е по-добре електронни или книги на хартия?</a:t>
            </a:r>
            <a:endParaRPr sz="1800"/>
          </a:p>
        </p:txBody>
      </p:sp>
      <p:sp>
        <p:nvSpPr>
          <p:cNvPr id="489" name="Google Shape;489;p22"/>
          <p:cNvSpPr/>
          <p:nvPr/>
        </p:nvSpPr>
        <p:spPr>
          <a:xfrm>
            <a:off x="249750" y="4227665"/>
            <a:ext cx="2988721" cy="2162110"/>
          </a:xfrm>
          <a:prstGeom prst="doubleWave">
            <a:avLst>
              <a:gd name="adj1" fmla="val 6250"/>
              <a:gd name="adj2" fmla="val 1639"/>
            </a:avLst>
          </a:prstGeom>
          <a:solidFill>
            <a:srgbClr val="EAD1D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bg-BG" sz="1800" i="1">
                <a:latin typeface="Raleway"/>
                <a:ea typeface="Raleway"/>
                <a:cs typeface="Raleway"/>
                <a:sym typeface="Raleway"/>
              </a:rPr>
              <a:t>Кое е най-странното нещо, изработено от хартия, което сте виждали?</a:t>
            </a: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B6AD135-09D7-FF7C-414D-75FE40D85507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6778F922-3602-B72E-5327-7979C1B26AC4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0B864220-B2A4-EAB1-828B-BA04C8F71859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EFCDD12C-F414-725C-0751-29D35873B06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B7C75863-6097-F62B-48F2-811E8039292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0AFAB2A3-7F33-3223-DE8E-B2931BB55FA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D821F415-F6A4-47AE-57BC-5600641BF6E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16008C6F-D9EE-FC3A-C3E1-D1523490F72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B2BFE640-33F4-D931-AC64-0B94A8A0DAF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44236436-7B6B-2F31-0114-7FDD19EF0CD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DFCE9E85-AB07-4573-0BC8-F3F1113291A3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69B0606D-1C69-C409-C114-9D580AFF8A4A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1013</Words>
  <Application>Microsoft Office PowerPoint</Application>
  <PresentationFormat>On-screen Show (4:3)</PresentationFormat>
  <Paragraphs>73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Raleway Black</vt:lpstr>
      <vt:lpstr>Arial</vt:lpstr>
      <vt:lpstr>Raleway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Vanya Angelova</cp:lastModifiedBy>
  <cp:revision>4</cp:revision>
  <dcterms:modified xsi:type="dcterms:W3CDTF">2026-09-14T13:48:45Z</dcterms:modified>
</cp:coreProperties>
</file>