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Raleway" pitchFamily="2" charset="-52"/>
      <p:regular r:id="rId16"/>
      <p:bold r:id="rId17"/>
      <p:italic r:id="rId18"/>
      <p:boldItalic r:id="rId19"/>
    </p:embeddedFont>
    <p:embeddedFont>
      <p:font typeface="Raleway Black" pitchFamily="2" charset="-52"/>
      <p:bold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jWprsS+rKE/vxL9ZX05LbSP05dP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lina Hristov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jpg"/><Relationship Id="rId7" Type="http://schemas.openxmlformats.org/officeDocument/2006/relationships/image" Target="../media/image6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12" Type="http://schemas.openxmlformats.org/officeDocument/2006/relationships/image" Target="../media/image6.png"/><Relationship Id="rId1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11" Type="http://schemas.openxmlformats.org/officeDocument/2006/relationships/image" Target="../media/image5.png"/><Relationship Id="rId5" Type="http://schemas.openxmlformats.org/officeDocument/2006/relationships/image" Target="../media/image14.jpg"/><Relationship Id="rId15" Type="http://schemas.openxmlformats.org/officeDocument/2006/relationships/image" Target="../media/image9.jpg"/><Relationship Id="rId10" Type="http://schemas.openxmlformats.org/officeDocument/2006/relationships/image" Target="../media/image4.jpg"/><Relationship Id="rId4" Type="http://schemas.openxmlformats.org/officeDocument/2006/relationships/image" Target="../media/image13.jpg"/><Relationship Id="rId9" Type="http://schemas.openxmlformats.org/officeDocument/2006/relationships/image" Target="../media/image3.jp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pn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11" Type="http://schemas.openxmlformats.org/officeDocument/2006/relationships/image" Target="../media/image6.png"/><Relationship Id="rId5" Type="http://schemas.openxmlformats.org/officeDocument/2006/relationships/image" Target="../media/image20.jp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19.png"/><Relationship Id="rId9" Type="http://schemas.openxmlformats.org/officeDocument/2006/relationships/image" Target="../media/image4.jpg"/><Relationship Id="rId1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pn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11" Type="http://schemas.openxmlformats.org/officeDocument/2006/relationships/image" Target="../media/image6.png"/><Relationship Id="rId5" Type="http://schemas.openxmlformats.org/officeDocument/2006/relationships/image" Target="../media/image25.jp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24.jpg"/><Relationship Id="rId9" Type="http://schemas.openxmlformats.org/officeDocument/2006/relationships/image" Target="../media/image4.jpg"/><Relationship Id="rId1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9.jpg"/><Relationship Id="rId3" Type="http://schemas.openxmlformats.org/officeDocument/2006/relationships/image" Target="../media/image28.jpg"/><Relationship Id="rId7" Type="http://schemas.openxmlformats.org/officeDocument/2006/relationships/image" Target="../media/image3.jp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11" Type="http://schemas.openxmlformats.org/officeDocument/2006/relationships/image" Target="../media/image7.png"/><Relationship Id="rId5" Type="http://schemas.openxmlformats.org/officeDocument/2006/relationships/image" Target="../media/image30.jpg"/><Relationship Id="rId1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29.jp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13" Type="http://schemas.openxmlformats.org/officeDocument/2006/relationships/image" Target="../media/image7.pn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12" Type="http://schemas.openxmlformats.org/officeDocument/2006/relationships/image" Target="../media/image6.png"/><Relationship Id="rId1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11" Type="http://schemas.openxmlformats.org/officeDocument/2006/relationships/image" Target="../media/image5.png"/><Relationship Id="rId5" Type="http://schemas.openxmlformats.org/officeDocument/2006/relationships/image" Target="../media/image34.jpg"/><Relationship Id="rId15" Type="http://schemas.openxmlformats.org/officeDocument/2006/relationships/image" Target="../media/image9.jpg"/><Relationship Id="rId10" Type="http://schemas.openxmlformats.org/officeDocument/2006/relationships/image" Target="../media/image4.jpg"/><Relationship Id="rId4" Type="http://schemas.openxmlformats.org/officeDocument/2006/relationships/image" Target="../media/image33.jpg"/><Relationship Id="rId9" Type="http://schemas.openxmlformats.org/officeDocument/2006/relationships/image" Target="../media/image3.jpg"/><Relationship Id="rId1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7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12" Type="http://schemas.openxmlformats.org/officeDocument/2006/relationships/image" Target="../media/image6.png"/><Relationship Id="rId1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11" Type="http://schemas.openxmlformats.org/officeDocument/2006/relationships/image" Target="../media/image5.png"/><Relationship Id="rId5" Type="http://schemas.openxmlformats.org/officeDocument/2006/relationships/image" Target="../media/image40.jpg"/><Relationship Id="rId15" Type="http://schemas.openxmlformats.org/officeDocument/2006/relationships/image" Target="../media/image9.jpg"/><Relationship Id="rId10" Type="http://schemas.openxmlformats.org/officeDocument/2006/relationships/image" Target="../media/image4.jpg"/><Relationship Id="rId4" Type="http://schemas.openxmlformats.org/officeDocument/2006/relationships/image" Target="../media/image39.jpg"/><Relationship Id="rId9" Type="http://schemas.openxmlformats.org/officeDocument/2006/relationships/image" Target="../media/image3.jpg"/><Relationship Id="rId1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pn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11" Type="http://schemas.openxmlformats.org/officeDocument/2006/relationships/image" Target="../media/image6.png"/><Relationship Id="rId5" Type="http://schemas.openxmlformats.org/officeDocument/2006/relationships/image" Target="../media/image46.jp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45.jpg"/><Relationship Id="rId9" Type="http://schemas.openxmlformats.org/officeDocument/2006/relationships/image" Target="../media/image4.jpg"/><Relationship Id="rId1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49.png"/><Relationship Id="rId7" Type="http://schemas.openxmlformats.org/officeDocument/2006/relationships/image" Target="../media/image4.jpg"/><Relationship Id="rId12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8.png"/><Relationship Id="rId5" Type="http://schemas.openxmlformats.org/officeDocument/2006/relationships/image" Target="../media/image51.jpg"/><Relationship Id="rId10" Type="http://schemas.openxmlformats.org/officeDocument/2006/relationships/image" Target="../media/image7.png"/><Relationship Id="rId4" Type="http://schemas.openxmlformats.org/officeDocument/2006/relationships/image" Target="../media/image50.jpg"/><Relationship Id="rId9" Type="http://schemas.openxmlformats.org/officeDocument/2006/relationships/image" Target="../media/image6.png"/><Relationship Id="rId1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52.jpg"/><Relationship Id="rId7" Type="http://schemas.openxmlformats.org/officeDocument/2006/relationships/image" Target="../media/image4.jpg"/><Relationship Id="rId12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8.png"/><Relationship Id="rId5" Type="http://schemas.openxmlformats.org/officeDocument/2006/relationships/image" Target="../media/image54.jpg"/><Relationship Id="rId10" Type="http://schemas.openxmlformats.org/officeDocument/2006/relationships/image" Target="../media/image7.png"/><Relationship Id="rId4" Type="http://schemas.openxmlformats.org/officeDocument/2006/relationships/image" Target="../media/image53.jpg"/><Relationship Id="rId9" Type="http://schemas.openxmlformats.org/officeDocument/2006/relationships/image" Target="../media/image6.png"/><Relationship Id="rId1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5.jpg"/><Relationship Id="rId7" Type="http://schemas.openxmlformats.org/officeDocument/2006/relationships/image" Target="../media/image6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350" y="1748338"/>
            <a:ext cx="5089550" cy="33902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"/>
          <p:cNvSpPr txBox="1"/>
          <p:nvPr/>
        </p:nvSpPr>
        <p:spPr>
          <a:xfrm>
            <a:off x="4936325" y="204775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p1"/>
          <p:cNvSpPr txBox="1"/>
          <p:nvPr/>
        </p:nvSpPr>
        <p:spPr>
          <a:xfrm>
            <a:off x="5615000" y="2393000"/>
            <a:ext cx="3350400" cy="21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r>
              <a:rPr lang="en" sz="28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  Декември  </a:t>
            </a:r>
            <a:r>
              <a:rPr lang="en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endParaRPr sz="28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Тема на месеца: </a:t>
            </a:r>
            <a:b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Да подарим грижа на природата!</a:t>
            </a:r>
            <a:endParaRPr sz="25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DC53C7-CD0E-2AC1-D081-5A001BE29F52}"/>
              </a:ext>
            </a:extLst>
          </p:cNvPr>
          <p:cNvGrpSpPr/>
          <p:nvPr/>
        </p:nvGrpSpPr>
        <p:grpSpPr>
          <a:xfrm>
            <a:off x="245275" y="110031"/>
            <a:ext cx="3996459" cy="874650"/>
            <a:chOff x="245275" y="110031"/>
            <a:chExt cx="3996459" cy="874650"/>
          </a:xfrm>
        </p:grpSpPr>
        <p:cxnSp>
          <p:nvCxnSpPr>
            <p:cNvPr id="5" name="Google Shape;61;p1">
              <a:extLst>
                <a:ext uri="{FF2B5EF4-FFF2-40B4-BE49-F238E27FC236}">
                  <a16:creationId xmlns:a16="http://schemas.microsoft.com/office/drawing/2014/main" id="{83C6A5DA-6065-84D1-48B4-4F7E47E16B87}"/>
                </a:ext>
              </a:extLst>
            </p:cNvPr>
            <p:cNvCxnSpPr/>
            <p:nvPr/>
          </p:nvCxnSpPr>
          <p:spPr>
            <a:xfrm>
              <a:off x="318851" y="920630"/>
              <a:ext cx="3922883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6" name="Google Shape;65;p1">
              <a:extLst>
                <a:ext uri="{FF2B5EF4-FFF2-40B4-BE49-F238E27FC236}">
                  <a16:creationId xmlns:a16="http://schemas.microsoft.com/office/drawing/2014/main" id="{B43BDCCE-20D3-0101-2532-C20AFA15389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5275" y="110031"/>
              <a:ext cx="3790150" cy="874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oogle Shape;66;p1">
            <a:extLst>
              <a:ext uri="{FF2B5EF4-FFF2-40B4-BE49-F238E27FC236}">
                <a16:creationId xmlns:a16="http://schemas.microsoft.com/office/drawing/2014/main" id="{926B423B-7C8E-5035-7B1E-A4BEC7E03204}"/>
              </a:ext>
            </a:extLst>
          </p:cNvPr>
          <p:cNvGrpSpPr/>
          <p:nvPr/>
        </p:nvGrpSpPr>
        <p:grpSpPr>
          <a:xfrm>
            <a:off x="1369846" y="6067450"/>
            <a:ext cx="7595554" cy="719956"/>
            <a:chOff x="1369846" y="6067450"/>
            <a:chExt cx="7595554" cy="719956"/>
          </a:xfrm>
        </p:grpSpPr>
        <p:grpSp>
          <p:nvGrpSpPr>
            <p:cNvPr id="8" name="Google Shape;67;p1">
              <a:extLst>
                <a:ext uri="{FF2B5EF4-FFF2-40B4-BE49-F238E27FC236}">
                  <a16:creationId xmlns:a16="http://schemas.microsoft.com/office/drawing/2014/main" id="{B4CCA3E1-0671-FF4A-DFB9-D92E70A0FF81}"/>
                </a:ext>
              </a:extLst>
            </p:cNvPr>
            <p:cNvGrpSpPr/>
            <p:nvPr/>
          </p:nvGrpSpPr>
          <p:grpSpPr>
            <a:xfrm>
              <a:off x="1369846" y="6067450"/>
              <a:ext cx="7595554" cy="672666"/>
              <a:chOff x="1369846" y="6067450"/>
              <a:chExt cx="7595554" cy="672666"/>
            </a:xfrm>
          </p:grpSpPr>
          <p:grpSp>
            <p:nvGrpSpPr>
              <p:cNvPr id="10" name="Google Shape;68;p1">
                <a:extLst>
                  <a:ext uri="{FF2B5EF4-FFF2-40B4-BE49-F238E27FC236}">
                    <a16:creationId xmlns:a16="http://schemas.microsoft.com/office/drawing/2014/main" id="{BFE1D973-F228-075F-45D4-A0078A50C62A}"/>
                  </a:ext>
                </a:extLst>
              </p:cNvPr>
              <p:cNvGrpSpPr/>
              <p:nvPr/>
            </p:nvGrpSpPr>
            <p:grpSpPr>
              <a:xfrm>
                <a:off x="2297936" y="6218417"/>
                <a:ext cx="6663078" cy="502329"/>
                <a:chOff x="966575" y="6117752"/>
                <a:chExt cx="7994094" cy="602674"/>
              </a:xfrm>
            </p:grpSpPr>
            <p:pic>
              <p:nvPicPr>
                <p:cNvPr id="13" name="Google Shape;69;p1">
                  <a:extLst>
                    <a:ext uri="{FF2B5EF4-FFF2-40B4-BE49-F238E27FC236}">
                      <a16:creationId xmlns:a16="http://schemas.microsoft.com/office/drawing/2014/main" id="{8F8D13F9-BF72-7958-CF76-9863BB22B6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66575" y="6117752"/>
                  <a:ext cx="645166" cy="6026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70;p1">
                  <a:extLst>
                    <a:ext uri="{FF2B5EF4-FFF2-40B4-BE49-F238E27FC236}">
                      <a16:creationId xmlns:a16="http://schemas.microsoft.com/office/drawing/2014/main" id="{CE256531-A901-3AE6-0EED-2A749990025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691951" y="6174363"/>
                  <a:ext cx="899982" cy="48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" name="Google Shape;71;p1">
                  <a:extLst>
                    <a:ext uri="{FF2B5EF4-FFF2-40B4-BE49-F238E27FC236}">
                      <a16:creationId xmlns:a16="http://schemas.microsoft.com/office/drawing/2014/main" id="{C210A02F-F23E-8375-C852-B5F46B87A6F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710802" y="6174375"/>
                  <a:ext cx="645176" cy="4800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" name="Google Shape;72;p1">
                  <a:extLst>
                    <a:ext uri="{FF2B5EF4-FFF2-40B4-BE49-F238E27FC236}">
                      <a16:creationId xmlns:a16="http://schemas.microsoft.com/office/drawing/2014/main" id="{DDC44751-B81F-3760-9206-75B8E18FAC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109673" y="6174376"/>
                  <a:ext cx="1012225" cy="4678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7" name="Google Shape;73;p1">
                  <a:extLst>
                    <a:ext uri="{FF2B5EF4-FFF2-40B4-BE49-F238E27FC236}">
                      <a16:creationId xmlns:a16="http://schemas.microsoft.com/office/drawing/2014/main" id="{6A455240-C0FE-9EF2-5861-743675F675D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240775" y="6163571"/>
                  <a:ext cx="1866624" cy="4894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Google Shape;74;p1">
                  <a:extLst>
                    <a:ext uri="{FF2B5EF4-FFF2-40B4-BE49-F238E27FC236}">
                      <a16:creationId xmlns:a16="http://schemas.microsoft.com/office/drawing/2014/main" id="{1DA16BA5-3907-797B-CE9E-704C1FB32B8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8150075" y="6174372"/>
                  <a:ext cx="810594" cy="4678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11" name="Google Shape;75;p1">
                <a:extLst>
                  <a:ext uri="{FF2B5EF4-FFF2-40B4-BE49-F238E27FC236}">
                    <a16:creationId xmlns:a16="http://schemas.microsoft.com/office/drawing/2014/main" id="{0372C052-FDF6-68AD-B1EA-8F77CCED118B}"/>
                  </a:ext>
                </a:extLst>
              </p:cNvPr>
              <p:cNvCxnSpPr/>
              <p:nvPr/>
            </p:nvCxnSpPr>
            <p:spPr>
              <a:xfrm>
                <a:off x="1369846" y="6067450"/>
                <a:ext cx="7595554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pic>
            <p:nvPicPr>
              <p:cNvPr id="12" name="Google Shape;76;p1">
                <a:extLst>
                  <a:ext uri="{FF2B5EF4-FFF2-40B4-BE49-F238E27FC236}">
                    <a16:creationId xmlns:a16="http://schemas.microsoft.com/office/drawing/2014/main" id="{7329FFEF-4B6D-EB4F-448A-7C6924CF2759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369846" y="6181048"/>
                <a:ext cx="861235" cy="55906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9" name="Google Shape;77;p1">
              <a:extLst>
                <a:ext uri="{FF2B5EF4-FFF2-40B4-BE49-F238E27FC236}">
                  <a16:creationId xmlns:a16="http://schemas.microsoft.com/office/drawing/2014/main" id="{67F8C0E3-986E-1A04-A13F-EEECE31F4A41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393431" y="6151753"/>
              <a:ext cx="1357778" cy="6356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1222750" y="5001275"/>
            <a:ext cx="69327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Знаете ли какво се получава, когато съберете заедно думите "добро" и "воля"? Какво става, когато имаме "добрата воля" да направим нещо? Точно така - получаваме доброволчество!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 l="4451" t="7976" r="3577" b="8766"/>
          <a:stretch/>
        </p:blipFill>
        <p:spPr>
          <a:xfrm>
            <a:off x="749125" y="188400"/>
            <a:ext cx="7636248" cy="46087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3F968CA9-761C-53D5-7B65-D037F8E91074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6CDDEF80-7C03-5E55-FB1B-BBF02B2A2168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F1715D2C-E0AE-CC4D-3C6A-F400236D2CBE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8341A202-D1D3-D0CA-3745-81F6EC9D5D0F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B6142FD0-4E75-3C2B-8E6E-8C576E3EB85A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4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5E6695EC-76B5-1C9C-671A-A86AFAF031F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5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C0EC18DF-FDBF-7D34-CEDF-1467BC69D98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6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F749B2E8-E8C7-200B-20DA-D759BE32F018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BF62A447-25F0-E766-93E8-1C6A4E5EE61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50BAFE28-0965-2F8B-401E-E2BC166427F8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A4494793-CB58-8997-99E6-2B99DD6BF569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9597BBAD-849E-33E0-58E1-2885877E046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92488ADD-C674-382E-EDE5-62970AF4B2F1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BADE0695-AFB8-9162-2DC0-11DDD1527D49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6151575" y="1050764"/>
            <a:ext cx="2820900" cy="38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Доброволчеството се случва, когато хора се съберат заедно, за да направят нещо хубаво за други хора или за природата, без да им се заплаща за това. 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Доброволците са нещо като супергерои - но вместо да се борят с лошите, те помагат на всички, които имат нужда. 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853" y="299551"/>
            <a:ext cx="2464525" cy="187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4">
            <a:alphaModFix/>
          </a:blip>
          <a:srcRect r="6846"/>
          <a:stretch/>
        </p:blipFill>
        <p:spPr>
          <a:xfrm>
            <a:off x="262850" y="2290100"/>
            <a:ext cx="2627701" cy="188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5">
            <a:alphaModFix/>
          </a:blip>
          <a:srcRect r="6846"/>
          <a:stretch/>
        </p:blipFill>
        <p:spPr>
          <a:xfrm>
            <a:off x="2988050" y="2305350"/>
            <a:ext cx="2627699" cy="18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6">
            <a:alphaModFix/>
          </a:blip>
          <a:srcRect r="1969"/>
          <a:stretch/>
        </p:blipFill>
        <p:spPr>
          <a:xfrm>
            <a:off x="3214650" y="4283798"/>
            <a:ext cx="2765400" cy="188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4EA0A0-21A3-8E8E-1E12-2B21E078FB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077" y="105745"/>
            <a:ext cx="2750671" cy="2063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08B310-ECD0-95FB-88A9-9A22F76AEF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849" y="4289238"/>
            <a:ext cx="2852267" cy="1901511"/>
          </a:xfrm>
          <a:prstGeom prst="rect">
            <a:avLst/>
          </a:prstGeom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9A9A4BED-9352-1092-B9AC-BD537A35AAA6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4" name="Google Shape;87;p2">
              <a:extLst>
                <a:ext uri="{FF2B5EF4-FFF2-40B4-BE49-F238E27FC236}">
                  <a16:creationId xmlns:a16="http://schemas.microsoft.com/office/drawing/2014/main" id="{AE99A432-8380-F5A5-E245-1870E39C6EC4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7" name="Google Shape;88;p2">
                <a:extLst>
                  <a:ext uri="{FF2B5EF4-FFF2-40B4-BE49-F238E27FC236}">
                    <a16:creationId xmlns:a16="http://schemas.microsoft.com/office/drawing/2014/main" id="{F7529991-D8BA-DA73-B79B-2AD64C4E6EC7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9" name="Google Shape;89;p2">
                  <a:extLst>
                    <a:ext uri="{FF2B5EF4-FFF2-40B4-BE49-F238E27FC236}">
                      <a16:creationId xmlns:a16="http://schemas.microsoft.com/office/drawing/2014/main" id="{4063BE76-A027-9497-256A-CC58BB3FD3C9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2" name="Google Shape;90;p2">
                    <a:extLst>
                      <a:ext uri="{FF2B5EF4-FFF2-40B4-BE49-F238E27FC236}">
                        <a16:creationId xmlns:a16="http://schemas.microsoft.com/office/drawing/2014/main" id="{EA05AAFE-317E-892E-9D60-C0788C17E787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1;p2">
                    <a:extLst>
                      <a:ext uri="{FF2B5EF4-FFF2-40B4-BE49-F238E27FC236}">
                        <a16:creationId xmlns:a16="http://schemas.microsoft.com/office/drawing/2014/main" id="{DA177790-C67D-7E68-AD84-F6F31B5F7F9F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2;p2">
                    <a:extLst>
                      <a:ext uri="{FF2B5EF4-FFF2-40B4-BE49-F238E27FC236}">
                        <a16:creationId xmlns:a16="http://schemas.microsoft.com/office/drawing/2014/main" id="{6E6E9EAB-4656-D02C-395D-207DDF43E1E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3;p2">
                    <a:extLst>
                      <a:ext uri="{FF2B5EF4-FFF2-40B4-BE49-F238E27FC236}">
                        <a16:creationId xmlns:a16="http://schemas.microsoft.com/office/drawing/2014/main" id="{08753D0A-8B1C-9FEC-FB3E-F2A19610317B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6" name="Google Shape;94;p2">
                    <a:extLst>
                      <a:ext uri="{FF2B5EF4-FFF2-40B4-BE49-F238E27FC236}">
                        <a16:creationId xmlns:a16="http://schemas.microsoft.com/office/drawing/2014/main" id="{4B223156-0ECD-F50C-B276-9B95A69309D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3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7" name="Google Shape;95;p2">
                    <a:extLst>
                      <a:ext uri="{FF2B5EF4-FFF2-40B4-BE49-F238E27FC236}">
                        <a16:creationId xmlns:a16="http://schemas.microsoft.com/office/drawing/2014/main" id="{53D4034D-5F02-1CA8-2DD1-54FACBA1BFA2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4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6;p2">
                  <a:extLst>
                    <a:ext uri="{FF2B5EF4-FFF2-40B4-BE49-F238E27FC236}">
                      <a16:creationId xmlns:a16="http://schemas.microsoft.com/office/drawing/2014/main" id="{7978ADC2-31C3-9D85-A115-E346A6C636A7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11" name="Google Shape;97;p2">
                  <a:extLst>
                    <a:ext uri="{FF2B5EF4-FFF2-40B4-BE49-F238E27FC236}">
                      <a16:creationId xmlns:a16="http://schemas.microsoft.com/office/drawing/2014/main" id="{B9801320-438F-00BC-A960-F640C0DBADF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8" name="Google Shape;98;p2">
                <a:extLst>
                  <a:ext uri="{FF2B5EF4-FFF2-40B4-BE49-F238E27FC236}">
                    <a16:creationId xmlns:a16="http://schemas.microsoft.com/office/drawing/2014/main" id="{14FA209F-8968-8BCE-927A-3331E958D520}"/>
                  </a:ext>
                </a:extLst>
              </p:cNvPr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" name="Google Shape;99;p2">
              <a:extLst>
                <a:ext uri="{FF2B5EF4-FFF2-40B4-BE49-F238E27FC236}">
                  <a16:creationId xmlns:a16="http://schemas.microsoft.com/office/drawing/2014/main" id="{75517D6D-BBFA-6DD4-3537-C1832162F5D6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/>
          <p:nvPr/>
        </p:nvSpPr>
        <p:spPr>
          <a:xfrm>
            <a:off x="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5398958" y="1804179"/>
            <a:ext cx="3207714" cy="266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Има много начини човек да помага - например </a:t>
            </a:r>
            <a:r>
              <a:rPr lang="en" sz="2000" dirty="0">
                <a:latin typeface="Raleway"/>
                <a:ea typeface="Raleway"/>
                <a:cs typeface="Raleway"/>
                <a:sym typeface="Raleway"/>
              </a:rPr>
              <a:t>може да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почисти парк или градинка, да засади дърв</a:t>
            </a:r>
            <a:r>
              <a:rPr lang="en" sz="2000" dirty="0"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да помогне на местното читалище или болница.</a:t>
            </a:r>
            <a:endParaRPr sz="2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6" name="Google Shape;13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345" y="205478"/>
            <a:ext cx="4270449" cy="213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5354" y="2468102"/>
            <a:ext cx="2330025" cy="17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80276" y="2468100"/>
            <a:ext cx="2330025" cy="168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5352" y="4283839"/>
            <a:ext cx="2627702" cy="175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33800" y="4283850"/>
            <a:ext cx="1751376" cy="17513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E5810905-9FCA-DA24-6DBD-1B4542FE6B12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163C078C-2E84-7D58-F675-8712A300F371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5F72645A-5D03-5FE5-80BD-B47036167B10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4D8797DC-3674-4EDE-0786-1CA5661936E2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51277227-721C-F466-EB4E-6B6FA3F27FED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F3C00DDC-8314-C218-6E39-8F85DFF9091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E9DCF832-C33E-B65A-815A-EBC96064404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D954A7ED-98BD-2B36-2639-1B91AE27C04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FA3CAE6B-79AD-0220-FD8C-56C9D6346B3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E5058569-4611-03C5-28FD-2858CDE3740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3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AD5F25E4-E5D5-D70F-F13F-3F01E4019914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EF59B770-28F9-EB52-D02B-0136467BA2D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D74D242B-8CCC-AFF6-C03F-55BD973E54CF}"/>
                  </a:ext>
                </a:extLst>
              </p:cNvPr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E6BA7253-B5E3-9A1C-AA92-A69914F80BFA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5930661" y="502830"/>
            <a:ext cx="3002350" cy="5281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Други доброволци помагат на хора, които минават през труден период в живота си. Възрастните, които живеят в специализирани домове често се чувстват самотни и се радват на всяко посещение от деца. Семействата, които нямат достатъчно средства за храна, са много благодарни, когато има организиран</a:t>
            </a:r>
            <a:r>
              <a:rPr lang="en" sz="1800" dirty="0">
                <a:latin typeface="Raleway"/>
                <a:ea typeface="Raleway"/>
                <a:cs typeface="Raleway"/>
                <a:sym typeface="Raleway"/>
              </a:rPr>
              <a:t>о раздаване на</a:t>
            </a: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дарения.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9" name="Google Shape;15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064" y="1967704"/>
            <a:ext cx="2778475" cy="185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655" y="365147"/>
            <a:ext cx="3459200" cy="17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05862" y="1663279"/>
            <a:ext cx="2504153" cy="187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5"/>
          <p:cNvPicPr preferRelativeResize="0"/>
          <p:nvPr/>
        </p:nvPicPr>
        <p:blipFill rotWithShape="1">
          <a:blip r:embed="rId6">
            <a:alphaModFix/>
          </a:blip>
          <a:srcRect b="17347"/>
          <a:stretch/>
        </p:blipFill>
        <p:spPr>
          <a:xfrm>
            <a:off x="2928311" y="4103918"/>
            <a:ext cx="3002350" cy="146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4300" y="3908314"/>
            <a:ext cx="2582550" cy="1997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FC113F4B-AC37-34AC-A048-9B0AD19994B2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65C7660B-B423-4946-533C-984D6820919E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4B50BB8B-FF1C-6CFC-21E9-BFF3615B676B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B7856FB1-CFE9-B6FA-FB97-851DF56EF78E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773BE431-B436-100D-276A-BDF871624FC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D60FCA14-C43F-78E0-5C6A-FDCC19865CB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5FA24E58-7B68-D4F7-CF1D-71049D87D67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A611993D-9B59-0509-6048-B8AE994FB06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648C0335-4AF0-8BB5-BCC8-5EE15E43B512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629790D8-DD67-0B3F-1828-C7AD01A48C52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3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3D258CFE-9768-1289-0E86-46077F1507C9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520F4380-BCA1-0420-1CA2-99F23E429C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D601D8DB-3536-68D2-E6BE-9C9973FD08C0}"/>
                  </a:ext>
                </a:extLst>
              </p:cNvPr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06A699C6-6DFE-EC85-FF7A-A217F56F0587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6021386" y="662104"/>
            <a:ext cx="2820900" cy="49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Ако обичате живите същества, можете да помагате </a:t>
            </a:r>
            <a:r>
              <a:rPr lang="en" sz="1800" dirty="0">
                <a:latin typeface="Raleway"/>
                <a:ea typeface="Raleway"/>
                <a:cs typeface="Raleway"/>
                <a:sym typeface="Raleway"/>
              </a:rPr>
              <a:t>като доброволец </a:t>
            </a: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природозащитна организация. 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Някои от тях почистват природни местности, други се грижат за опазването на птиците и други животни, а трети създават подходящи места за най-различни видове растения и животни.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1" name="Google Shape;181;p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2" name="Google Shape;18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7626" y="541451"/>
            <a:ext cx="2213850" cy="221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700" y="400150"/>
            <a:ext cx="2951800" cy="221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708" y="2855258"/>
            <a:ext cx="4063594" cy="187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16003" y="4238314"/>
            <a:ext cx="2901401" cy="19260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7A3EF94E-9702-C906-BE85-86CD79147D1E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6C0C5697-01AC-94ED-887F-1F81CBB6CE02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D6F75387-7CF6-CB8D-E9F7-234906708AB7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7A7F0FED-2117-298D-B7B8-18FB4798C072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7980CF9A-2D31-2883-00EB-6BB051A3DA8D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40E80015-3312-D801-483C-413DABCACDD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1D3A2B82-4FA6-850C-BEEE-9916BAC88F2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72C36245-A8FB-D131-7277-5F1DA023A327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E8080F48-6085-A974-7B2F-3B798A3E25E7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72630409-2977-7FF9-81F5-D715AB0E1638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D2CDE78C-8182-E22A-7577-27871A314AFC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941A1966-C4AC-6589-8FC1-3C76EA1ECD8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3665FAFA-EB49-8A1F-ACA4-F1FE8FBF42DC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1AD5DF5D-9B98-DC2C-A0BD-9AFAB65237F2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5912193" y="891767"/>
            <a:ext cx="2820900" cy="464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Всяка зима Българското дружество за защита на птиците (БДЗП) провежда кампанията “Зрънце любов”, в която хиляди хора от цяла България поставят хранилки за птици в населените места, за да им помогнат да оцелеят през студените зимни месеци.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4" name="Google Shape;204;p7"/>
          <p:cNvPicPr preferRelativeResize="0"/>
          <p:nvPr/>
        </p:nvPicPr>
        <p:blipFill rotWithShape="1">
          <a:blip r:embed="rId3">
            <a:alphaModFix/>
          </a:blip>
          <a:srcRect l="6376" r="12606"/>
          <a:stretch/>
        </p:blipFill>
        <p:spPr>
          <a:xfrm>
            <a:off x="2717375" y="2473550"/>
            <a:ext cx="2752348" cy="191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879" y="241798"/>
            <a:ext cx="3455220" cy="21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55425" y="241800"/>
            <a:ext cx="1614312" cy="215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8350" y="2473562"/>
            <a:ext cx="2350351" cy="191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19375" y="4463775"/>
            <a:ext cx="2350350" cy="158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8350" y="4464775"/>
            <a:ext cx="2820900" cy="158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A4F17306-570E-1980-AC34-A84DB3263131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64C2CE87-BA65-82A1-D9C4-58D93D8E826F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8AA62CC2-4A72-B302-9795-E95D46C2104E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A0770231-A8AD-B42B-B74F-B1EA702A9032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304C7EE5-5DD4-8EF6-9F3C-69984970ED18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80F17DA8-4A91-523A-3E53-8B137E1C79A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D3CFB31D-91C9-312E-D425-33D83B7312B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4B04DD39-13F5-9FC1-C396-38634CCDB0B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2B11D3B2-8210-602A-17C3-2BD37F8B252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3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B0BBD5D6-5E4F-9FC5-4DCA-A290EC3142B0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4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E0957058-F83B-C4A2-755C-441E98842A1B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FC405E78-9741-6474-90A6-5E0C05B46E0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A8267725-1F2E-8543-503B-C6C63811B382}"/>
                  </a:ext>
                </a:extLst>
              </p:cNvPr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970B7656-9D9A-CEC2-C041-6F09D7FE124A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"/>
          <p:cNvSpPr/>
          <p:nvPr/>
        </p:nvSpPr>
        <p:spPr>
          <a:xfrm>
            <a:off x="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8"/>
          <p:cNvSpPr txBox="1"/>
          <p:nvPr/>
        </p:nvSpPr>
        <p:spPr>
          <a:xfrm>
            <a:off x="5887997" y="1179352"/>
            <a:ext cx="2820900" cy="41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През лятото БДЗП организира доброволчески природозащитен лагер на Атанасовското езеро до Бургас, където участниците следят миграцията на стотици хиляди птици, помагат за изграждане на места за гнездене и почивка на важни видове</a:t>
            </a:r>
            <a:r>
              <a:rPr lang="en" sz="1600" dirty="0">
                <a:latin typeface="Raleway"/>
                <a:ea typeface="Raleway"/>
                <a:cs typeface="Raleway"/>
                <a:sym typeface="Raleway"/>
              </a:rPr>
              <a:t>,</a:t>
            </a:r>
            <a:r>
              <a:rPr lang="en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 научават отблизо колко е важно да опазваме природата.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7" name="Google Shape;227;p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8" name="Google Shape;228;p8"/>
          <p:cNvPicPr preferRelativeResize="0"/>
          <p:nvPr/>
        </p:nvPicPr>
        <p:blipFill rotWithShape="1">
          <a:blip r:embed="rId3">
            <a:alphaModFix/>
          </a:blip>
          <a:srcRect l="11252"/>
          <a:stretch/>
        </p:blipFill>
        <p:spPr>
          <a:xfrm>
            <a:off x="3095038" y="4175900"/>
            <a:ext cx="2363937" cy="1774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8"/>
          <p:cNvPicPr preferRelativeResize="0"/>
          <p:nvPr/>
        </p:nvPicPr>
        <p:blipFill rotWithShape="1">
          <a:blip r:embed="rId4">
            <a:alphaModFix/>
          </a:blip>
          <a:srcRect l="6155"/>
          <a:stretch/>
        </p:blipFill>
        <p:spPr>
          <a:xfrm>
            <a:off x="3534932" y="1983221"/>
            <a:ext cx="1917962" cy="2106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2376" y="1983219"/>
            <a:ext cx="3162903" cy="2106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29603" y="304606"/>
            <a:ext cx="2123298" cy="159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8"/>
          <p:cNvPicPr preferRelativeResize="0"/>
          <p:nvPr/>
        </p:nvPicPr>
        <p:blipFill rotWithShape="1">
          <a:blip r:embed="rId7">
            <a:alphaModFix/>
          </a:blip>
          <a:srcRect r="14623"/>
          <a:stretch/>
        </p:blipFill>
        <p:spPr>
          <a:xfrm>
            <a:off x="292375" y="4175900"/>
            <a:ext cx="2700367" cy="177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2383" y="304600"/>
            <a:ext cx="2903385" cy="15924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56661462-80F3-C0B3-F3D8-CFDDE282F095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354EB5EC-D75C-E6C9-D666-D5BEE5C6E539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23A8E83B-66CB-D610-2824-4F25D3AE6F81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2C49390D-7F71-8AF0-0DDA-01897F3AAFF6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C883C0A7-3AB6-65F3-DA83-865E72F0992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8945F64A-D46E-0480-2BCA-B21FF2FA68CF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526EE386-A8A5-0394-8C57-9F881B7DF2CB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600DF5C8-43C4-D437-5809-71C2CA98F35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FFD54BFE-10F9-072A-8ABF-9AA3A2B67AFD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3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E0712208-6A80-3710-6350-A60DDB4345F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4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0C3AC35C-3771-876E-B516-22C9B0C573CE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48F2DF52-F6A0-DA1D-1131-3512F52611E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EAD27E5E-CEB5-7A41-1AB5-32E34723A493}"/>
                  </a:ext>
                </a:extLst>
              </p:cNvPr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2B24483C-D537-96AE-2BDC-E13326ED1E3A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9"/>
          <p:cNvSpPr txBox="1"/>
          <p:nvPr/>
        </p:nvSpPr>
        <p:spPr>
          <a:xfrm>
            <a:off x="5983335" y="1711131"/>
            <a:ext cx="28209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Грижата за животните включва и домашните ни любимци. Много доброволци избират да помагат в приют за изоставени животни - там ги храните, играете си с тях и им помагате да си намерят нови стопани.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2" name="Google Shape;25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8594" y="3436473"/>
            <a:ext cx="2734976" cy="1818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138" y="4104057"/>
            <a:ext cx="2370325" cy="1776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150" y="2303574"/>
            <a:ext cx="2370326" cy="1579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99754" y="1275745"/>
            <a:ext cx="2734971" cy="182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0160" y="501199"/>
            <a:ext cx="2370308" cy="15811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3524C936-D516-0D14-DF42-B8EE16932DE8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A8EE4AB6-4389-4060-3EE4-8E2893EAA241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E35762B9-7534-4B48-A9F7-2B46874996A7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E1BEE574-5D14-728B-4675-B9C334398D55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536CFAC3-269B-01BA-7632-41AFC939C6F2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1266611B-8BEE-CA0B-7390-EB1DF00D233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180D54A6-75FE-4C0D-B08C-5508C8C6702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114A4AE4-A105-2B8B-9A2F-B7556479B6F0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8476A92A-BB5F-600B-DF6C-E7E87E00A08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2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BB3B3449-DB4A-4AA6-1187-2F4DCAC25B9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3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C6904FFE-1BF4-CCFB-6E4B-92D9F60BBC57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7B2ADBDA-AFB0-6280-D93C-83742C1193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2E1E10A0-9C38-BB17-6608-9ADC91C3CE7C}"/>
                  </a:ext>
                </a:extLst>
              </p:cNvPr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AF349ED0-C57A-87D3-22DD-E73ACD03D2C1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0"/>
          <p:cNvSpPr txBox="1"/>
          <p:nvPr/>
        </p:nvSpPr>
        <p:spPr>
          <a:xfrm>
            <a:off x="5912193" y="830979"/>
            <a:ext cx="2820900" cy="49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Има още много начини да доброволстваме - при природни бедствия, на спортни събития като Олимпийските игри, на концерти и даже по интернет - например, като създавате съдържание за Уикипедия, най-голямата енциклопедия в света (да, тя се поддържа основно от доброволци).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4" name="Google Shape;274;p1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5" name="Google Shape;27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375" y="277750"/>
            <a:ext cx="3339275" cy="262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375" y="3998534"/>
            <a:ext cx="3339276" cy="2226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27375" y="2169026"/>
            <a:ext cx="3049025" cy="22867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27654471-7974-608D-1BA4-0B6C9C878A1B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547575A1-9DD9-FE98-9394-EE76756DACA3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3B9B7EE3-D9BE-08B2-67AE-94F7A738011E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CCEE89D1-BF00-78ED-1EC6-2804F0AB6D10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C8EA572A-1954-0E69-C696-4B806D24BA2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6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BF419CA0-B8DF-6DF1-1174-BFED14A307E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5A8B1BDD-3601-F796-3E78-922C96A93EF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D5113339-37EE-ADBB-A707-0B74B0A50D72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B9265944-C7D5-D6C5-4515-C69BD6356EFB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707331DE-3E47-4AA1-587C-3AD42B54CD3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AE670B24-8666-5735-70BA-2B1564726596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3A882BAA-7C9F-740A-689E-2EFB710352D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F6B1C7E3-A4CC-9600-AD91-2906105F9FEC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91A981FB-396B-3063-E118-1BAE2A626BC3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1"/>
          <p:cNvSpPr txBox="1"/>
          <p:nvPr/>
        </p:nvSpPr>
        <p:spPr>
          <a:xfrm>
            <a:off x="6092909" y="1012111"/>
            <a:ext cx="2820900" cy="464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много случаи доброволците помагат да се съберат пари и средства за някоя важна кауза, като организират най-различни събития - спортни състезания, разпродажби на ръчно направени неща или сбирки с домашно приготвени </a:t>
            </a:r>
            <a:r>
              <a:rPr lang="en" sz="1800" dirty="0">
                <a:latin typeface="Raleway"/>
                <a:ea typeface="Raleway"/>
                <a:cs typeface="Raleway"/>
                <a:sym typeface="Raleway"/>
              </a:rPr>
              <a:t>храни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, коледен базар в училище</a:t>
            </a:r>
            <a:r>
              <a:rPr lang="en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1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7" name="Google Shape;29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450" y="3938259"/>
            <a:ext cx="3326124" cy="2217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252EB6-935C-8A07-25F9-C317BC5ED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521" y="1627526"/>
            <a:ext cx="4030948" cy="3023211"/>
          </a:xfrm>
          <a:prstGeom prst="rect">
            <a:avLst/>
          </a:prstGeom>
        </p:spPr>
      </p:pic>
      <p:pic>
        <p:nvPicPr>
          <p:cNvPr id="296" name="Google Shape;296;p11"/>
          <p:cNvPicPr preferRelativeResize="0"/>
          <p:nvPr/>
        </p:nvPicPr>
        <p:blipFill rotWithShape="1">
          <a:blip r:embed="rId5">
            <a:alphaModFix/>
          </a:blip>
          <a:srcRect r="16666" b="16093"/>
          <a:stretch/>
        </p:blipFill>
        <p:spPr>
          <a:xfrm>
            <a:off x="103394" y="254030"/>
            <a:ext cx="3326124" cy="2232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10909EDF-6B63-7DDC-DEDC-74120124C820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4" name="Google Shape;87;p2">
              <a:extLst>
                <a:ext uri="{FF2B5EF4-FFF2-40B4-BE49-F238E27FC236}">
                  <a16:creationId xmlns:a16="http://schemas.microsoft.com/office/drawing/2014/main" id="{E884F5B0-8F6C-96A1-11F6-66057A9AF575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6" name="Google Shape;88;p2">
                <a:extLst>
                  <a:ext uri="{FF2B5EF4-FFF2-40B4-BE49-F238E27FC236}">
                    <a16:creationId xmlns:a16="http://schemas.microsoft.com/office/drawing/2014/main" id="{7D58A384-F238-8344-4395-B2FCB5F3F689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8" name="Google Shape;89;p2">
                  <a:extLst>
                    <a:ext uri="{FF2B5EF4-FFF2-40B4-BE49-F238E27FC236}">
                      <a16:creationId xmlns:a16="http://schemas.microsoft.com/office/drawing/2014/main" id="{E71560FA-9DB3-7E7B-10A6-B64B195033CD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1" name="Google Shape;90;p2">
                    <a:extLst>
                      <a:ext uri="{FF2B5EF4-FFF2-40B4-BE49-F238E27FC236}">
                        <a16:creationId xmlns:a16="http://schemas.microsoft.com/office/drawing/2014/main" id="{A37EDD78-2EA4-1F08-0F42-0978D6798182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6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1;p2">
                    <a:extLst>
                      <a:ext uri="{FF2B5EF4-FFF2-40B4-BE49-F238E27FC236}">
                        <a16:creationId xmlns:a16="http://schemas.microsoft.com/office/drawing/2014/main" id="{6AE9C932-54AC-78E7-2ED7-FC92B32EECC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2;p2">
                    <a:extLst>
                      <a:ext uri="{FF2B5EF4-FFF2-40B4-BE49-F238E27FC236}">
                        <a16:creationId xmlns:a16="http://schemas.microsoft.com/office/drawing/2014/main" id="{899C065C-9FD4-E6E1-09AD-49B4C291CF7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3;p2">
                    <a:extLst>
                      <a:ext uri="{FF2B5EF4-FFF2-40B4-BE49-F238E27FC236}">
                        <a16:creationId xmlns:a16="http://schemas.microsoft.com/office/drawing/2014/main" id="{DBF1927D-9DDC-5032-2AA4-97E889ACDB5B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4;p2">
                    <a:extLst>
                      <a:ext uri="{FF2B5EF4-FFF2-40B4-BE49-F238E27FC236}">
                        <a16:creationId xmlns:a16="http://schemas.microsoft.com/office/drawing/2014/main" id="{522AFE73-C75E-2107-DBAF-8F464FA839B1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0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6" name="Google Shape;95;p2">
                    <a:extLst>
                      <a:ext uri="{FF2B5EF4-FFF2-40B4-BE49-F238E27FC236}">
                        <a16:creationId xmlns:a16="http://schemas.microsoft.com/office/drawing/2014/main" id="{7A52DF2B-6861-8024-AB18-418409B91952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11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6;p2">
                  <a:extLst>
                    <a:ext uri="{FF2B5EF4-FFF2-40B4-BE49-F238E27FC236}">
                      <a16:creationId xmlns:a16="http://schemas.microsoft.com/office/drawing/2014/main" id="{3D4C7B6C-DE57-38F7-4D1F-72F1A598B6EA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10" name="Google Shape;97;p2">
                  <a:extLst>
                    <a:ext uri="{FF2B5EF4-FFF2-40B4-BE49-F238E27FC236}">
                      <a16:creationId xmlns:a16="http://schemas.microsoft.com/office/drawing/2014/main" id="{F35F3C62-7F84-5EB2-BD99-BD2FE124200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7" name="Google Shape;98;p2">
                <a:extLst>
                  <a:ext uri="{FF2B5EF4-FFF2-40B4-BE49-F238E27FC236}">
                    <a16:creationId xmlns:a16="http://schemas.microsoft.com/office/drawing/2014/main" id="{349948CC-8065-03F4-8771-A20218AD38D7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5" name="Google Shape;99;p2">
              <a:extLst>
                <a:ext uri="{FF2B5EF4-FFF2-40B4-BE49-F238E27FC236}">
                  <a16:creationId xmlns:a16="http://schemas.microsoft.com/office/drawing/2014/main" id="{23FCFBD8-DF87-7C17-A60F-6D45DBE10FBB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2"/>
          <p:cNvSpPr txBox="1"/>
          <p:nvPr/>
        </p:nvSpPr>
        <p:spPr>
          <a:xfrm>
            <a:off x="1309425" y="4227563"/>
            <a:ext cx="67095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Най-важното за доброволците е, че те да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ряват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своето време, енергия и ентусиазъм, за да помогнат на хората или природата и да направят нещата по-добри. Доброволчеството е чудесен начин да вложим усилия за нещо хубаво, да се чувстваме полезни и да покажем грижа.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6" name="Google Shape;316;p1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7" name="Google Shape;317;p12"/>
          <p:cNvPicPr preferRelativeResize="0"/>
          <p:nvPr/>
        </p:nvPicPr>
        <p:blipFill rotWithShape="1">
          <a:blip r:embed="rId3">
            <a:alphaModFix/>
          </a:blip>
          <a:srcRect t="10963" b="28832"/>
          <a:stretch/>
        </p:blipFill>
        <p:spPr>
          <a:xfrm>
            <a:off x="476475" y="526575"/>
            <a:ext cx="8191051" cy="3287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96C37451-6ABB-EA81-C8BD-35FE42C3C829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229173E3-1F4F-73BE-3206-5A1DE54CA883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9DD33363-1CEF-5548-77F9-DDFA5C167872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8C991785-EDD0-FD79-AA93-FD2BCCC03FD8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AE534580-2616-E52B-50F8-53132482B363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4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08766B0F-9129-F15F-1BFD-F897030C670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5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CC408888-EFD3-33AA-E5DD-72CA9E6F6820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6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AD461522-D526-B258-CE2B-508EC11198E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BF56CF58-D5A6-4C4A-81C8-F4A4EE50B6E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9CF1683D-DF2A-27B1-0F86-826AB298AAB0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9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AF553D9C-DA0A-9472-5CFD-1D62B36ABEB7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35CD1647-8F3E-CA89-0434-309E59C81A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20367A58-B3F9-F7F1-13E6-0503239BE536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D63B0341-01B9-B1A8-B5C7-D53B8979B5B1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3"/>
          <p:cNvSpPr txBox="1"/>
          <p:nvPr/>
        </p:nvSpPr>
        <p:spPr>
          <a:xfrm>
            <a:off x="1427550" y="240525"/>
            <a:ext cx="628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Да поговорим!</a:t>
            </a:r>
            <a:endParaRPr sz="2700" b="0" i="1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335" name="Google Shape;335;p13"/>
          <p:cNvSpPr/>
          <p:nvPr/>
        </p:nvSpPr>
        <p:spPr>
          <a:xfrm>
            <a:off x="249750" y="887025"/>
            <a:ext cx="3840000" cy="1630500"/>
          </a:xfrm>
          <a:prstGeom prst="wedgeEllipseCallout">
            <a:avLst>
              <a:gd name="adj1" fmla="val -30364"/>
              <a:gd name="adj2" fmla="val 64601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Защо, според вас, доброволците помагат без заплащане?</a:t>
            </a:r>
            <a:endParaRPr sz="2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6" name="Google Shape;336;p13"/>
          <p:cNvSpPr/>
          <p:nvPr/>
        </p:nvSpPr>
        <p:spPr>
          <a:xfrm>
            <a:off x="4909975" y="918925"/>
            <a:ext cx="3774300" cy="16785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Кои неща близо до нас и около нас биха станали по-хубави, ако се организират доброволци?</a:t>
            </a:r>
            <a:endParaRPr sz="18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13"/>
          <p:cNvSpPr/>
          <p:nvPr/>
        </p:nvSpPr>
        <p:spPr>
          <a:xfrm>
            <a:off x="2205100" y="2756100"/>
            <a:ext cx="2250300" cy="1821300"/>
          </a:xfrm>
          <a:prstGeom prst="wedgeRectCallout">
            <a:avLst>
              <a:gd name="adj1" fmla="val 20455"/>
              <a:gd name="adj2" fmla="val 65379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кого е по-важно да се помага - на хората или на природата? Защо?</a:t>
            </a:r>
            <a:endParaRPr sz="16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4600375" y="3002550"/>
            <a:ext cx="4393500" cy="2763900"/>
          </a:xfrm>
          <a:prstGeom prst="cloudCallout">
            <a:avLst>
              <a:gd name="adj1" fmla="val 32906"/>
              <a:gd name="adj2" fmla="val 64052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 можем да привлечем на помощ други хора за нещо, което искаме да подобрим? С какво ще ги “запалим” за нашата кауза?</a:t>
            </a:r>
            <a:endParaRPr sz="16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503775" y="4815975"/>
            <a:ext cx="2355600" cy="1573800"/>
          </a:xfrm>
          <a:prstGeom prst="doubleWave">
            <a:avLst>
              <a:gd name="adj1" fmla="val 6250"/>
              <a:gd name="adj2" fmla="val 1639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Бил/а ли си доброволец някога? </a:t>
            </a:r>
            <a:b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какво успя да помогнеш? </a:t>
            </a:r>
            <a:b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Разкажи ни!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oogle Shape;86;p2">
            <a:extLst>
              <a:ext uri="{FF2B5EF4-FFF2-40B4-BE49-F238E27FC236}">
                <a16:creationId xmlns:a16="http://schemas.microsoft.com/office/drawing/2014/main" id="{7C17EF6A-0FC3-36D6-98CB-1F584D849629}"/>
              </a:ext>
            </a:extLst>
          </p:cNvPr>
          <p:cNvGrpSpPr/>
          <p:nvPr/>
        </p:nvGrpSpPr>
        <p:grpSpPr>
          <a:xfrm>
            <a:off x="1902134" y="6228093"/>
            <a:ext cx="7031487" cy="487480"/>
            <a:chOff x="1902134" y="6228093"/>
            <a:chExt cx="7031487" cy="487480"/>
          </a:xfrm>
        </p:grpSpPr>
        <p:grpSp>
          <p:nvGrpSpPr>
            <p:cNvPr id="3" name="Google Shape;87;p2">
              <a:extLst>
                <a:ext uri="{FF2B5EF4-FFF2-40B4-BE49-F238E27FC236}">
                  <a16:creationId xmlns:a16="http://schemas.microsoft.com/office/drawing/2014/main" id="{0DB7F1B1-46B0-03BE-78F1-9045FF0F4E8C}"/>
                </a:ext>
              </a:extLst>
            </p:cNvPr>
            <p:cNvGrpSpPr/>
            <p:nvPr/>
          </p:nvGrpSpPr>
          <p:grpSpPr>
            <a:xfrm>
              <a:off x="1902134" y="6228093"/>
              <a:ext cx="7031487" cy="484252"/>
              <a:chOff x="-1488577" y="6067450"/>
              <a:chExt cx="10453977" cy="719956"/>
            </a:xfrm>
          </p:grpSpPr>
          <p:grpSp>
            <p:nvGrpSpPr>
              <p:cNvPr id="5" name="Google Shape;88;p2">
                <a:extLst>
                  <a:ext uri="{FF2B5EF4-FFF2-40B4-BE49-F238E27FC236}">
                    <a16:creationId xmlns:a16="http://schemas.microsoft.com/office/drawing/2014/main" id="{B82A8ED4-9C1B-AA37-F364-0F2E78253E00}"/>
                  </a:ext>
                </a:extLst>
              </p:cNvPr>
              <p:cNvGrpSpPr/>
              <p:nvPr/>
            </p:nvGrpSpPr>
            <p:grpSpPr>
              <a:xfrm>
                <a:off x="-1488577" y="6067450"/>
                <a:ext cx="10453977" cy="672666"/>
                <a:chOff x="-1488577" y="6067450"/>
                <a:chExt cx="10453977" cy="672666"/>
              </a:xfrm>
            </p:grpSpPr>
            <p:grpSp>
              <p:nvGrpSpPr>
                <p:cNvPr id="7" name="Google Shape;89;p2">
                  <a:extLst>
                    <a:ext uri="{FF2B5EF4-FFF2-40B4-BE49-F238E27FC236}">
                      <a16:creationId xmlns:a16="http://schemas.microsoft.com/office/drawing/2014/main" id="{B776041C-A226-8528-BD11-EFEAC0C59117}"/>
                    </a:ext>
                  </a:extLst>
                </p:cNvPr>
                <p:cNvGrpSpPr/>
                <p:nvPr/>
              </p:nvGrpSpPr>
              <p:grpSpPr>
                <a:xfrm>
                  <a:off x="2297936" y="6218417"/>
                  <a:ext cx="6663078" cy="502329"/>
                  <a:chOff x="966575" y="6117752"/>
                  <a:chExt cx="7994094" cy="602674"/>
                </a:xfrm>
              </p:grpSpPr>
              <p:pic>
                <p:nvPicPr>
                  <p:cNvPr id="10" name="Google Shape;90;p2">
                    <a:extLst>
                      <a:ext uri="{FF2B5EF4-FFF2-40B4-BE49-F238E27FC236}">
                        <a16:creationId xmlns:a16="http://schemas.microsoft.com/office/drawing/2014/main" id="{79FFA955-B5B5-6426-A461-7B516AB437E9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91;p2">
                    <a:extLst>
                      <a:ext uri="{FF2B5EF4-FFF2-40B4-BE49-F238E27FC236}">
                        <a16:creationId xmlns:a16="http://schemas.microsoft.com/office/drawing/2014/main" id="{F9324B3C-4FF2-3D97-E375-D8D8D761D9CD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4">
                    <a:alphaModFix/>
                  </a:blip>
                  <a:srcRect/>
                  <a:stretch/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92;p2">
                    <a:extLst>
                      <a:ext uri="{FF2B5EF4-FFF2-40B4-BE49-F238E27FC236}">
                        <a16:creationId xmlns:a16="http://schemas.microsoft.com/office/drawing/2014/main" id="{90CA5650-9172-6D77-B117-80600FD75DFA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5">
                    <a:alphaModFix/>
                  </a:blip>
                  <a:srcRect/>
                  <a:stretch/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93;p2">
                    <a:extLst>
                      <a:ext uri="{FF2B5EF4-FFF2-40B4-BE49-F238E27FC236}">
                        <a16:creationId xmlns:a16="http://schemas.microsoft.com/office/drawing/2014/main" id="{A558D492-66EE-2B09-B8A1-FBD8C9DFDC87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6">
                    <a:alphaModFix/>
                  </a:blip>
                  <a:srcRect/>
                  <a:stretch/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94;p2">
                    <a:extLst>
                      <a:ext uri="{FF2B5EF4-FFF2-40B4-BE49-F238E27FC236}">
                        <a16:creationId xmlns:a16="http://schemas.microsoft.com/office/drawing/2014/main" id="{9EF8F300-DC97-4EB2-A55F-0448F8E5DC3D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/>
                  <a:stretch/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95;p2">
                    <a:extLst>
                      <a:ext uri="{FF2B5EF4-FFF2-40B4-BE49-F238E27FC236}">
                        <a16:creationId xmlns:a16="http://schemas.microsoft.com/office/drawing/2014/main" id="{DE86881F-6630-3931-C425-197854B8496D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/>
                  <a:stretch/>
                </p:blipFill>
                <p:spPr>
                  <a:xfrm>
                    <a:off x="8150075" y="6174372"/>
                    <a:ext cx="810594" cy="4678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6;p2">
                  <a:extLst>
                    <a:ext uri="{FF2B5EF4-FFF2-40B4-BE49-F238E27FC236}">
                      <a16:creationId xmlns:a16="http://schemas.microsoft.com/office/drawing/2014/main" id="{40717478-6D7A-5849-3E4A-C9A5F097A9EB}"/>
                    </a:ext>
                  </a:extLst>
                </p:cNvPr>
                <p:cNvCxnSpPr/>
                <p:nvPr/>
              </p:nvCxnSpPr>
              <p:spPr>
                <a:xfrm>
                  <a:off x="-1488577" y="6067450"/>
                  <a:ext cx="10453977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pic>
              <p:nvPicPr>
                <p:cNvPr id="9" name="Google Shape;97;p2">
                  <a:extLst>
                    <a:ext uri="{FF2B5EF4-FFF2-40B4-BE49-F238E27FC236}">
                      <a16:creationId xmlns:a16="http://schemas.microsoft.com/office/drawing/2014/main" id="{097E47D6-4F15-AF88-B403-E876AEB7996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1369846" y="6181048"/>
                  <a:ext cx="861235" cy="5590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" name="Google Shape;98;p2">
                <a:extLst>
                  <a:ext uri="{FF2B5EF4-FFF2-40B4-BE49-F238E27FC236}">
                    <a16:creationId xmlns:a16="http://schemas.microsoft.com/office/drawing/2014/main" id="{72DAFA63-F12E-B1C3-A133-EEAD78CA94AF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393431" y="6151753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" name="Google Shape;99;p2">
              <a:extLst>
                <a:ext uri="{FF2B5EF4-FFF2-40B4-BE49-F238E27FC236}">
                  <a16:creationId xmlns:a16="http://schemas.microsoft.com/office/drawing/2014/main" id="{6BAB33F3-FC62-69C2-0EC6-44C5776F4A7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02134" y="6288024"/>
              <a:ext cx="1852712" cy="427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638</Words>
  <Application>Microsoft Office PowerPoint</Application>
  <PresentationFormat>On-screen Show (4:3)</PresentationFormat>
  <Paragraphs>35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2026-09-14T13:25:28Z</dcterms:modified>
</cp:coreProperties>
</file>