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Raleway" pitchFamily="2" charset="-52"/>
      <p:regular r:id="rId23"/>
      <p:bold r:id="rId24"/>
      <p:italic r:id="rId25"/>
      <p:boldItalic r:id="rId26"/>
    </p:embeddedFont>
    <p:embeddedFont>
      <p:font typeface="Raleway Black" pitchFamily="2" charset="-52"/>
      <p:bold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igT06WECaK+SFD9oAUWNXlHdFBG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olina Hristova" initials="" lastIdx="6" clrIdx="0"/>
  <p:cmAuthor id="1" name="Константина Мавлова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customschemas.google.com/relationships/presentationmetadata" Target="meta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7" name="Google Shape;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0" name="Google Shape;29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8" name="Google Shape;32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7" name="Google Shape;36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7" name="Google Shape;38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6" name="Google Shape;42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4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6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7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8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9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0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30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30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3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1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3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2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32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3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3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3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-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11.png"/><Relationship Id="rId9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3.pn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14.png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16.jpg"/><Relationship Id="rId9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7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0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5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7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28.jpg"/><Relationship Id="rId9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2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0.pn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31.jpg"/><Relationship Id="rId9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2.jpg"/><Relationship Id="rId7" Type="http://schemas.openxmlformats.org/officeDocument/2006/relationships/image" Target="../media/image4.jp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11" Type="http://schemas.openxmlformats.org/officeDocument/2006/relationships/image" Target="../media/image7.png"/><Relationship Id="rId5" Type="http://schemas.openxmlformats.org/officeDocument/2006/relationships/image" Target="../media/image2.jpg"/><Relationship Id="rId10" Type="http://schemas.openxmlformats.org/officeDocument/2006/relationships/image" Target="../media/image6.png"/><Relationship Id="rId4" Type="http://schemas.openxmlformats.org/officeDocument/2006/relationships/image" Target="../media/image33.jpg"/><Relationship Id="rId9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34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7.png"/><Relationship Id="rId4" Type="http://schemas.openxmlformats.org/officeDocument/2006/relationships/image" Target="../media/image2.jpg"/><Relationship Id="rId9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4936325" y="189930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bg-BG" sz="2500" b="0" i="0" u="none" strike="noStrike" cap="none">
                <a:solidFill>
                  <a:srgbClr val="000000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</a:t>
            </a:r>
            <a:r>
              <a:rPr lang="bg-BG" sz="2500" b="0" i="0" u="none" strike="noStrike" cap="none">
                <a:solidFill>
                  <a:schemeClr val="lt1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Екоприключенци!</a:t>
            </a:r>
            <a:r>
              <a:rPr lang="bg-BG" sz="2500" b="0" i="0" u="none" strike="noStrike" cap="none">
                <a:solidFill>
                  <a:srgbClr val="000000"/>
                </a:solidFill>
                <a:highlight>
                  <a:srgbClr val="8E7CC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</a:t>
            </a:r>
            <a:r>
              <a:rPr lang="bg-BG" sz="100" b="0" i="0" u="none" strike="noStrike" cap="non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bg-BG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bg-BG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bg-BG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bg-BG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3" name="Google Shape;73;p1"/>
          <p:cNvSpPr txBox="1"/>
          <p:nvPr/>
        </p:nvSpPr>
        <p:spPr>
          <a:xfrm>
            <a:off x="5473598" y="2348975"/>
            <a:ext cx="3350400" cy="16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bg-BG" sz="2800" b="0" i="1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r>
              <a:rPr lang="bg-BG" sz="2800" b="0" i="1" u="none" strike="noStrike" cap="none" dirty="0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  Декември  </a:t>
            </a:r>
            <a:r>
              <a:rPr lang="bg-BG" sz="2800" b="0" i="1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—</a:t>
            </a:r>
            <a:endParaRPr sz="2800" b="0" i="1" u="none" strike="noStrike" cap="none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bg-BG" sz="2500" b="0" i="1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Тема на месеца: </a:t>
            </a:r>
            <a:br>
              <a:rPr lang="bg-BG" sz="2500" b="0" i="1" u="none" strike="noStrike" cap="none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bg-BG" sz="2500" i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Вечната зима</a:t>
            </a:r>
            <a:endParaRPr sz="2500" b="0" i="1" u="none" strike="noStrike" cap="none"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4E2D5E-173B-8C43-E7C0-583E69A7E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84" y="1261785"/>
            <a:ext cx="4790358" cy="470326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184E194F-B3BE-58E8-9FDB-C159CD2B79E0}"/>
              </a:ext>
            </a:extLst>
          </p:cNvPr>
          <p:cNvGrpSpPr/>
          <p:nvPr/>
        </p:nvGrpSpPr>
        <p:grpSpPr>
          <a:xfrm>
            <a:off x="1882401" y="6067450"/>
            <a:ext cx="7082999" cy="699838"/>
            <a:chOff x="1882401" y="6067450"/>
            <a:chExt cx="7082999" cy="699838"/>
          </a:xfrm>
        </p:grpSpPr>
        <p:pic>
          <p:nvPicPr>
            <p:cNvPr id="4" name="Google Shape;61;p1">
              <a:extLst>
                <a:ext uri="{FF2B5EF4-FFF2-40B4-BE49-F238E27FC236}">
                  <a16:creationId xmlns:a16="http://schemas.microsoft.com/office/drawing/2014/main" id="{4F35224A-159D-FE1F-37F2-91777087F44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882401" y="6183389"/>
              <a:ext cx="861235" cy="55906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" name="Google Shape;63;p1">
              <a:extLst>
                <a:ext uri="{FF2B5EF4-FFF2-40B4-BE49-F238E27FC236}">
                  <a16:creationId xmlns:a16="http://schemas.microsoft.com/office/drawing/2014/main" id="{025B81B8-03B6-36FA-D827-AA19F7DA3B03}"/>
                </a:ext>
              </a:extLst>
            </p:cNvPr>
            <p:cNvCxnSpPr>
              <a:cxnSpLocks/>
            </p:cNvCxnSpPr>
            <p:nvPr/>
          </p:nvCxnSpPr>
          <p:spPr>
            <a:xfrm>
              <a:off x="1882401" y="6067450"/>
              <a:ext cx="7082999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6" name="Google Shape;67;p1">
              <a:extLst>
                <a:ext uri="{FF2B5EF4-FFF2-40B4-BE49-F238E27FC236}">
                  <a16:creationId xmlns:a16="http://schemas.microsoft.com/office/drawing/2014/main" id="{276D1F2C-6EF5-AC94-AE52-B822F15C0531}"/>
                </a:ext>
              </a:extLst>
            </p:cNvPr>
            <p:cNvGrpSpPr/>
            <p:nvPr/>
          </p:nvGrpSpPr>
          <p:grpSpPr>
            <a:xfrm>
              <a:off x="2886998" y="6131635"/>
              <a:ext cx="5951877" cy="635653"/>
              <a:chOff x="2946848" y="6141848"/>
              <a:chExt cx="5951877" cy="635653"/>
            </a:xfrm>
          </p:grpSpPr>
          <p:grpSp>
            <p:nvGrpSpPr>
              <p:cNvPr id="7" name="Google Shape;68;p1">
                <a:extLst>
                  <a:ext uri="{FF2B5EF4-FFF2-40B4-BE49-F238E27FC236}">
                    <a16:creationId xmlns:a16="http://schemas.microsoft.com/office/drawing/2014/main" id="{F9FE763B-50BD-B122-BD93-5D8DE95FF1DC}"/>
                  </a:ext>
                </a:extLst>
              </p:cNvPr>
              <p:cNvGrpSpPr/>
              <p:nvPr/>
            </p:nvGrpSpPr>
            <p:grpSpPr>
              <a:xfrm>
                <a:off x="2946848" y="6212053"/>
                <a:ext cx="5951877" cy="502329"/>
                <a:chOff x="966575" y="6117752"/>
                <a:chExt cx="7140824" cy="602674"/>
              </a:xfrm>
            </p:grpSpPr>
            <p:pic>
              <p:nvPicPr>
                <p:cNvPr id="9" name="Google Shape;69;p1">
                  <a:extLst>
                    <a:ext uri="{FF2B5EF4-FFF2-40B4-BE49-F238E27FC236}">
                      <a16:creationId xmlns:a16="http://schemas.microsoft.com/office/drawing/2014/main" id="{2A1BF333-AF02-D7EC-6E8D-CD302D3E86F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966575" y="6117752"/>
                  <a:ext cx="645166" cy="60267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70;p1">
                  <a:extLst>
                    <a:ext uri="{FF2B5EF4-FFF2-40B4-BE49-F238E27FC236}">
                      <a16:creationId xmlns:a16="http://schemas.microsoft.com/office/drawing/2014/main" id="{BEE83025-4F35-57C8-AFA1-BD4F65675B1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1691951" y="6174363"/>
                  <a:ext cx="899982" cy="489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71;p1">
                  <a:extLst>
                    <a:ext uri="{FF2B5EF4-FFF2-40B4-BE49-F238E27FC236}">
                      <a16:creationId xmlns:a16="http://schemas.microsoft.com/office/drawing/2014/main" id="{345E4F62-BE4A-47BA-64F5-7534310D9B1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710802" y="6174375"/>
                  <a:ext cx="645176" cy="4800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72;p1">
                  <a:extLst>
                    <a:ext uri="{FF2B5EF4-FFF2-40B4-BE49-F238E27FC236}">
                      <a16:creationId xmlns:a16="http://schemas.microsoft.com/office/drawing/2014/main" id="{EE726890-7911-BEEA-44DF-0C98ED02ED4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109673" y="6174376"/>
                  <a:ext cx="1012225" cy="46785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73;p1">
                  <a:extLst>
                    <a:ext uri="{FF2B5EF4-FFF2-40B4-BE49-F238E27FC236}">
                      <a16:creationId xmlns:a16="http://schemas.microsoft.com/office/drawing/2014/main" id="{90128AA3-8CCC-1A01-D140-D89E7197116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240775" y="6163571"/>
                  <a:ext cx="1866624" cy="489442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8" name="Google Shape;74;p1">
                <a:extLst>
                  <a:ext uri="{FF2B5EF4-FFF2-40B4-BE49-F238E27FC236}">
                    <a16:creationId xmlns:a16="http://schemas.microsoft.com/office/drawing/2014/main" id="{DD52DAE2-4B20-913D-13CC-8CDBFC765209}"/>
                  </a:ext>
                </a:extLst>
              </p:cNvPr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4980519" y="6141848"/>
                <a:ext cx="1357778" cy="63565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954E876-E643-75B2-EAB9-A96D3E256F53}"/>
              </a:ext>
            </a:extLst>
          </p:cNvPr>
          <p:cNvGrpSpPr/>
          <p:nvPr/>
        </p:nvGrpSpPr>
        <p:grpSpPr>
          <a:xfrm>
            <a:off x="245275" y="132107"/>
            <a:ext cx="3790150" cy="874650"/>
            <a:chOff x="245275" y="132107"/>
            <a:chExt cx="3790150" cy="874650"/>
          </a:xfrm>
        </p:grpSpPr>
        <p:cxnSp>
          <p:nvCxnSpPr>
            <p:cNvPr id="15" name="Google Shape;62;p1">
              <a:extLst>
                <a:ext uri="{FF2B5EF4-FFF2-40B4-BE49-F238E27FC236}">
                  <a16:creationId xmlns:a16="http://schemas.microsoft.com/office/drawing/2014/main" id="{23E376AF-8D8D-D161-2025-2CC7C2813478}"/>
                </a:ext>
              </a:extLst>
            </p:cNvPr>
            <p:cNvCxnSpPr>
              <a:cxnSpLocks/>
            </p:cNvCxnSpPr>
            <p:nvPr/>
          </p:nvCxnSpPr>
          <p:spPr>
            <a:xfrm>
              <a:off x="245275" y="974510"/>
              <a:ext cx="379015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16" name="Google Shape;75;p1">
              <a:extLst>
                <a:ext uri="{FF2B5EF4-FFF2-40B4-BE49-F238E27FC236}">
                  <a16:creationId xmlns:a16="http://schemas.microsoft.com/office/drawing/2014/main" id="{54283ECE-5119-6385-2E71-A3594A2BD884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245275" y="132107"/>
              <a:ext cx="3790150" cy="874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3"/>
          <p:cNvSpPr txBox="1"/>
          <p:nvPr/>
        </p:nvSpPr>
        <p:spPr>
          <a:xfrm>
            <a:off x="5480919" y="767283"/>
            <a:ext cx="3365005" cy="4962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Сигурно знаете, че през зимата някои животни изпадат в </a:t>
            </a:r>
            <a:r>
              <a:rPr lang="bg-BG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хибернация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което е зимен сън, а други ми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грират в топлите страни, за да имат достъп до нужната храна. С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ега ще разгледаме онези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животни и растения, които са се научили да оцеляват в полярните райони на нашата планета.</a:t>
            </a:r>
            <a:endParaRPr sz="16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Можете ли да кажете кои 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са двата полюса на нашата планета?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3" name="Google Shape;93;p3"/>
          <p:cNvPicPr preferRelativeResize="0"/>
          <p:nvPr/>
        </p:nvPicPr>
        <p:blipFill rotWithShape="1">
          <a:blip r:embed="rId3">
            <a:alphaModFix/>
          </a:blip>
          <a:srcRect t="14689"/>
          <a:stretch/>
        </p:blipFill>
        <p:spPr>
          <a:xfrm>
            <a:off x="192850" y="159088"/>
            <a:ext cx="4937215" cy="2808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05870" y="3049886"/>
            <a:ext cx="5720550" cy="32178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1E0CE61-C87F-4D7C-B078-418AE1A1D22C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EB270C43-56ED-26E1-6112-468A8B861E9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A00E3B1F-4494-276C-2C8F-C2D1B8B394BC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13C80E49-CBA8-5643-E86A-29932A1E2E8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A4551609-DE1B-C677-3AFA-69D45B53996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75BF6930-9F73-782C-504A-1FB3710FBA2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EF2B30C7-D47B-1F03-49AE-CB61DECC63A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66C7A8FB-8C6C-374B-8F60-1A2A4EEF40A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65F0852C-2DDC-80D8-AB4B-74E0D4BEE63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85BDE1DA-4F66-D8D9-19CC-F926D18952F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BE00B1D3-BAB3-46D3-C760-7FD22B07AD23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4DE45C3D-5B39-42B3-E0A3-B7B709B83ED1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4"/>
          <p:cNvPicPr preferRelativeResize="0"/>
          <p:nvPr/>
        </p:nvPicPr>
        <p:blipFill rotWithShape="1">
          <a:blip r:embed="rId3">
            <a:alphaModFix/>
          </a:blip>
          <a:srcRect l="32771" r="17457"/>
          <a:stretch/>
        </p:blipFill>
        <p:spPr>
          <a:xfrm>
            <a:off x="179109" y="202279"/>
            <a:ext cx="5335571" cy="6030047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4"/>
          <p:cNvSpPr/>
          <p:nvPr/>
        </p:nvSpPr>
        <p:spPr>
          <a:xfrm>
            <a:off x="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5586154" y="346716"/>
            <a:ext cx="3374795" cy="5564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1" i="1" dirty="0">
                <a:latin typeface="Raleway"/>
                <a:ea typeface="Raleway"/>
                <a:cs typeface="Raleway"/>
                <a:sym typeface="Raleway"/>
              </a:rPr>
              <a:t>ПОЛЯРНА МЕЧКА</a:t>
            </a:r>
            <a:endParaRPr sz="1600" b="1" i="1" dirty="0"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1" i="1" dirty="0"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Полярните мечки не спят зимен сън. 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Те живеят по северните арктически крайбрежия, 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където е вечна зима. Приспосо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били са се за 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суровите ледени условия.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Снежно бяла?! 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В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същност не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 –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козината им е безцветна, а изглежда бяла заради отразената светлина. Всяко косъмче е с уникална структура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.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Т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 е изградено от малки кухи кутийки, всяка от които с една цел – задържане на топлината на тялото, 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защото 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въздухът всъщност е един много добър 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топлоизолатор.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14" name="Google Shape;114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7356" y="375984"/>
            <a:ext cx="2163428" cy="216342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1724E92-392B-FE3C-F358-503E921DCFBA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142EB285-ABF9-0EDD-5A1F-5219E042E5CC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D4DD6353-B850-34FC-7BAC-F8738CC03F4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7C6241C-51E8-8927-962D-8F71F30A1CA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B6C0C9D2-FEBD-8CBC-44E5-93A06D41579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EE507EAD-ACF2-A758-0BDF-6E0EB735151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2013D1CF-007A-54AD-94BC-CDA030D19BB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5F1C99B4-8025-D04F-9CC7-362A5E62BD5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63747021-8287-1F7A-73A9-70FD5EAD7E9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8B6FE670-3851-BF6B-E3E2-643256BF2EA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585C1AE1-1294-8130-2FC6-D38C7ADC799F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615A0E0A-375D-CAAE-B516-19813F75D93C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 txBox="1"/>
          <p:nvPr/>
        </p:nvSpPr>
        <p:spPr>
          <a:xfrm>
            <a:off x="5571049" y="439217"/>
            <a:ext cx="3261900" cy="5281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Кожата на белите мечки е черна. Да черна!</a:t>
            </a:r>
            <a:endParaRPr sz="16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Черния цвят привлича по-добре слънчевата светлина. Затова през лятото ни е по-топло, когато носим тъмни дрехи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 - 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привличаме повече слънце.</a:t>
            </a:r>
            <a:endParaRPr sz="16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П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од черната кожа белите мечки имат дебел слой подкожна мазнина. 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4"/>
                  </a:ext>
                </a:extLst>
              </a:rPr>
              <a:t>И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золацията на козината плюс подкожната мазнина толкова добре запазват топлината от тялото им, че нищичко не се губи</a:t>
            </a:r>
            <a:r>
              <a:rPr lang="en-US" sz="18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5"/>
                  </a:ext>
                </a:extLst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32" name="Google Shape;132;p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33" name="Google Shape;13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6944" y="378486"/>
            <a:ext cx="4830162" cy="289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5"/>
          <p:cNvPicPr preferRelativeResize="0"/>
          <p:nvPr/>
        </p:nvPicPr>
        <p:blipFill rotWithShape="1">
          <a:blip r:embed="rId4">
            <a:alphaModFix/>
          </a:blip>
          <a:srcRect b="3248"/>
          <a:stretch/>
        </p:blipFill>
        <p:spPr>
          <a:xfrm>
            <a:off x="809860" y="3507441"/>
            <a:ext cx="4427246" cy="25445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AA1E577-CF6B-758D-3A7E-50FC806DB204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D4389BC0-835E-9020-4183-182AABA162FA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87CCE01C-78C2-DB11-0016-8614D894094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7EA7D649-46A7-FFF5-AE78-6A8184E3654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39EA0205-45EE-3A93-0342-B9E3D4650D6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0C365FC4-9210-640F-13BB-C27BB471541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730EC80-F02B-ACE2-B8DE-0AE72EF6A2E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11F3062C-21A9-095A-BC65-BF2ED205262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3B5E4B25-95C9-2645-3432-9ED8EBB9B10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E243AA62-9F69-0C20-A19A-E8198690913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2BCBE1BF-CD5C-13DA-52F6-2EAC9025BBBA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C00E446A-5DF1-1E1D-0D5C-EC1F9AEA8855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6179935" y="1739188"/>
            <a:ext cx="2690687" cy="3051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От противоположната, южна страна на земното кълбо живеят 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пингвините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. </a:t>
            </a:r>
            <a:endParaRPr sz="1800" dirty="0"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Те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са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 птици, но 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не могат да летят. 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Обаче са шампиони по плуване и гмуркане. 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2" name="Google Shape;152;p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53" name="Google Shape;153;p6"/>
          <p:cNvPicPr preferRelativeResize="0"/>
          <p:nvPr/>
        </p:nvPicPr>
        <p:blipFill rotWithShape="1">
          <a:blip r:embed="rId3">
            <a:alphaModFix/>
          </a:blip>
          <a:srcRect l="8109" r="36458"/>
          <a:stretch/>
        </p:blipFill>
        <p:spPr>
          <a:xfrm>
            <a:off x="99675" y="171220"/>
            <a:ext cx="5918050" cy="60053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45BB767-2099-4CE3-4F79-F12DB1420EBA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DD36021F-E1C0-0CF7-72A3-0260F895B9D3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B6A6AADA-65A9-CAD1-4947-50497A0FBF16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1EB119CA-5B99-9374-0A93-DF10F774BFD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5BB1555-0A44-0382-35E9-31F04646A9A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5080FDD5-4924-92CB-B235-18A7D10BE6F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3F2C4E90-447B-8A77-9DB3-4C0FAEECA30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063D79FC-2141-025B-5D28-0A0348FD43E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5EFDAE7F-5430-5D89-B8A0-28EAC0FC5EA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7B7A99B9-C661-3343-4ED1-DE94603A521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1BF35A41-D2C2-61B0-0E74-9EDA58F582CD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8D9B6403-F23E-62EB-D7DB-D9B688C33CB6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245049" y="5166898"/>
            <a:ext cx="8715900" cy="9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Някои учени смятат, че отсъствието на естествени хищници на сушата е позволило на тези птици да еволюират от летенето към повече пъргавина в океана. Всъщност крилата им служат като плавници, за да им помагат в плуването. 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72" name="Google Shape;17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829" y="127262"/>
            <a:ext cx="8854120" cy="49804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9693C87-97F7-4C29-02B5-98CDB83D61D3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B8588FDF-B7A5-ECFF-F395-1C2212156692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40777FFA-AF09-D25A-0E75-E07429F35DAF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D016651-02D5-E152-BF49-F0BC589B324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448745ED-C30F-CDE4-031A-7C59FE2E49E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E9C5D0D5-DB9B-C668-5A5B-63299159E86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AC6CB2B6-6E74-1F2F-45F0-8631A9BF393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8045238F-5603-9D92-463E-64CD81CCA73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B1CA30E3-3827-FEB2-5957-901D4A980E5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02928E83-FAE1-B0F0-E836-D014ABA88E6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8AB71002-4137-4DB3-E5B2-82F5DAAD3198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BFA2623B-390D-44E2-F057-EC8872D95166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8"/>
          <p:cNvSpPr txBox="1"/>
          <p:nvPr/>
        </p:nvSpPr>
        <p:spPr>
          <a:xfrm>
            <a:off x="6021386" y="599828"/>
            <a:ext cx="2820900" cy="5316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Отиваме отново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на север към полярния кръг, за да се запознаем с друго уникално животно, което живее там – арктическата лисица.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Тя има г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ъста козина, която пази топлината на тялото.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Между пръстите на краката също има козина, която освен за изолация прави стъпването им почти безшумно. 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Т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ака мишките не успяват да чуят приближаващата ги лисица.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Canva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91" name="Google Shape;191;p8"/>
          <p:cNvPicPr preferRelativeResize="0"/>
          <p:nvPr/>
        </p:nvPicPr>
        <p:blipFill rotWithShape="1">
          <a:blip r:embed="rId3">
            <a:alphaModFix/>
          </a:blip>
          <a:srcRect l="27279" r="19868"/>
          <a:stretch/>
        </p:blipFill>
        <p:spPr>
          <a:xfrm>
            <a:off x="99675" y="87074"/>
            <a:ext cx="5710340" cy="60773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C75A534-FDFE-7A28-9E96-F231B1D70AEA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AD3CFD90-E84A-D2C1-D04F-7B926C6EE8F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EBE8D8E0-5376-7A1A-7AB5-301CD7035D9C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45245BF-01AB-B43B-4BAF-752880A9ECA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52E82C11-300B-82BB-890C-073F85E0C3B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AC2D9567-F719-A4F4-459A-A67CDA53796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A8E115D6-2782-2381-84C3-60A9BCEEDA8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E319A051-1F40-5FEE-6EA1-8CEED4925EC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A73EF651-C7E2-C49E-102C-4D4C3C945E8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7F0500CB-EA45-A0A8-181F-163784A4313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6095C096-AF53-AA50-7F20-3C6DAFDDA790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E73BFB96-93B1-8A50-1431-AF073E5EC9E2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"/>
          <p:cNvSpPr/>
          <p:nvPr/>
        </p:nvSpPr>
        <p:spPr>
          <a:xfrm>
            <a:off x="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9"/>
          <p:cNvSpPr txBox="1"/>
          <p:nvPr/>
        </p:nvSpPr>
        <p:spPr>
          <a:xfrm>
            <a:off x="418928" y="4360467"/>
            <a:ext cx="86583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Полярните лисици (лисиците като цяло) са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много хитри 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– възползват се от всяка предоставената възможност да се доб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ерат до храна. А какво по-хубаво от това да похапнеш от 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остатъците от трапезата на полярната мечка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… 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Често полярните лисици ходят след мечките, понякога и стотици километри, за да се въз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ползват от плячката им. Така 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всички се хранят и няма сърдити. 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09" name="Google Shape;209;p9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10" name="Google Shape;210;p9"/>
          <p:cNvPicPr preferRelativeResize="0"/>
          <p:nvPr/>
        </p:nvPicPr>
        <p:blipFill rotWithShape="1">
          <a:blip r:embed="rId3">
            <a:alphaModFix/>
          </a:blip>
          <a:srcRect t="23567" r="3961" b="5092"/>
          <a:stretch/>
        </p:blipFill>
        <p:spPr>
          <a:xfrm>
            <a:off x="179109" y="127262"/>
            <a:ext cx="8781840" cy="40770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3CD190F-114E-923B-4DB9-92BAA346CB45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37674B04-7813-B48A-4A84-7E0486AA9AAE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F20903FE-48A9-9295-51C9-EE86A25B3693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BF071613-B92A-3F9C-9219-12A5CBA3DC2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19370352-21FE-2D55-52CC-94E9C792429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36523E3F-8747-9D30-7D9F-06A6EA2089C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94F5BE11-4315-95FA-C15C-429FEBE70CC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28B482D6-4F41-BD94-3AFC-4AD79D65C3C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C5DD66A1-87C1-1566-8AD2-F581CB141B4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424551EA-AB1D-AB12-AB6A-D1711C0B0DF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D7C5A073-8416-B70C-9CD1-CDD05887B06F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8D5E0C14-D69D-B4BE-0B4A-3DFB5C39672F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0"/>
          <p:cNvSpPr txBox="1"/>
          <p:nvPr/>
        </p:nvSpPr>
        <p:spPr>
          <a:xfrm>
            <a:off x="5948313" y="1259133"/>
            <a:ext cx="2820900" cy="38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6"/>
                  </a:ext>
                </a:extLst>
              </a:rPr>
              <a:t>Полярният кръг е не само вечна зима и нощ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7"/>
                  </a:ext>
                </a:extLst>
              </a:rPr>
              <a:t>.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8"/>
                  </a:ext>
                </a:extLst>
              </a:rPr>
              <a:t> 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В най-северните и най-южните точки на планетата има така наречените „бели нощи“,  когато слънцето е над хоризонта по 4 месеца в годината. Има и полярни нощи, които продължават също по 4 месеца, когато пък е тъмно и слънцето не изгрява.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28" name="Google Shape;228;p10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29" name="Google Shape;229;p10"/>
          <p:cNvPicPr preferRelativeResize="0"/>
          <p:nvPr/>
        </p:nvPicPr>
        <p:blipFill rotWithShape="1">
          <a:blip r:embed="rId3">
            <a:alphaModFix/>
          </a:blip>
          <a:srcRect l="34428" r="9298"/>
          <a:stretch/>
        </p:blipFill>
        <p:spPr>
          <a:xfrm>
            <a:off x="216816" y="372450"/>
            <a:ext cx="5514681" cy="55124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8B642F1-893F-5AF6-ED3B-B117601F534A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CC1A836C-D12B-214D-23C2-8DD77C647195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B5D7137C-CDF6-C933-1DFA-B2915B82E3C4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9A3B6799-2CD0-8CBC-8D8E-CE63D47FC36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15C4FAA5-5A92-8723-A68F-2ABCD7225D8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9DA9F77B-AA1E-2C09-45FD-0741177F037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C9B1640-6BBD-4542-AB01-0A021CC0C5F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0DEBD694-BD4C-95D8-710E-798386DF82E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B40E4476-39B5-4758-EDC9-DA0B252A850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7776439F-10AD-6552-4F70-879DF51ED9D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5F07E641-0E41-907C-52A2-372A5FC59016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81EC1D9A-0166-61A1-F3E0-D01ABC335049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"/>
          <p:cNvSpPr/>
          <p:nvPr/>
        </p:nvSpPr>
        <p:spPr>
          <a:xfrm>
            <a:off x="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 txBox="1"/>
          <p:nvPr/>
        </p:nvSpPr>
        <p:spPr>
          <a:xfrm>
            <a:off x="292231" y="4958760"/>
            <a:ext cx="8668718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Полярната лисица е един от трите бозайника, които със смяната на зимната с лятна козина, сменят и цвет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а си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 </a:t>
            </a:r>
            <a:r>
              <a:rPr lang="bg-BG" sz="1800" dirty="0">
                <a:latin typeface="Raleway"/>
                <a:ea typeface="Raleway"/>
                <a:cs typeface="Raleway"/>
                <a:sym typeface="Raleway"/>
              </a:rPr>
              <a:t>Т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ака бялата полярна лисица става сиво-кафява лисица, което е отново камуфлажен цвят през краткото лято в полярния кръг.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47" name="Google Shape;247;p11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48" name="Google Shape;248;p11"/>
          <p:cNvPicPr preferRelativeResize="0"/>
          <p:nvPr/>
        </p:nvPicPr>
        <p:blipFill rotWithShape="1">
          <a:blip r:embed="rId3">
            <a:alphaModFix/>
          </a:blip>
          <a:srcRect l="17068"/>
          <a:stretch/>
        </p:blipFill>
        <p:spPr>
          <a:xfrm>
            <a:off x="1290863" y="340632"/>
            <a:ext cx="6714390" cy="42862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1"/>
          <p:cNvSpPr txBox="1"/>
          <p:nvPr/>
        </p:nvSpPr>
        <p:spPr>
          <a:xfrm>
            <a:off x="1444625" y="4626875"/>
            <a:ext cx="70770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5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В – полярен заек; С – хермелин; D – полярна лисица</a:t>
            </a:r>
            <a:endParaRPr sz="150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9522159-EBEE-7A55-4038-EC58A28721A1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A86826D1-3CC5-5AAF-3A28-5F8D0A4532D4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4B721735-EAC2-75FF-5CC0-DCC908E3BB9F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EECE5F8B-7852-89AD-7005-66930647512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81A00FC3-DCAE-8DD2-243C-F0CCA7633DC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76414C26-13C3-D2F7-1B60-0AA511C364B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2947D35-486A-EA35-EF61-A61BE5AA836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CEC627D4-851E-39F4-BDA7-49FD900AB14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68E3F685-1677-BC1A-A485-9BA91E6155C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C8220DCC-0285-0E72-21B4-B811A170C55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8AAE34FC-366F-5C54-2F9A-509A601DECA9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908F8341-87D8-9409-615D-94058D168BAA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2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2"/>
          <p:cNvSpPr txBox="1"/>
          <p:nvPr/>
        </p:nvSpPr>
        <p:spPr>
          <a:xfrm>
            <a:off x="5844128" y="316674"/>
            <a:ext cx="3041700" cy="60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Друг прелюбопитен арктичен вид животно е овцебикът. Звучи малко странно, това е така защото овцете са му по-близки роднини, въпреки големите му размери.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Овцебикът е едно от малкото животни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оцелели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през последната ледникова епоха до днес. Това значи, че овцебиковете са пасяли трева редом с мамутите и мастодонтите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. П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реследвани от съблезъби тигри, които днес са изчезнали, но овцебиковете са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успели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да оцелеят в далечния север, отвъд полярния кръг.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67" name="Google Shape;267;p12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8" name="Google Shape;268;p12"/>
          <p:cNvPicPr preferRelativeResize="0"/>
          <p:nvPr/>
        </p:nvPicPr>
        <p:blipFill rotWithShape="1">
          <a:blip r:embed="rId3">
            <a:alphaModFix/>
          </a:blip>
          <a:srcRect l="14085" r="32834"/>
          <a:stretch/>
        </p:blipFill>
        <p:spPr>
          <a:xfrm>
            <a:off x="197963" y="171220"/>
            <a:ext cx="5524107" cy="585404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51E520D-3BC1-5189-6B03-334E028DEB90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8B2182BD-2F5A-308A-6E8E-3F7309D49DCA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F15C2735-CAC2-3DC6-6598-5A24D886EF5F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BF0434A7-89E0-BBE6-779D-ACCFD54F42A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26AA901F-6A97-71D4-2DB5-4DA6B10025A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3DBC474D-C274-E013-8B73-3686C491DAF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6AF6BDAB-E8E9-CEAB-709D-FFFC4512989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B3C881B-8708-F5D1-F604-2378F4FB455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CCEC80C7-0C2C-E459-C6CE-21AF50D2CDF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DBC49D38-EF80-C7E9-DD59-AEF8E4F8B7E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02EAB8DB-BB68-90BA-0655-F504C16D7752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8009400D-6C63-D156-130E-830E3348FE45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3"/>
          <p:cNvSpPr txBox="1"/>
          <p:nvPr/>
        </p:nvSpPr>
        <p:spPr>
          <a:xfrm>
            <a:off x="824004" y="5088004"/>
            <a:ext cx="7782600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Два слоя гъста козина и безкрайната тундра, която предоставя паша – нищо друго не е нужно на </a:t>
            </a:r>
            <a:r>
              <a:rPr lang="bg-BG" sz="1800" b="0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овцебика</a:t>
            </a: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за да се чувства добре.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86" name="Google Shape;286;p13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7" name="Google Shape;287;p13"/>
          <p:cNvPicPr preferRelativeResize="0"/>
          <p:nvPr/>
        </p:nvPicPr>
        <p:blipFill rotWithShape="1">
          <a:blip r:embed="rId3">
            <a:alphaModFix/>
          </a:blip>
          <a:srcRect l="-1230" t="21532" r="1230" b="-491"/>
          <a:stretch/>
        </p:blipFill>
        <p:spPr>
          <a:xfrm>
            <a:off x="-323325" y="488671"/>
            <a:ext cx="9781150" cy="434421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845582B-F792-981F-6BA3-4F88359B4C50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83EE4D04-F82C-C4F6-04F9-A1A3C09B4136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E40608B2-3D27-9212-309E-74B29BC7605D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A6B4429A-261B-E0DB-1DCD-7C4F6B45B67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6D800282-F751-5812-50B7-72621FA6E73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E1FADC1E-25CB-E4BC-6553-01AECD0DEA6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913F192-B896-DCAC-C5B9-B2E1AE8C773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3FE8815F-3691-CD7D-3511-7B1B16BA408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5CE430C0-AF87-CB8F-3C5D-7482B375E99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0EDCC9F6-4EB5-F186-BD9D-E7CFDF8CE99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F22976E4-311B-F5DD-65EF-56DA2205B0D7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52CE69A3-B158-1BAE-5731-DF8EE9BD7BD5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4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4"/>
          <p:cNvSpPr txBox="1"/>
          <p:nvPr/>
        </p:nvSpPr>
        <p:spPr>
          <a:xfrm>
            <a:off x="5810015" y="196425"/>
            <a:ext cx="3041700" cy="60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Друга невероятна полярна животинка, която също е преживяла и оцеляла последната ледникова епоха, е дългоопашатият лалугер.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Той оцелява суровите арктични зими като спи в хралупи под земята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. Прекарва в сън 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седем-осем месеца в годината. Уникалното е, че по време на този сън телесната му температура понякога пада до -3 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градуса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 Точно така – малкото му телце е с температура под нулата, ударите на сърцето са по един на минута, но кръвта му не замръзва.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05" name="Google Shape;305;p14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06" name="Google Shape;306;p14"/>
          <p:cNvPicPr preferRelativeResize="0"/>
          <p:nvPr/>
        </p:nvPicPr>
        <p:blipFill rotWithShape="1">
          <a:blip r:embed="rId3">
            <a:alphaModFix/>
          </a:blip>
          <a:srcRect l="27717" r="12410"/>
          <a:stretch/>
        </p:blipFill>
        <p:spPr>
          <a:xfrm>
            <a:off x="99675" y="100465"/>
            <a:ext cx="5491085" cy="61190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147134B-F124-FB3F-88B8-1DEFBC744054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0C031714-71AA-9014-A942-8C734D19D211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99EB3CBF-9DE2-DD9E-1D36-A9932F081A58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5F084299-2382-EF18-1870-2A0FC390E5A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9E79E6D4-2A3E-5712-2235-A05037940ED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38E6496D-D38D-490E-711E-4D6B17A71EF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95D6ABD-0701-18A5-F062-07D819F9D14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5E27C5B-43DF-4EAE-FBE9-E19AAB72258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4F7777D6-574C-0B7D-60FE-B38C658E3E7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5E42EC9B-954C-96AD-6CA7-87F4A7662175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2D97823C-F467-FB92-DC71-7C098C9C9EE5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56C6B151-782D-DA3F-1418-9598AB2FFFBD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5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5"/>
          <p:cNvSpPr txBox="1"/>
          <p:nvPr/>
        </p:nvSpPr>
        <p:spPr>
          <a:xfrm>
            <a:off x="261993" y="4917857"/>
            <a:ext cx="8673152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Растенията в арктичните зони са предимно лишеи и мъхове. Образувайки ниски туфи, които освен че са близо до земята, остават и под снега, където не ги брули силен вятър. Всичко това са техните приспособления за оцеляване. 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24" name="Google Shape;324;p15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25" name="Google Shape;32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8855" y="-4763"/>
            <a:ext cx="8752094" cy="49230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A425809-F8D4-C67C-F481-82F04394A398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2394B6CC-7475-7811-37D7-8807ED873769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A1F48773-C04A-9270-DDD9-320431E6B89B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893E1635-3ACA-2F64-265B-DE100B38FEA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7BC79927-515C-686E-E3BF-9FEFE9E35A3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19A14245-7BA8-5824-EB9C-125663CA7A2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9DA402C9-29DA-B575-FBBC-C954BD05216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E3D87417-BC02-3137-C7C5-B8DFDD564D8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70C70251-1A4B-4CC7-71A9-99DA0B1AA37C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A41CA7A2-95C6-AE79-362A-330E73094E2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8A4DF68F-D19E-8C04-3EB4-AE69545C100C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0769FD11-112C-4061-6B30-F4C24828FAA2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6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6"/>
          <p:cNvSpPr txBox="1"/>
          <p:nvPr/>
        </p:nvSpPr>
        <p:spPr>
          <a:xfrm>
            <a:off x="5598996" y="361253"/>
            <a:ext cx="3280200" cy="55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Растенията, ко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и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то цъфтят използват краткото арктическо лято (с дневни температури от 6 до 15 градуса), което трае няколко седмици, по време на полярния ден.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Те са се приспособили да 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цъфтят на много по-ниски температури от останалите растения и порастват много по-бързо, защото лятото тук не трае дълго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. За краткото време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те трябва да цъфнат, да образуват своите семенца, които ще оцелеят месеци, дори години, докато отново има подходящи условия за растеж.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43" name="Google Shape;343;p16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44" name="Google Shape;344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1823" y="316674"/>
            <a:ext cx="3664535" cy="4122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73788" y="2128103"/>
            <a:ext cx="2965140" cy="395475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57ADEAF-29E1-A86D-2D16-6108666082EE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4705C81B-B9EC-CBDE-1472-98D68BF85916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600154C2-E4EC-EC2F-2190-8302B4DA870E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CD48B75-2E8C-3A55-F269-439DB05C4A1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0F0934AF-992D-01D5-0841-38A136DCDD4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CCF5612C-645C-0A72-008D-897E5E76550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D749CF9E-6E90-05B8-86B8-DA1070DE60A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EE2A9D29-CA96-A556-7FA3-038C519EE91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E94B386C-0E03-872E-6BAD-7025DE50394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31EB9828-5219-47F1-75F6-DCA3E0B5EF7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0616159F-FBDF-0378-31E7-3036BCEFEB9E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E4AEE5B4-9377-4A98-A2CD-CC7568C99E5F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7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17"/>
          <p:cNvSpPr txBox="1"/>
          <p:nvPr/>
        </p:nvSpPr>
        <p:spPr>
          <a:xfrm>
            <a:off x="427318" y="4730834"/>
            <a:ext cx="8441479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Дърветата не могат да оцелеят в най-северните полярни зони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. Т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 са малко под полярния кръг, където ветровете не са толкова силни и дърветата могат да „се изправят“. И въпреки това най-северните дървета са ниски – като клека (среща се и в България, това е най-</a:t>
            </a:r>
            <a:r>
              <a:rPr lang="bg-BG" sz="1600" dirty="0">
                <a:latin typeface="Raleway"/>
                <a:ea typeface="Raleway"/>
                <a:cs typeface="Raleway"/>
                <a:sym typeface="Raleway"/>
              </a:rPr>
              <a:t>високопланинското</a:t>
            </a:r>
            <a:r>
              <a:rPr lang="bg-BG" sz="16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ни дърво, останало там от последния ледников период), полярните брези и тревистата върба.</a:t>
            </a:r>
            <a:endParaRPr sz="16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3" name="Google Shape;363;p17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64" name="Google Shape;364;p17"/>
          <p:cNvPicPr preferRelativeResize="0"/>
          <p:nvPr/>
        </p:nvPicPr>
        <p:blipFill rotWithShape="1">
          <a:blip r:embed="rId3">
            <a:alphaModFix/>
          </a:blip>
          <a:srcRect t="15254"/>
          <a:stretch/>
        </p:blipFill>
        <p:spPr>
          <a:xfrm>
            <a:off x="697329" y="243237"/>
            <a:ext cx="7739841" cy="43727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D6BE563-DDB4-9286-32B1-3503186DC61C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DCD18D18-BB7B-2BB6-62C0-C4D1AF41E0D0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15C77EBA-FCA5-D552-A927-61F231D62F57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626AD53-49E6-5102-D1CF-8E977FDC6BE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B69FE7DF-103D-86DE-38C1-9BD5E6C2058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2E42355F-ACA9-635D-7A6C-5E40DE46C3DB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74F97455-2FB0-B8D2-2D08-CED1FF9281C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A5FFB5E4-C499-B7BE-9497-A70E0D8D982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5B244CA8-E130-3FC0-E0DB-8CCC477D699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574AC3F7-71A6-4E87-D658-CD66781538D0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B1241AD5-4EC1-9D34-DCB2-F6B7F2E3EE91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0777C5E1-D825-EA26-3153-C743915DEBD2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8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8"/>
          <p:cNvSpPr txBox="1"/>
          <p:nvPr/>
        </p:nvSpPr>
        <p:spPr>
          <a:xfrm>
            <a:off x="5628657" y="561675"/>
            <a:ext cx="3280200" cy="5281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Още малко на юг от полярния кръг вече има величествени гори от разнообразни иглолистни дървета. </a:t>
            </a:r>
            <a:endParaRPr sz="16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Тяхната смола ги предпазва да не замръзнат през зимата. Предпазва и запечатва „раните“ им, когато кората на дървото се нарани.</a:t>
            </a:r>
            <a:endParaRPr sz="16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Смолата има антибактериални свойства, което помага тази дървесна рана да заздравее добре.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82" name="Google Shape;382;p18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83" name="Google Shape;38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8582" y="2825523"/>
            <a:ext cx="5878597" cy="3306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0460" y="293608"/>
            <a:ext cx="5000012" cy="24623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96FB614-D312-85DE-56C9-F750C17C1A46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3E1588A8-64EB-72B9-29E0-F496C3BC3EFF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3684BF60-FCAD-514D-6D34-89024AB737D3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D8928BC-9C1C-B7A7-D58A-A7CAA0803C79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C53D995F-B958-62D5-1701-5A2C7504772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F0EC9DC3-D131-AD29-7F2C-31C790EB489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12969FBF-5BBD-DA61-B367-696658E6E86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05BFDA31-3ACE-0BE5-63C9-6F44005305E4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BDF0BDE5-3D1E-82F8-F18A-C84D13C54A0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9EE82FD3-886A-2FBB-39E1-FEE2DCB4789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43EB4047-FCC1-373D-33F8-3A495C7C6D96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FB776AEC-BCB3-6746-2694-0B99E764C043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19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19"/>
          <p:cNvSpPr txBox="1"/>
          <p:nvPr/>
        </p:nvSpPr>
        <p:spPr>
          <a:xfrm>
            <a:off x="330328" y="4467514"/>
            <a:ext cx="8635500" cy="15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Едн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и 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от най-северните широколистни дървета са няколко вида явори.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Те имат в дървесния си сок вещества, които са от семейството на захаридите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. 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О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сновната цел на тези захари в дървесния сок е да предпази тъканите на дървото от замръзване. От този сок, на конкретни видове срещащи се в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С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еверна </a:t>
            </a:r>
            <a:r>
              <a:rPr lang="bg-BG" sz="1600">
                <a:latin typeface="Raleway"/>
                <a:ea typeface="Raleway"/>
                <a:cs typeface="Raleway"/>
                <a:sym typeface="Raleway"/>
              </a:rPr>
              <a:t>А</a:t>
            </a:r>
            <a:r>
              <a:rPr lang="bg-BG" sz="16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мерика, ние правим кленов сироп. </a:t>
            </a:r>
            <a:endParaRPr sz="16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02" name="Google Shape;402;p19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03" name="Google Shape;40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8738" y="335533"/>
            <a:ext cx="4740500" cy="3162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7069" y="800342"/>
            <a:ext cx="5083880" cy="36671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910BB72-8D95-D607-EC4C-412764FFA9C1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49A1AEC7-0603-0AF5-BC28-C273ADE898DB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DDDA010F-537A-6A24-5D70-62BDC619B91D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2F4E00DC-2094-EB5B-632B-2250EBC2E23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A4EE6AFA-611A-9700-910F-B8DBB63201F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9F9B6335-0760-BE2E-CC3E-D4852BEAF12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22C08C02-431A-CEE9-4310-F4B6875C749D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27F0E9FB-44CC-0974-5498-783FF68F02D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1392162E-AD2A-0496-533E-C9FC4D80DC9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5345BB55-194B-8644-A0FA-76B3E24D4C1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1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C539969D-2885-C160-08D1-DAC348845E63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E6B4DA20-6143-0FBC-353F-AC64806775F7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0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0"/>
          <p:cNvSpPr txBox="1"/>
          <p:nvPr/>
        </p:nvSpPr>
        <p:spPr>
          <a:xfrm>
            <a:off x="364449" y="5438580"/>
            <a:ext cx="8596500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bg-BG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Колкото и да е студено животните и растенията са намерили начин да оцеляват и дори да си живеят добре в далечния северен полярен кръг.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22" name="Google Shape;422;p20"/>
          <p:cNvSpPr txBox="1"/>
          <p:nvPr/>
        </p:nvSpPr>
        <p:spPr>
          <a:xfrm>
            <a:off x="99675" y="6459100"/>
            <a:ext cx="2627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bg-BG" sz="700" b="0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Снимки: Wikimedia Commons</a:t>
            </a:r>
            <a:endParaRPr sz="700" b="0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23" name="Google Shape;42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5810" y="171220"/>
            <a:ext cx="7802880" cy="52029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A9CAC27-76BE-3DC0-516B-0BD793A300D6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F37B470B-3B55-30E2-08DF-12937B858064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FEA57309-5227-E809-F25F-8BDEFA112327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DE3BAB93-D0A0-2448-E32D-44F07F8DAC8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9B1EE570-3413-3820-A181-B704E2B3C331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371F787E-3469-6F53-8972-C9C83190317A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DC81BEBB-3F76-3516-36B5-6CB53403677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93F2CF13-34E5-FE95-12A5-522CC681C6E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B0D0CCBF-8A8A-39A6-F7CE-1F1F517C8FD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055BE74F-BC9E-31BA-2A54-7E8DBAD35B12}"/>
                    </a:ext>
                  </a:extLst>
                </p:cNvPr>
                <p:cNvPicPr preferRelativeResize="0"/>
                <p:nvPr/>
              </p:nvPicPr>
              <p:blipFill rotWithShape="1">
                <a:blip r:embed="rId10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CE9AF055-86AD-F36B-389A-80DBFD14F540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0CC6259F-09AF-467A-EE2B-E22ABF8AEE8B}"/>
                </a:ext>
              </a:extLst>
            </p:cNvPr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1"/>
          <p:cNvSpPr/>
          <p:nvPr/>
        </p:nvSpPr>
        <p:spPr>
          <a:xfrm>
            <a:off x="-4750" y="-4750"/>
            <a:ext cx="9144000" cy="6858000"/>
          </a:xfrm>
          <a:prstGeom prst="rect">
            <a:avLst/>
          </a:prstGeom>
          <a:noFill/>
          <a:ln w="76200" cap="flat" cmpd="sng">
            <a:solidFill>
              <a:srgbClr val="8E7CC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21"/>
          <p:cNvSpPr txBox="1"/>
          <p:nvPr/>
        </p:nvSpPr>
        <p:spPr>
          <a:xfrm>
            <a:off x="1427550" y="240525"/>
            <a:ext cx="62889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bg-BG" sz="30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Да поговорим!</a:t>
            </a:r>
            <a:endParaRPr sz="2700" b="0" i="1" u="none" strike="noStrike" cap="none">
              <a:solidFill>
                <a:schemeClr val="dk1"/>
              </a:solidFill>
              <a:latin typeface="Raleway Black"/>
              <a:ea typeface="Raleway Black"/>
              <a:cs typeface="Raleway Black"/>
              <a:sym typeface="Raleway Black"/>
            </a:endParaRPr>
          </a:p>
        </p:txBody>
      </p:sp>
      <p:sp>
        <p:nvSpPr>
          <p:cNvPr id="441" name="Google Shape;441;p21"/>
          <p:cNvSpPr/>
          <p:nvPr/>
        </p:nvSpPr>
        <p:spPr>
          <a:xfrm>
            <a:off x="249750" y="887025"/>
            <a:ext cx="3840000" cy="1630500"/>
          </a:xfrm>
          <a:prstGeom prst="wedgeEllipseCallout">
            <a:avLst>
              <a:gd name="adj1" fmla="val -30364"/>
              <a:gd name="adj2" fmla="val 64601"/>
            </a:avLst>
          </a:prstGeom>
          <a:solidFill>
            <a:srgbClr val="FCE5C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bg-BG" sz="2000" i="1">
                <a:latin typeface="Raleway"/>
                <a:ea typeface="Raleway"/>
                <a:cs typeface="Raleway"/>
                <a:sym typeface="Raleway"/>
              </a:rPr>
              <a:t>Как хората се справят с тежките зимни условия</a:t>
            </a:r>
            <a:r>
              <a:rPr lang="bg-BG" sz="20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</a:t>
            </a:r>
            <a:endParaRPr sz="20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2" name="Google Shape;442;p21"/>
          <p:cNvSpPr/>
          <p:nvPr/>
        </p:nvSpPr>
        <p:spPr>
          <a:xfrm>
            <a:off x="4909975" y="918925"/>
            <a:ext cx="3774300" cy="1678500"/>
          </a:xfrm>
          <a:prstGeom prst="wedgeRoundRectCallout">
            <a:avLst>
              <a:gd name="adj1" fmla="val -20833"/>
              <a:gd name="adj2" fmla="val 62500"/>
              <a:gd name="adj3" fmla="val 0"/>
            </a:avLst>
          </a:prstGeom>
          <a:solidFill>
            <a:srgbClr val="D9EAD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bg-BG" sz="1800" i="1">
                <a:latin typeface="Raleway"/>
                <a:ea typeface="Raleway"/>
                <a:cs typeface="Raleway"/>
                <a:sym typeface="Raleway"/>
              </a:rPr>
              <a:t>Как можем да помагаме на животните около нас през зимата</a:t>
            </a:r>
            <a:r>
              <a:rPr lang="bg-BG" sz="18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</a:t>
            </a:r>
            <a:endParaRPr sz="18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3" name="Google Shape;443;p21"/>
          <p:cNvSpPr/>
          <p:nvPr/>
        </p:nvSpPr>
        <p:spPr>
          <a:xfrm>
            <a:off x="2205100" y="2756100"/>
            <a:ext cx="2250300" cy="1821300"/>
          </a:xfrm>
          <a:prstGeom prst="wedgeRectCallout">
            <a:avLst>
              <a:gd name="adj1" fmla="val 20455"/>
              <a:gd name="adj2" fmla="val 65379"/>
            </a:avLst>
          </a:prstGeom>
          <a:solidFill>
            <a:srgbClr val="C9DA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8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Какво</a:t>
            </a:r>
            <a:r>
              <a:rPr lang="ru-RU" sz="18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8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предпазва</a:t>
            </a:r>
            <a:r>
              <a:rPr lang="ru-RU" sz="18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8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животните</a:t>
            </a:r>
            <a:r>
              <a:rPr lang="ru-RU" sz="18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от </a:t>
            </a:r>
            <a:r>
              <a:rPr lang="ru-RU" sz="18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ниските</a:t>
            </a:r>
            <a:r>
              <a:rPr lang="ru-RU" sz="18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18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температури</a:t>
            </a:r>
            <a:r>
              <a:rPr lang="bg-BG" sz="18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</a:t>
            </a:r>
            <a:endParaRPr sz="18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4" name="Google Shape;444;p21"/>
          <p:cNvSpPr/>
          <p:nvPr/>
        </p:nvSpPr>
        <p:spPr>
          <a:xfrm>
            <a:off x="4600375" y="3002550"/>
            <a:ext cx="4393500" cy="2763900"/>
          </a:xfrm>
          <a:prstGeom prst="cloudCallout">
            <a:avLst>
              <a:gd name="adj1" fmla="val 32906"/>
              <a:gd name="adj2" fmla="val 64052"/>
            </a:avLst>
          </a:prstGeom>
          <a:solidFill>
            <a:srgbClr val="FFF2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20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С </a:t>
            </a:r>
            <a:r>
              <a:rPr lang="ru-RU" sz="20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какво</a:t>
            </a:r>
            <a:r>
              <a:rPr lang="ru-RU" sz="20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се </a:t>
            </a:r>
            <a:r>
              <a:rPr lang="ru-RU" sz="20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различават</a:t>
            </a:r>
            <a:r>
              <a:rPr lang="ru-RU" sz="20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ru-RU" sz="20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растенията</a:t>
            </a:r>
            <a:r>
              <a:rPr lang="ru-RU" sz="20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на север от </a:t>
            </a:r>
            <a:r>
              <a:rPr lang="ru-RU" sz="2000" b="0" i="1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тези</a:t>
            </a:r>
            <a:r>
              <a:rPr lang="ru-RU" sz="20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у нас</a:t>
            </a:r>
            <a:r>
              <a:rPr lang="bg-BG" sz="2000" b="0" i="1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?</a:t>
            </a:r>
            <a:endParaRPr sz="20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5" name="Google Shape;445;p21"/>
          <p:cNvSpPr/>
          <p:nvPr/>
        </p:nvSpPr>
        <p:spPr>
          <a:xfrm>
            <a:off x="503774" y="4815975"/>
            <a:ext cx="2915497" cy="1573800"/>
          </a:xfrm>
          <a:prstGeom prst="doubleWave">
            <a:avLst>
              <a:gd name="adj1" fmla="val 6250"/>
              <a:gd name="adj2" fmla="val 1639"/>
            </a:avLst>
          </a:prstGeom>
          <a:solidFill>
            <a:srgbClr val="EAD1D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bg-BG" sz="1800" i="1" dirty="0">
                <a:latin typeface="Raleway"/>
                <a:ea typeface="Raleway"/>
                <a:cs typeface="Raleway"/>
                <a:sym typeface="Raleway"/>
              </a:rPr>
              <a:t>С какво е по различна нашата кафява мечка от полярната мечка?</a:t>
            </a:r>
            <a:endParaRPr sz="1800" b="0" i="1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AFA288D-19D6-D9D4-B133-AB91290B69A5}"/>
              </a:ext>
            </a:extLst>
          </p:cNvPr>
          <p:cNvGrpSpPr/>
          <p:nvPr/>
        </p:nvGrpSpPr>
        <p:grpSpPr>
          <a:xfrm>
            <a:off x="1983639" y="6263454"/>
            <a:ext cx="6991658" cy="549124"/>
            <a:chOff x="1983639" y="6263454"/>
            <a:chExt cx="6991658" cy="549124"/>
          </a:xfrm>
        </p:grpSpPr>
        <p:grpSp>
          <p:nvGrpSpPr>
            <p:cNvPr id="3" name="Google Shape;81;p2">
              <a:extLst>
                <a:ext uri="{FF2B5EF4-FFF2-40B4-BE49-F238E27FC236}">
                  <a16:creationId xmlns:a16="http://schemas.microsoft.com/office/drawing/2014/main" id="{02124A1B-1E71-4F91-9A39-99D8E6F6146E}"/>
                </a:ext>
              </a:extLst>
            </p:cNvPr>
            <p:cNvGrpSpPr/>
            <p:nvPr/>
          </p:nvGrpSpPr>
          <p:grpSpPr>
            <a:xfrm>
              <a:off x="1983639" y="6263454"/>
              <a:ext cx="6991658" cy="452903"/>
              <a:chOff x="1546225" y="6298706"/>
              <a:chExt cx="6991658" cy="452903"/>
            </a:xfrm>
          </p:grpSpPr>
          <p:grpSp>
            <p:nvGrpSpPr>
              <p:cNvPr id="5" name="Google Shape;82;p2">
                <a:extLst>
                  <a:ext uri="{FF2B5EF4-FFF2-40B4-BE49-F238E27FC236}">
                    <a16:creationId xmlns:a16="http://schemas.microsoft.com/office/drawing/2014/main" id="{602FF0A0-8415-477F-7A01-41FF58BC8F95}"/>
                  </a:ext>
                </a:extLst>
              </p:cNvPr>
              <p:cNvGrpSpPr/>
              <p:nvPr/>
            </p:nvGrpSpPr>
            <p:grpSpPr>
              <a:xfrm>
                <a:off x="3856358" y="6371056"/>
                <a:ext cx="4624885" cy="380553"/>
                <a:chOff x="1393050" y="6187487"/>
                <a:chExt cx="6856761" cy="564200"/>
              </a:xfrm>
            </p:grpSpPr>
            <p:pic>
              <p:nvPicPr>
                <p:cNvPr id="7" name="Google Shape;83;p2">
                  <a:extLst>
                    <a:ext uri="{FF2B5EF4-FFF2-40B4-BE49-F238E27FC236}">
                      <a16:creationId xmlns:a16="http://schemas.microsoft.com/office/drawing/2014/main" id="{4AAE05ED-49B2-B306-3C23-D9C029162BB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393050" y="6187487"/>
                  <a:ext cx="869152" cy="564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8" name="Google Shape;84;p2">
                  <a:extLst>
                    <a:ext uri="{FF2B5EF4-FFF2-40B4-BE49-F238E27FC236}">
                      <a16:creationId xmlns:a16="http://schemas.microsoft.com/office/drawing/2014/main" id="{E0E0C554-3550-2E04-6AB0-5A7C6813C3B8}"/>
                    </a:ext>
                  </a:extLst>
                </p:cNvPr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2297936" y="6218417"/>
                  <a:ext cx="537745" cy="502328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9" name="Google Shape;85;p2">
                  <a:extLst>
                    <a:ext uri="{FF2B5EF4-FFF2-40B4-BE49-F238E27FC236}">
                      <a16:creationId xmlns:a16="http://schemas.microsoft.com/office/drawing/2014/main" id="{8E1077E2-6CF7-7784-4555-40228719326F}"/>
                    </a:ext>
                  </a:extLst>
                </p:cNvPr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2902536" y="6265602"/>
                  <a:ext cx="750135" cy="40795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0" name="Google Shape;86;p2">
                  <a:extLst>
                    <a:ext uri="{FF2B5EF4-FFF2-40B4-BE49-F238E27FC236}">
                      <a16:creationId xmlns:a16="http://schemas.microsoft.com/office/drawing/2014/main" id="{4783572E-CDFB-306D-9F1A-E4967B5C1876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3751749" y="6265612"/>
                  <a:ext cx="537754" cy="4001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1" name="Google Shape;87;p2">
                  <a:extLst>
                    <a:ext uri="{FF2B5EF4-FFF2-40B4-BE49-F238E27FC236}">
                      <a16:creationId xmlns:a16="http://schemas.microsoft.com/office/drawing/2014/main" id="{FE3F9FA6-A976-E1B0-E123-805BCB0C2693}"/>
                    </a:ext>
                  </a:extLst>
                </p:cNvPr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 l="16191" t="37772" r="14641" b="39894"/>
                <a:stretch/>
              </p:blipFill>
              <p:spPr>
                <a:xfrm>
                  <a:off x="4388583" y="6265612"/>
                  <a:ext cx="1263540" cy="40795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Google Shape;88;p2">
                  <a:extLst>
                    <a:ext uri="{FF2B5EF4-FFF2-40B4-BE49-F238E27FC236}">
                      <a16:creationId xmlns:a16="http://schemas.microsoft.com/office/drawing/2014/main" id="{96B2F3D5-B825-D0E6-28D4-56D419B1729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8">
                  <a:alphaModFix/>
                </a:blip>
                <a:srcRect/>
                <a:stretch/>
              </p:blipFill>
              <p:spPr>
                <a:xfrm>
                  <a:off x="5751208" y="6265613"/>
                  <a:ext cx="843690" cy="38996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3" name="Google Shape;89;p2">
                  <a:extLst>
                    <a:ext uri="{FF2B5EF4-FFF2-40B4-BE49-F238E27FC236}">
                      <a16:creationId xmlns:a16="http://schemas.microsoft.com/office/drawing/2014/main" id="{832DEB3A-A9EA-DA44-669F-908DDEFC73CE}"/>
                    </a:ext>
                  </a:extLst>
                </p:cNvPr>
                <p:cNvPicPr preferRelativeResize="0"/>
                <p:nvPr/>
              </p:nvPicPr>
              <p:blipFill rotWithShape="1">
                <a:blip r:embed="rId9">
                  <a:alphaModFix/>
                </a:blip>
                <a:srcRect/>
                <a:stretch/>
              </p:blipFill>
              <p:spPr>
                <a:xfrm>
                  <a:off x="6693981" y="6256607"/>
                  <a:ext cx="1555830" cy="407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cxnSp>
            <p:nvCxnSpPr>
              <p:cNvPr id="6" name="Google Shape;90;p2">
                <a:extLst>
                  <a:ext uri="{FF2B5EF4-FFF2-40B4-BE49-F238E27FC236}">
                    <a16:creationId xmlns:a16="http://schemas.microsoft.com/office/drawing/2014/main" id="{9200D3DE-F9F0-85B2-9391-766E34F9EEAE}"/>
                  </a:ext>
                </a:extLst>
              </p:cNvPr>
              <p:cNvCxnSpPr/>
              <p:nvPr/>
            </p:nvCxnSpPr>
            <p:spPr>
              <a:xfrm>
                <a:off x="1546225" y="6298706"/>
                <a:ext cx="6991658" cy="0"/>
              </a:xfrm>
              <a:prstGeom prst="straightConnector1">
                <a:avLst/>
              </a:prstGeom>
              <a:noFill/>
              <a:ln w="9525" cap="flat" cmpd="sng">
                <a:solidFill>
                  <a:srgbClr val="CCCCCC"/>
                </a:solidFill>
                <a:prstDash val="solid"/>
                <a:round/>
                <a:headEnd type="none" w="sm" len="sm"/>
                <a:tailEnd type="none" w="sm" len="sm"/>
              </a:ln>
            </p:spPr>
          </p:cxnSp>
        </p:grpSp>
        <p:pic>
          <p:nvPicPr>
            <p:cNvPr id="4" name="Google Shape;95;p2">
              <a:extLst>
                <a:ext uri="{FF2B5EF4-FFF2-40B4-BE49-F238E27FC236}">
                  <a16:creationId xmlns:a16="http://schemas.microsoft.com/office/drawing/2014/main" id="{B909FDA9-6B0D-DEEB-B469-5993454EBB36}"/>
                </a:ext>
              </a:extLst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983639" y="6304126"/>
              <a:ext cx="2203292" cy="50845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1188</Words>
  <Application>Microsoft Office PowerPoint</Application>
  <PresentationFormat>On-screen Show (4:3)</PresentationFormat>
  <Paragraphs>69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Raleway Black</vt:lpstr>
      <vt:lpstr>Arial</vt:lpstr>
      <vt:lpstr>Raleway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2</cp:revision>
  <dcterms:modified xsi:type="dcterms:W3CDTF">2026-09-14T13:19:36Z</dcterms:modified>
</cp:coreProperties>
</file>