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3" r:id="rId14"/>
    <p:sldId id="268" r:id="rId15"/>
    <p:sldId id="284" r:id="rId16"/>
    <p:sldId id="285" r:id="rId17"/>
    <p:sldId id="286" r:id="rId18"/>
    <p:sldId id="287" r:id="rId19"/>
    <p:sldId id="290" r:id="rId20"/>
    <p:sldId id="288" r:id="rId21"/>
    <p:sldId id="291" r:id="rId22"/>
    <p:sldId id="289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</p:sldIdLst>
  <p:sldSz cx="9144000" cy="6858000" type="screen4x3"/>
  <p:notesSz cx="6858000" cy="9144000"/>
  <p:embeddedFontLst>
    <p:embeddedFont>
      <p:font typeface="Raleway" pitchFamily="2" charset="-52"/>
      <p:regular r:id="rId39"/>
      <p:bold r:id="rId40"/>
      <p:italic r:id="rId41"/>
      <p:boldItalic r:id="rId42"/>
    </p:embeddedFont>
    <p:embeddedFont>
      <p:font typeface="Raleway Black" pitchFamily="2" charset="-52"/>
      <p:bold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5" roundtripDataSignature="AMtx7mgNelOiqvAX0X3OjEmdativKBMp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olina Hristova" initials="" lastIdx="6" clrIdx="0"/>
  <p:cmAuthor id="1" name="Константина Мавлова" initials="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19T10:45:31.03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1704,'3'-2,"0"0,0 0,0 0,1 0,-1 1,0-1,1 1,-1 0,8-1,2-2,589-140,-368 94,-67 13,609-145,-617 143,2 7,207-13,239-30,37-3,-229 26,-393 48,175-22,-100 16,-1-5,137-39,19-4,-140 37,-51 11,-45 8,-1 0,1 0,0-2,-1 0,1-1,-1 0,-1-1,21-11,-34 16,1 0,-1 0,1 0,-1 0,1 0,-1-1,0 1,0 0,1-1,-1 1,0 0,0-1,0 1,-1-1,1 0,0 1,-1-1,1 0,-1 1,1-1,-1-2,0 2,0 1,-1-1,1 0,-1 1,0-1,1 1,-1-1,0 1,0 0,0-1,0 1,0 0,0 0,0-1,-1 1,1 0,0 0,-2-1,-7-3,0-1,-1 1,0 1,-20-7,-13-4,-71-37,49 21,-350-174,196 93,181 93,0 2,-1 1,-1 3,-1 0,-47-6,35 8,-74-24,-29-7,148 41,-36-8,37 6,29 3,44 7,0 4,95 27,-105-24,525 143,-16 44,-395-141,-152-52,-1 1,1 1,-2 0,24 19,8 7,95 47,-140-82,1 1,0 0,-1 0,0 0,1 0,-1 0,0 1,0-1,0 1,-1-1,1 1,-1 0,1 0,-1 0,0 0,0 0,1 3,-2-4,0 1,0-1,0 1,-1-1,1 1,-1-1,1 1,-1-1,0 1,0-1,0 0,0 0,0 1,-1-1,1 0,-1 0,1 0,-1 0,0-1,0 1,-3 2,-17 12,0-1,-1-1,-43 19,15-8,-322 142,-26 14,148-30,153-87,-151 71,0-16,202-93,0 2,2 2,-43 37,49-32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Google Shape;21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55533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52816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53330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5204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59635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57160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83051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73435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15469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8" name="Google Shape;34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9" name="Google Shape;36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9" name="Google Shape;38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8" name="Google Shape;40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9" name="Google Shape;48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9" name="Google Shape;50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9" name="Google Shape;52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9" name="Google Shape;549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9" name="Google Shape;569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9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0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3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2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32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3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5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6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7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3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8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38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3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0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40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40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4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3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0.png"/><Relationship Id="rId18" Type="http://schemas.openxmlformats.org/officeDocument/2006/relationships/image" Target="../media/image11.jpg"/><Relationship Id="rId3" Type="http://schemas.openxmlformats.org/officeDocument/2006/relationships/image" Target="../media/image14.png"/><Relationship Id="rId21" Type="http://schemas.openxmlformats.org/officeDocument/2006/relationships/image" Target="../media/image9.png"/><Relationship Id="rId1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.jp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15" Type="http://schemas.openxmlformats.org/officeDocument/2006/relationships/image" Target="../media/image3.jpg"/><Relationship Id="rId19" Type="http://schemas.openxmlformats.org/officeDocument/2006/relationships/image" Target="../media/image6.png"/><Relationship Id="rId4" Type="http://schemas.openxmlformats.org/officeDocument/2006/relationships/customXml" Target="../ink/ink1.xml"/><Relationship Id="rId1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6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7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13" Type="http://schemas.openxmlformats.org/officeDocument/2006/relationships/image" Target="../media/image7.png"/><Relationship Id="rId3" Type="http://schemas.openxmlformats.org/officeDocument/2006/relationships/image" Target="../media/image18.png"/><Relationship Id="rId7" Type="http://schemas.openxmlformats.org/officeDocument/2006/relationships/image" Target="../media/image2.jp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11.jpg"/><Relationship Id="rId5" Type="http://schemas.openxmlformats.org/officeDocument/2006/relationships/image" Target="../media/image20.png"/><Relationship Id="rId10" Type="http://schemas.openxmlformats.org/officeDocument/2006/relationships/image" Target="../media/image5.png"/><Relationship Id="rId4" Type="http://schemas.openxmlformats.org/officeDocument/2006/relationships/image" Target="../media/image19.png"/><Relationship Id="rId9" Type="http://schemas.openxmlformats.org/officeDocument/2006/relationships/image" Target="../media/image4.jpg"/><Relationship Id="rId1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9.png"/><Relationship Id="rId3" Type="http://schemas.openxmlformats.org/officeDocument/2006/relationships/image" Target="../media/image22.png"/><Relationship Id="rId7" Type="http://schemas.openxmlformats.org/officeDocument/2006/relationships/image" Target="../media/image3.jp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11" Type="http://schemas.openxmlformats.org/officeDocument/2006/relationships/image" Target="../media/image6.png"/><Relationship Id="rId5" Type="http://schemas.openxmlformats.org/officeDocument/2006/relationships/image" Target="../media/image24.png"/><Relationship Id="rId10" Type="http://schemas.openxmlformats.org/officeDocument/2006/relationships/image" Target="../media/image11.jpg"/><Relationship Id="rId4" Type="http://schemas.openxmlformats.org/officeDocument/2006/relationships/image" Target="../media/image23.png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7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8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9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3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4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5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8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9.png"/><Relationship Id="rId3" Type="http://schemas.openxmlformats.org/officeDocument/2006/relationships/image" Target="../media/image39.jpg"/><Relationship Id="rId7" Type="http://schemas.openxmlformats.org/officeDocument/2006/relationships/image" Target="../media/image3.jp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11" Type="http://schemas.openxmlformats.org/officeDocument/2006/relationships/image" Target="../media/image6.png"/><Relationship Id="rId5" Type="http://schemas.openxmlformats.org/officeDocument/2006/relationships/image" Target="../media/image41.jpg"/><Relationship Id="rId10" Type="http://schemas.openxmlformats.org/officeDocument/2006/relationships/image" Target="../media/image11.jpg"/><Relationship Id="rId4" Type="http://schemas.openxmlformats.org/officeDocument/2006/relationships/image" Target="../media/image40.jpg"/><Relationship Id="rId9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2.pn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43.png"/><Relationship Id="rId9" Type="http://schemas.openxmlformats.org/officeDocument/2006/relationships/image" Target="../media/image11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44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45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46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47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48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49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50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5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5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"/>
          <p:cNvSpPr txBox="1"/>
          <p:nvPr/>
        </p:nvSpPr>
        <p:spPr>
          <a:xfrm>
            <a:off x="4936325" y="189930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bg-BG" sz="2500" b="0" i="0" u="none" strike="noStrike" cap="none">
                <a:solidFill>
                  <a:srgbClr val="000000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</a:t>
            </a:r>
            <a:r>
              <a:rPr lang="bg-BG" sz="2500" b="0" i="0" u="none" strike="noStrike" cap="none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Екоприключенци!</a:t>
            </a:r>
            <a:r>
              <a:rPr lang="bg-BG" sz="2500" b="0" i="0" u="none" strike="noStrike" cap="none">
                <a:solidFill>
                  <a:srgbClr val="000000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</a:t>
            </a:r>
            <a:r>
              <a:rPr lang="bg-BG" sz="100" b="0" i="0" u="none" strike="noStrike" cap="none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bg-BG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bg-BG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bg-BG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bg-BG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3" name="Google Shape;73;p1"/>
          <p:cNvSpPr txBox="1"/>
          <p:nvPr/>
        </p:nvSpPr>
        <p:spPr>
          <a:xfrm>
            <a:off x="5272799" y="2397306"/>
            <a:ext cx="3350400" cy="2600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bg-BG" sz="28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—</a:t>
            </a:r>
            <a:r>
              <a:rPr lang="bg-BG" sz="28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  Декември  </a:t>
            </a:r>
            <a:r>
              <a:rPr lang="bg-BG" sz="28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—</a:t>
            </a:r>
            <a:endParaRPr sz="28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bg-BG" sz="25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Тема на месеца: </a:t>
            </a:r>
            <a:br>
              <a:rPr lang="bg-BG" sz="25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bg-BG" sz="25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Къде отиват птиците през зимата?</a:t>
            </a:r>
            <a:endParaRPr sz="25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4" name="Google Shape;74;p1"/>
          <p:cNvPicPr preferRelativeResize="0"/>
          <p:nvPr/>
        </p:nvPicPr>
        <p:blipFill rotWithShape="1">
          <a:blip r:embed="rId3">
            <a:alphaModFix/>
          </a:blip>
          <a:srcRect t="11620" b="9053"/>
          <a:stretch/>
        </p:blipFill>
        <p:spPr>
          <a:xfrm>
            <a:off x="178600" y="1406728"/>
            <a:ext cx="5499768" cy="436275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8D82210-B994-8D2E-2DDC-EEE8350F4014}"/>
              </a:ext>
            </a:extLst>
          </p:cNvPr>
          <p:cNvGrpSpPr/>
          <p:nvPr/>
        </p:nvGrpSpPr>
        <p:grpSpPr>
          <a:xfrm>
            <a:off x="1882401" y="6067450"/>
            <a:ext cx="7082999" cy="699838"/>
            <a:chOff x="1882401" y="6067450"/>
            <a:chExt cx="7082999" cy="699838"/>
          </a:xfrm>
        </p:grpSpPr>
        <p:pic>
          <p:nvPicPr>
            <p:cNvPr id="3" name="Google Shape;61;p1">
              <a:extLst>
                <a:ext uri="{FF2B5EF4-FFF2-40B4-BE49-F238E27FC236}">
                  <a16:creationId xmlns:a16="http://schemas.microsoft.com/office/drawing/2014/main" id="{ADEBB96E-6126-E6D0-C978-60EAFFBFE9F4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882401" y="6183389"/>
              <a:ext cx="861235" cy="55906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" name="Google Shape;63;p1">
              <a:extLst>
                <a:ext uri="{FF2B5EF4-FFF2-40B4-BE49-F238E27FC236}">
                  <a16:creationId xmlns:a16="http://schemas.microsoft.com/office/drawing/2014/main" id="{4A14F9B3-E2B6-59E5-F998-19810008F981}"/>
                </a:ext>
              </a:extLst>
            </p:cNvPr>
            <p:cNvCxnSpPr>
              <a:cxnSpLocks/>
            </p:cNvCxnSpPr>
            <p:nvPr/>
          </p:nvCxnSpPr>
          <p:spPr>
            <a:xfrm>
              <a:off x="1882401" y="6067450"/>
              <a:ext cx="7082999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5" name="Google Shape;67;p1">
              <a:extLst>
                <a:ext uri="{FF2B5EF4-FFF2-40B4-BE49-F238E27FC236}">
                  <a16:creationId xmlns:a16="http://schemas.microsoft.com/office/drawing/2014/main" id="{0F9DFFA2-3365-3E0D-C629-CDAEABE03BAF}"/>
                </a:ext>
              </a:extLst>
            </p:cNvPr>
            <p:cNvGrpSpPr/>
            <p:nvPr/>
          </p:nvGrpSpPr>
          <p:grpSpPr>
            <a:xfrm>
              <a:off x="2886998" y="6131635"/>
              <a:ext cx="5951877" cy="635653"/>
              <a:chOff x="2946848" y="6141848"/>
              <a:chExt cx="5951877" cy="635653"/>
            </a:xfrm>
          </p:grpSpPr>
          <p:grpSp>
            <p:nvGrpSpPr>
              <p:cNvPr id="6" name="Google Shape;68;p1">
                <a:extLst>
                  <a:ext uri="{FF2B5EF4-FFF2-40B4-BE49-F238E27FC236}">
                    <a16:creationId xmlns:a16="http://schemas.microsoft.com/office/drawing/2014/main" id="{F6EA800E-928E-FB21-04B6-C4F230D982C9}"/>
                  </a:ext>
                </a:extLst>
              </p:cNvPr>
              <p:cNvGrpSpPr/>
              <p:nvPr/>
            </p:nvGrpSpPr>
            <p:grpSpPr>
              <a:xfrm>
                <a:off x="2946848" y="6212053"/>
                <a:ext cx="5951877" cy="502329"/>
                <a:chOff x="966575" y="6117752"/>
                <a:chExt cx="7140824" cy="602674"/>
              </a:xfrm>
            </p:grpSpPr>
            <p:pic>
              <p:nvPicPr>
                <p:cNvPr id="8" name="Google Shape;69;p1">
                  <a:extLst>
                    <a:ext uri="{FF2B5EF4-FFF2-40B4-BE49-F238E27FC236}">
                      <a16:creationId xmlns:a16="http://schemas.microsoft.com/office/drawing/2014/main" id="{389C9449-83AA-72FC-BDF7-9E257E548D3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966575" y="6117752"/>
                  <a:ext cx="645166" cy="60267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70;p1">
                  <a:extLst>
                    <a:ext uri="{FF2B5EF4-FFF2-40B4-BE49-F238E27FC236}">
                      <a16:creationId xmlns:a16="http://schemas.microsoft.com/office/drawing/2014/main" id="{42D02ACD-BD91-8E30-8C13-2B34C9995B4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1691951" y="6174363"/>
                  <a:ext cx="899982" cy="489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71;p1">
                  <a:extLst>
                    <a:ext uri="{FF2B5EF4-FFF2-40B4-BE49-F238E27FC236}">
                      <a16:creationId xmlns:a16="http://schemas.microsoft.com/office/drawing/2014/main" id="{9185FD41-6A6C-517B-C7B1-C67B97CB9FC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710802" y="6174375"/>
                  <a:ext cx="645176" cy="48009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72;p1">
                  <a:extLst>
                    <a:ext uri="{FF2B5EF4-FFF2-40B4-BE49-F238E27FC236}">
                      <a16:creationId xmlns:a16="http://schemas.microsoft.com/office/drawing/2014/main" id="{1A7881A7-9A3C-6036-3B0F-C51F90CE7BC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5109673" y="6174376"/>
                  <a:ext cx="1012225" cy="4678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73;p1">
                  <a:extLst>
                    <a:ext uri="{FF2B5EF4-FFF2-40B4-BE49-F238E27FC236}">
                      <a16:creationId xmlns:a16="http://schemas.microsoft.com/office/drawing/2014/main" id="{1B9616FF-54EA-0A6A-8716-F4AC0C9EDFF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6240775" y="6163571"/>
                  <a:ext cx="1866624" cy="48944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7" name="Google Shape;74;p1">
                <a:extLst>
                  <a:ext uri="{FF2B5EF4-FFF2-40B4-BE49-F238E27FC236}">
                    <a16:creationId xmlns:a16="http://schemas.microsoft.com/office/drawing/2014/main" id="{FFBB9888-D59A-8614-D56B-77B72E23D91E}"/>
                  </a:ext>
                </a:extLst>
              </p:cNvPr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4980519" y="6141848"/>
                <a:ext cx="1357778" cy="6356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A8FD97-5927-67D4-E805-60BE0C80858F}"/>
              </a:ext>
            </a:extLst>
          </p:cNvPr>
          <p:cNvGrpSpPr/>
          <p:nvPr/>
        </p:nvGrpSpPr>
        <p:grpSpPr>
          <a:xfrm>
            <a:off x="245275" y="132107"/>
            <a:ext cx="3790150" cy="874650"/>
            <a:chOff x="245275" y="132107"/>
            <a:chExt cx="3790150" cy="874650"/>
          </a:xfrm>
        </p:grpSpPr>
        <p:cxnSp>
          <p:nvCxnSpPr>
            <p:cNvPr id="14" name="Google Shape;62;p1">
              <a:extLst>
                <a:ext uri="{FF2B5EF4-FFF2-40B4-BE49-F238E27FC236}">
                  <a16:creationId xmlns:a16="http://schemas.microsoft.com/office/drawing/2014/main" id="{B1194E5C-B818-6D6F-D8C8-DBD99F6A9A41}"/>
                </a:ext>
              </a:extLst>
            </p:cNvPr>
            <p:cNvCxnSpPr>
              <a:cxnSpLocks/>
            </p:cNvCxnSpPr>
            <p:nvPr/>
          </p:nvCxnSpPr>
          <p:spPr>
            <a:xfrm>
              <a:off x="245275" y="974510"/>
              <a:ext cx="3790150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</p:cxnSp>
        <p:pic>
          <p:nvPicPr>
            <p:cNvPr id="15" name="Google Shape;75;p1">
              <a:extLst>
                <a:ext uri="{FF2B5EF4-FFF2-40B4-BE49-F238E27FC236}">
                  <a16:creationId xmlns:a16="http://schemas.microsoft.com/office/drawing/2014/main" id="{3732413B-B0DD-C57C-391F-6B1F37924203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45275" y="132107"/>
              <a:ext cx="3790150" cy="8746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867266" y="5001275"/>
            <a:ext cx="7288200" cy="1140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През зимата едни птици остава, а други заминават на юг. Защо? </a:t>
            </a:r>
            <a:endParaRPr sz="1800" dirty="0"/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Защо едни остават, а други не? Каква е разликата?</a:t>
            </a:r>
            <a:endParaRPr sz="1800" dirty="0"/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 този любопитни въпроси ще отговорим днес!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3" name="Google Shape;9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664" y="263942"/>
            <a:ext cx="8195388" cy="46099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EA1BB59-57ED-0A5D-99D6-E19B6803DAB8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04AB0C37-ADBB-3066-47CF-1B1791777735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5145FEB6-2D40-B80F-110A-E233F492A493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7C2D2788-74E0-A19D-23D8-FF57D644904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829D16FF-EB5A-507C-8E68-C50EA1C67D3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5C92CC46-703C-CEB3-0C8F-9A489DD21D3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CF1C1376-EB1F-FC69-64B8-D8F057E4094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DC3CE284-A1F9-2B76-E1C2-3A131A8AA8E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39272C1F-232E-E210-DE98-EDCD4037245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78397D71-D749-651F-8064-5F063559458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A0950F3E-5E73-FF17-AEB7-D492E3A996D7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CEF4121A-E35A-0FBE-B136-D33C59A595F8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5349827" y="846068"/>
            <a:ext cx="3353700" cy="5281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Първо да видим къде е това юг, където птиците отиват. </a:t>
            </a:r>
            <a:endParaRPr sz="18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Някой от вас знае ли?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всички мигриращи птици от Европа и Западна Азия – това е Африка. На юг от нашия континент е Африка.</a:t>
            </a:r>
            <a:endParaRPr sz="18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Миграция е 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придвижването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на животни до зимните им квартири и после обратно там, където 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създават своите семейства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8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BirdLife International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396" y="110900"/>
            <a:ext cx="4363958" cy="61010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61C03F9-CB30-0D7B-62B4-00486F8D2A5B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1CE3A89F-31A3-17F0-5657-0AFA6C1AF97F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AB5B0A81-4B8A-4AAA-E84E-5E22C1E180C5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3A3DD584-4162-0D95-DCC4-78D59C393D3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700E4200-0A0A-749B-435E-0D2B5214E84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A7ABCEAC-3711-7AE7-8587-0E729809D43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6545DEEA-F366-10F5-D4AD-52F4841AC4F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3DD38059-59BB-0682-3C7B-E62E25657D8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0FD7F4B2-BFB2-29A8-EDC3-8BF38C37A71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30D7281A-02F7-7D74-3F63-A30C3C662BA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C8B4D31D-0905-9DE2-A572-7A12612C860F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4490EB9C-C5CC-9BE2-6DE5-A72B233F92FA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/>
          <p:nvPr/>
        </p:nvSpPr>
        <p:spPr>
          <a:xfrm>
            <a:off x="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4"/>
          <p:cNvSpPr txBox="1"/>
          <p:nvPr/>
        </p:nvSpPr>
        <p:spPr>
          <a:xfrm>
            <a:off x="4945123" y="135801"/>
            <a:ext cx="4015826" cy="6237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Чудесен пример за миграцията е белият щъркел.</a:t>
            </a:r>
            <a:endParaRPr sz="16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Щъркелите мигрират веднъж през месец март, когато идват в България, свиват гнезда и отглеждат своите малки през лятото. На есен, за втори път мигрират обратно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. Порасналите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bg-BG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щъркелчета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заедно със своите родители образуват огромни ята от хиляди щъркели – поемайки заедно към зимните квартири. Така родителите показват на малките си правилния 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маршрут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удобните места за нощувка и хранене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 по пътя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 Водят ги до крайната точка, където прекарват зимата. 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4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Дамян Петков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1" name="Google Shape;131;p4"/>
          <p:cNvPicPr preferRelativeResize="0"/>
          <p:nvPr/>
        </p:nvPicPr>
        <p:blipFill rotWithShape="1">
          <a:blip r:embed="rId3">
            <a:alphaModFix/>
          </a:blip>
          <a:srcRect l="39769" r="9603"/>
          <a:stretch/>
        </p:blipFill>
        <p:spPr>
          <a:xfrm>
            <a:off x="157857" y="120225"/>
            <a:ext cx="4629409" cy="60950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44871AA-8A95-704E-49BF-0AC3FD3A5AEA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828226E5-0F1C-030D-1D6C-4241BF66979D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C11AEF09-2558-4887-F8DC-621DBE5179B6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43CE7749-3CFB-6E6E-118F-D3E7F12D526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15F04BF2-CBF5-C7F4-E9FA-6E9320FF1E3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330F287E-F91D-6BB5-13FD-7B4FC87C3C1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48ED79EE-151F-6C8A-1B76-C7ED3AA7DE9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56BFB272-78EC-C311-9191-719FAAE00C5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DA0D3544-627D-0E27-1D68-69B283FC2B6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83FAC4BD-8B32-281E-3F6C-1315BDACD84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E36A4643-3BB9-E49F-0EED-A3953F91A200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D730F505-C515-5E89-9B53-4DAFF9459A6C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5"/>
          <p:cNvSpPr txBox="1"/>
          <p:nvPr/>
        </p:nvSpPr>
        <p:spPr>
          <a:xfrm>
            <a:off x="4808597" y="462683"/>
            <a:ext cx="4054800" cy="5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Щъркелите са от така наречените далечни мигранти, което означава, че отиват доста надалеч в своята миграция.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Щъркелите в Европа се делят (както и всички останали мигриращи птици), едните преминават към Африка през 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прохода Гибралтар 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– тези птици остават да зимуват над екватора и под Сахара.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 нашите птици, заедно с всички от северна и източна Европа влизат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в 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Африка през 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Суецкия канал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 Част от птиците остават в средата на континента, но останалите – каквито са и щъркелите от България отиват чак до Южна Африка.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9" name="Google Shape;149;p5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0" name="Google Shape;15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494" y="336373"/>
            <a:ext cx="4054756" cy="5781605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60B4550-BB8A-55C4-852F-DF32994E7DD9}"/>
                  </a:ext>
                </a:extLst>
              </p14:cNvPr>
              <p14:cNvContentPartPr/>
              <p14:nvPr/>
            </p14:nvContentPartPr>
            <p14:xfrm>
              <a:off x="320697" y="5627078"/>
              <a:ext cx="2088000" cy="6760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60B4550-BB8A-55C4-852F-DF32994E7DD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66697" y="5519078"/>
                <a:ext cx="2195640" cy="891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D5AA2359-CC0A-EB75-C6A0-F8D40322F5BC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71E2F267-35BC-DAF3-EE1B-0D02E8DAB1EF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44C53EB8-F7E5-5F2D-0977-C9B08CBE12F2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8" name="Google Shape;83;p2">
                  <a:extLst>
                    <a:ext uri="{FF2B5EF4-FFF2-40B4-BE49-F238E27FC236}">
                      <a16:creationId xmlns:a16="http://schemas.microsoft.com/office/drawing/2014/main" id="{A3FB4C66-A164-7C29-806B-361CB2D3BF1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4;p2">
                  <a:extLst>
                    <a:ext uri="{FF2B5EF4-FFF2-40B4-BE49-F238E27FC236}">
                      <a16:creationId xmlns:a16="http://schemas.microsoft.com/office/drawing/2014/main" id="{266F470C-B231-29F0-3F08-0326A0D7C76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5;p2">
                  <a:extLst>
                    <a:ext uri="{FF2B5EF4-FFF2-40B4-BE49-F238E27FC236}">
                      <a16:creationId xmlns:a16="http://schemas.microsoft.com/office/drawing/2014/main" id="{F5DA6D09-142B-5553-8CC2-60BAA6D88E3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6;p2">
                  <a:extLst>
                    <a:ext uri="{FF2B5EF4-FFF2-40B4-BE49-F238E27FC236}">
                      <a16:creationId xmlns:a16="http://schemas.microsoft.com/office/drawing/2014/main" id="{BD16747A-9105-3BE7-FA93-C5CCDA982F5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7;p2">
                  <a:extLst>
                    <a:ext uri="{FF2B5EF4-FFF2-40B4-BE49-F238E27FC236}">
                      <a16:creationId xmlns:a16="http://schemas.microsoft.com/office/drawing/2014/main" id="{B55D05A0-3EF4-F1BD-07D4-ECEBCDC4169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8;p2">
                  <a:extLst>
                    <a:ext uri="{FF2B5EF4-FFF2-40B4-BE49-F238E27FC236}">
                      <a16:creationId xmlns:a16="http://schemas.microsoft.com/office/drawing/2014/main" id="{6AE77419-F0F6-76E4-5D27-49EBBC879E6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4" name="Google Shape;89;p2">
                  <a:extLst>
                    <a:ext uri="{FF2B5EF4-FFF2-40B4-BE49-F238E27FC236}">
                      <a16:creationId xmlns:a16="http://schemas.microsoft.com/office/drawing/2014/main" id="{0EB6C94E-AD59-6F31-4D96-C0DE30E4DCD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2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7" name="Google Shape;90;p2">
                <a:extLst>
                  <a:ext uri="{FF2B5EF4-FFF2-40B4-BE49-F238E27FC236}">
                    <a16:creationId xmlns:a16="http://schemas.microsoft.com/office/drawing/2014/main" id="{42802FB2-F605-7C24-78AB-F48F586A03F1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0961D1DA-0E6C-D1B3-6AB6-BC488D242811}"/>
                </a:ext>
              </a:extLst>
            </p:cNvPr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6"/>
          <p:cNvSpPr txBox="1"/>
          <p:nvPr/>
        </p:nvSpPr>
        <p:spPr>
          <a:xfrm>
            <a:off x="4750" y="5545286"/>
            <a:ext cx="91344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Защо мигрират птиците?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8" name="Google Shape;168;p6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69" name="Google Shape;16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750" y="198518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E157880-5540-319A-6197-5D5E6A1B00B6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93FCABE3-DCEA-85A1-6C0D-F7C5DC1A52B6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5BEA8B4D-00A1-FE0C-2141-A2D723E8AB8C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1B0D1A72-7CD4-E8B6-C718-8EC1BFAE45A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588CFD76-1537-A819-D629-EC940EC6915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765C5CA0-3AEA-9000-8D35-DA404F879D2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EE6655A6-C1B2-BEF4-4FC3-0A1BFADFF9C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BF53E49D-E1AD-5E02-BBF1-AFBC0015E90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23E8E800-DE12-C877-3BA4-3960B4FD263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AE6CFFC9-F467-F0F6-17EF-E3836DC190C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1A7BDB05-5A3B-5DF1-277C-BA9118580881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DE4F55FB-0C23-0F7E-025F-2886E9168124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7"/>
          <p:cNvSpPr txBox="1"/>
          <p:nvPr/>
        </p:nvSpPr>
        <p:spPr>
          <a:xfrm>
            <a:off x="6272900" y="736639"/>
            <a:ext cx="2588400" cy="52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Отговорът е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– 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заради храната.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Не им е студено, но през зимата няма насекоми, охлюви, жаби и гущери, няма и толкова много мишки – няма храна.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Когато тук е зима, в Африка е лято,  насекомите се размножават и ги има по много (както е тук през лятото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разбира се).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7" name="Google Shape;187;p7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88" name="Google Shape;188;p7"/>
          <p:cNvPicPr preferRelativeResize="0"/>
          <p:nvPr/>
        </p:nvPicPr>
        <p:blipFill rotWithShape="1">
          <a:blip r:embed="rId3">
            <a:alphaModFix/>
          </a:blip>
          <a:srcRect l="12839" r="22012"/>
          <a:stretch/>
        </p:blipFill>
        <p:spPr>
          <a:xfrm>
            <a:off x="147695" y="106391"/>
            <a:ext cx="5957161" cy="6101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B581CDC-B8F5-1B70-BAF7-B286AEA4CBDF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EE3CDE31-BDC8-E3E7-CFA6-25CF952DBE16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F214258F-D6CA-B597-1895-CB485AC75AB5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223CF0D9-186A-71EA-22CB-0DB4B008632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70C7B518-9CA2-4FF1-2538-0FAD5D076CC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A9F04B11-270C-0030-4C55-F541D846313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E7818908-882E-7BAE-7291-0AC665BB32B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AFEC0652-1263-9374-AB20-99DC97BD107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0118A888-EA13-207F-07A9-C641657B0DD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4DAE370A-18E0-1899-0D03-AF477791AF4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43CCF7BF-DA89-95DE-4083-F026FA6186F5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EEBFE447-9EE2-382E-68F1-12003A2D2787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6235029" y="497187"/>
            <a:ext cx="2712456" cy="6130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Лястовичките са други добре познати ни мигранти. Отново основната им храна – насекомите са причината за тяхната миграция.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  </a:ext>
                </a:extLst>
              </a:rPr>
              <a:t>Разликата с щъркелите е, че лястовиците летят „активно“ – те махат непрекъснато с криле. 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Това се нарича активен полет и той им позволява да прелетят над Средиземно море, само на юг. Докато щъркелите използват топлия въздух, който се образува само  над сушата, за своя реещ полет.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07" name="Google Shape;207;p8"/>
          <p:cNvPicPr preferRelativeResize="0"/>
          <p:nvPr/>
        </p:nvPicPr>
        <p:blipFill rotWithShape="1">
          <a:blip r:embed="rId3">
            <a:alphaModFix/>
          </a:blip>
          <a:srcRect l="18633" r="13038"/>
          <a:stretch/>
        </p:blipFill>
        <p:spPr>
          <a:xfrm>
            <a:off x="99675" y="212470"/>
            <a:ext cx="6037174" cy="58950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22C067B-14A4-26B2-5A3F-225C65D79C71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61C9F490-B0F6-6B4E-B971-B25DA8F971D5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5A24D361-B8DA-494D-933A-5073993A85A3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7CB8772F-1210-1802-337F-BC3F79A5F9B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61BE7820-93D3-D49F-549E-169DCB172A1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46F7FF3E-F56A-2247-4F49-E7D6286006F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444F0BDF-B28D-D765-A9F8-9F326336064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A1583CC6-6809-E4B6-3A92-C6253CC253F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62841172-1071-6C5B-79FD-5FEE68E7760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EF7C9EFE-8846-EC8F-A413-C5D63CA13EE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1E77D531-DCC9-6DB9-318B-C58168A85099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A8932269-A4FB-436E-5FAC-6BA3A1173DA1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9"/>
          <p:cNvPicPr preferRelativeResize="0"/>
          <p:nvPr/>
        </p:nvPicPr>
        <p:blipFill rotWithShape="1">
          <a:blip r:embed="rId3">
            <a:alphaModFix/>
          </a:blip>
          <a:srcRect l="33845" t="26530" r="27768"/>
          <a:stretch/>
        </p:blipFill>
        <p:spPr>
          <a:xfrm>
            <a:off x="2440524" y="131224"/>
            <a:ext cx="3221930" cy="3468608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9"/>
          <p:cNvSpPr/>
          <p:nvPr/>
        </p:nvSpPr>
        <p:spPr>
          <a:xfrm>
            <a:off x="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9"/>
          <p:cNvSpPr txBox="1"/>
          <p:nvPr/>
        </p:nvSpPr>
        <p:spPr>
          <a:xfrm>
            <a:off x="6021386" y="1420639"/>
            <a:ext cx="2820900" cy="4007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Жълтите авлиги, </a:t>
            </a:r>
            <a:r>
              <a:rPr lang="bg-BG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сврачките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bg-BG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коприварчетата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мухоловките – всички тези мъници мигрират през Средиземно море до зимните си квартири в централна Африка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където продължават да се хранят с любимите си насекоми.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6" name="Google Shape;226;p9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27" name="Google Shape;227;p9"/>
          <p:cNvPicPr preferRelativeResize="0"/>
          <p:nvPr/>
        </p:nvPicPr>
        <p:blipFill rotWithShape="1">
          <a:blip r:embed="rId4">
            <a:alphaModFix/>
          </a:blip>
          <a:srcRect l="24872" t="13449" r="45772" b="8947"/>
          <a:stretch/>
        </p:blipFill>
        <p:spPr>
          <a:xfrm>
            <a:off x="99675" y="106400"/>
            <a:ext cx="2684249" cy="3991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9"/>
          <p:cNvPicPr preferRelativeResize="0"/>
          <p:nvPr/>
        </p:nvPicPr>
        <p:blipFill rotWithShape="1">
          <a:blip r:embed="rId5">
            <a:alphaModFix/>
          </a:blip>
          <a:srcRect l="50864" t="18985" r="14015" b="36701"/>
          <a:stretch/>
        </p:blipFill>
        <p:spPr>
          <a:xfrm>
            <a:off x="22916" y="3876862"/>
            <a:ext cx="3324118" cy="2359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9"/>
          <p:cNvPicPr preferRelativeResize="0"/>
          <p:nvPr/>
        </p:nvPicPr>
        <p:blipFill rotWithShape="1">
          <a:blip r:embed="rId6">
            <a:alphaModFix/>
          </a:blip>
          <a:srcRect l="14092" r="33959"/>
          <a:stretch/>
        </p:blipFill>
        <p:spPr>
          <a:xfrm>
            <a:off x="2883599" y="3019351"/>
            <a:ext cx="2952122" cy="31966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23E1651-24B2-6D0D-5A3E-5689A7EB90EB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D50AFB32-8517-BC84-E2A3-B746034B5BCB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FCEB73D7-DEA9-0145-F5B0-DDC8E55A0468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3B883A51-A3D6-E0A6-A208-685A3762CA0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1774B857-39B6-4AA9-894E-BA943CACC0D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BC679AB4-4A49-99B5-76ED-2BD7E841EFC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8AB99397-8F90-B27F-5A80-D0F2D0AF47E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D74917C7-EBD1-3236-E1AC-72BE2B639C2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D07A91B2-60F6-C178-FB85-48974BA690B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2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AD4CB6B0-29E3-9170-0625-42DE1B2AE32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3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DA9A8970-670F-6F71-D024-BC28BDAF119A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6D90E173-D1EC-4E8E-FB3B-57482B07F1FD}"/>
                </a:ext>
              </a:extLst>
            </p:cNvPr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0"/>
          <p:cNvSpPr txBox="1"/>
          <p:nvPr/>
        </p:nvSpPr>
        <p:spPr>
          <a:xfrm>
            <a:off x="5876845" y="1425389"/>
            <a:ext cx="2820900" cy="4007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Щъркелите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,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орлите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,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соколите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 и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ястребите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 летят с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реещ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 полет само над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сушата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,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защото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 там се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образува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топъл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въздух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. Те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използват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тези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възходящи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топли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въздушни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 течения, за да летят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лесно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, без да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изразходват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 много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енергия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.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47" name="Google Shape;24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328" y="127262"/>
            <a:ext cx="5722021" cy="3218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0"/>
          <p:cNvPicPr preferRelativeResize="0"/>
          <p:nvPr/>
        </p:nvPicPr>
        <p:blipFill rotWithShape="1">
          <a:blip r:embed="rId4">
            <a:alphaModFix/>
          </a:blip>
          <a:srcRect l="19493" t="5717" r="37617" b="15859"/>
          <a:stretch/>
        </p:blipFill>
        <p:spPr>
          <a:xfrm>
            <a:off x="194721" y="3153469"/>
            <a:ext cx="3213979" cy="3305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0"/>
          <p:cNvPicPr preferRelativeResize="0"/>
          <p:nvPr/>
        </p:nvPicPr>
        <p:blipFill rotWithShape="1">
          <a:blip r:embed="rId5">
            <a:alphaModFix/>
          </a:blip>
          <a:srcRect l="36704" r="22938"/>
          <a:stretch/>
        </p:blipFill>
        <p:spPr>
          <a:xfrm>
            <a:off x="3234248" y="2922120"/>
            <a:ext cx="2394409" cy="3337284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0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270CA6E-4A96-BF7F-ED07-25287C810E79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6F3059D0-04AC-5BBC-3C8F-1F0E4E5C5181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09025DFA-551A-85D6-ADF7-D3643B8CB081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F8323588-D5A9-3687-06FE-16CF4BA92EB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D8EBF266-94DC-86EF-2EAB-CDEC8CDAE4A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22B2115F-EDE8-FD94-2551-B5F6E79D296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0C6A8B14-8229-6B4E-B1FC-C528E24C161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0A9693FC-B136-2300-810E-2279559DA6F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0131ABD1-18A0-C57C-3B2D-EE0D38DE899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ED685A55-5A7B-0011-565A-0AE9A51F373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2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B36D88F9-E4A9-5925-47BB-6513AC985167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9FB34455-B9F7-7806-AD68-4A99BB5FC680}"/>
                </a:ext>
              </a:extLst>
            </p:cNvPr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1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1"/>
          <p:cNvSpPr txBox="1"/>
          <p:nvPr/>
        </p:nvSpPr>
        <p:spPr>
          <a:xfrm>
            <a:off x="339365" y="5522856"/>
            <a:ext cx="8621584" cy="103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Има обаче и птици (като тази черешарка), които остават в нашата страна и през зимата. Това са видове птици, които успяват да открият достатъчно храна през студените месеци и у нас.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9" name="Google Shape;269;p11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B89A7E-3CAA-75DB-A0AA-76A56FFA2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3636" y="127262"/>
            <a:ext cx="9561771" cy="537849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2B3ADCD-C88D-DE9C-9862-A4DCB3E57F6D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4" name="Google Shape;81;p2">
              <a:extLst>
                <a:ext uri="{FF2B5EF4-FFF2-40B4-BE49-F238E27FC236}">
                  <a16:creationId xmlns:a16="http://schemas.microsoft.com/office/drawing/2014/main" id="{8E922217-0764-3604-32B1-15A4EDE68BC1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6" name="Google Shape;82;p2">
                <a:extLst>
                  <a:ext uri="{FF2B5EF4-FFF2-40B4-BE49-F238E27FC236}">
                    <a16:creationId xmlns:a16="http://schemas.microsoft.com/office/drawing/2014/main" id="{9AAF3025-0D0D-938A-6C14-A9EE6D0AA22A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8" name="Google Shape;83;p2">
                  <a:extLst>
                    <a:ext uri="{FF2B5EF4-FFF2-40B4-BE49-F238E27FC236}">
                      <a16:creationId xmlns:a16="http://schemas.microsoft.com/office/drawing/2014/main" id="{D326D063-5B5E-6575-839C-409E3FC179D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4;p2">
                  <a:extLst>
                    <a:ext uri="{FF2B5EF4-FFF2-40B4-BE49-F238E27FC236}">
                      <a16:creationId xmlns:a16="http://schemas.microsoft.com/office/drawing/2014/main" id="{DD268284-2DD6-2A38-A8B4-15C89653977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5;p2">
                  <a:extLst>
                    <a:ext uri="{FF2B5EF4-FFF2-40B4-BE49-F238E27FC236}">
                      <a16:creationId xmlns:a16="http://schemas.microsoft.com/office/drawing/2014/main" id="{4EE8C4DD-6F59-F5C5-E57A-316DA5A82CA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6;p2">
                  <a:extLst>
                    <a:ext uri="{FF2B5EF4-FFF2-40B4-BE49-F238E27FC236}">
                      <a16:creationId xmlns:a16="http://schemas.microsoft.com/office/drawing/2014/main" id="{C960BE46-B0CD-9FB5-8ABF-98D3F19D39E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7;p2">
                  <a:extLst>
                    <a:ext uri="{FF2B5EF4-FFF2-40B4-BE49-F238E27FC236}">
                      <a16:creationId xmlns:a16="http://schemas.microsoft.com/office/drawing/2014/main" id="{3880467C-715A-3A9C-5006-D52411BDFC2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8;p2">
                  <a:extLst>
                    <a:ext uri="{FF2B5EF4-FFF2-40B4-BE49-F238E27FC236}">
                      <a16:creationId xmlns:a16="http://schemas.microsoft.com/office/drawing/2014/main" id="{BC2417BA-81E9-BBF3-B6DC-58B5BC40D6E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4" name="Google Shape;89;p2">
                  <a:extLst>
                    <a:ext uri="{FF2B5EF4-FFF2-40B4-BE49-F238E27FC236}">
                      <a16:creationId xmlns:a16="http://schemas.microsoft.com/office/drawing/2014/main" id="{95DB52AE-48D5-8CD5-4DE3-9A200F6042E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7" name="Google Shape;90;p2">
                <a:extLst>
                  <a:ext uri="{FF2B5EF4-FFF2-40B4-BE49-F238E27FC236}">
                    <a16:creationId xmlns:a16="http://schemas.microsoft.com/office/drawing/2014/main" id="{AC6D7C64-73A4-DBBD-1312-D1F6D7D02CE9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5" name="Google Shape;95;p2">
              <a:extLst>
                <a:ext uri="{FF2B5EF4-FFF2-40B4-BE49-F238E27FC236}">
                  <a16:creationId xmlns:a16="http://schemas.microsoft.com/office/drawing/2014/main" id="{CB1FA0A2-9C9A-5005-5359-27C6497CACD7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2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2"/>
          <p:cNvSpPr txBox="1"/>
          <p:nvPr/>
        </p:nvSpPr>
        <p:spPr>
          <a:xfrm>
            <a:off x="390455" y="4857585"/>
            <a:ext cx="8349900" cy="1140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Тези птици 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променят своята диета - от насекоми през лятото, към семена през зимата. Такива са синигерите, като тези двата вида тук – голям и син синигер. Можете ли да познаете кой кой е?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7" name="Google Shape;287;p12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8" name="Google Shape;288;p12"/>
          <p:cNvPicPr preferRelativeResize="0"/>
          <p:nvPr/>
        </p:nvPicPr>
        <p:blipFill rotWithShape="1">
          <a:blip r:embed="rId3">
            <a:alphaModFix/>
          </a:blip>
          <a:srcRect t="17617" b="3748"/>
          <a:stretch/>
        </p:blipFill>
        <p:spPr>
          <a:xfrm>
            <a:off x="-211129" y="399245"/>
            <a:ext cx="9553091" cy="42254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884B646-F602-AF74-2399-AF0634D25BFB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52396281-1AB4-822E-DEA9-ABDE8D5E743A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71DB6035-7626-343F-0B3A-6C7F16B171E4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7E4249B7-952E-168E-2DBF-6F8C1233367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5CCB0979-A0B4-A102-3636-1E5192EE2BB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1CD58529-B7B4-512A-C8D4-9EAD7664B8D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0BEB9179-F15C-0B5C-14DD-4B4259FEC57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12DA4036-4999-CDF6-EC5A-B78F778C659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8919F48F-A35D-4D54-99A1-7582A034C2C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0A8F4CDE-1E4F-8B23-D454-FEE3A55564B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90DA93AE-7152-9B45-5C6F-1662E09F42B7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AD14EED4-B92F-3752-2977-5D8E1F8D0ADF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3"/>
          <p:cNvSpPr txBox="1"/>
          <p:nvPr/>
        </p:nvSpPr>
        <p:spPr>
          <a:xfrm>
            <a:off x="5472503" y="1521978"/>
            <a:ext cx="3215933" cy="337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Мишеловите също остават у нас през цялата година. Това са птиците, които най-често виждаме, когато пътуваме. Накацали по оградата на магистралата или по стълбовете – това са обикновените мишелови.</a:t>
            </a:r>
            <a:endParaRPr sz="1600" dirty="0"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9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"/>
                  </a:ext>
                </a:extLst>
              </a:rPr>
              <a:t>Те се хранят с мишки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6" name="Google Shape;306;p1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07" name="Google Shape;307;p13"/>
          <p:cNvPicPr preferRelativeResize="0"/>
          <p:nvPr/>
        </p:nvPicPr>
        <p:blipFill rotWithShape="1">
          <a:blip r:embed="rId3">
            <a:alphaModFix/>
          </a:blip>
          <a:srcRect t="6734" r="22364" b="5611"/>
          <a:stretch/>
        </p:blipFill>
        <p:spPr>
          <a:xfrm>
            <a:off x="254478" y="153010"/>
            <a:ext cx="4789712" cy="60113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7AF5D96-4711-4FDD-4BA5-D44AC82B1CB0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A45E1E1F-8B9D-A071-BA26-42FE975FBBA6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76965808-4D94-1627-854B-F93AD8789837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04850243-AE08-34D0-07EB-1A0E330C8F0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7A4C90D2-633E-26AE-61CC-8155497906E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F7142D38-BA1C-F152-5415-2C4EC90EF6F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1E36C3FD-00F0-9455-53C0-B5124607E74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276A4DE4-3B5E-1E9E-028C-873FFFD854B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578CDC26-6516-08DF-2FDF-EC0E8262DF6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0EEA6FCA-334A-2532-4521-4C902B6D5B1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D71FD00A-8286-5CAF-2215-DA34877A6B6A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2C091B66-59D6-4222-DC90-3234A5434CED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15458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3"/>
          <p:cNvSpPr txBox="1"/>
          <p:nvPr/>
        </p:nvSpPr>
        <p:spPr>
          <a:xfrm>
            <a:off x="5200142" y="552690"/>
            <a:ext cx="3760807" cy="4962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Прелетни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или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зимуващи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? – движение в 2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ъгъла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(3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минути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)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ru-RU"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Определете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два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ъгъла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на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класната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стая: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единият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е „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Отлитам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на юг“,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другият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– „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Оставам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тук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през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зимата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“.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ru-RU"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Инструкция: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Ще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казвам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име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на птица.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Ако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мислите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, че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тя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отлита на юг,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отивате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в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този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ъгъл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Ако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мислите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, че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остава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при нас,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отивате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в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другия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ъгъл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.</a:t>
            </a:r>
          </a:p>
        </p:txBody>
      </p:sp>
      <p:sp>
        <p:nvSpPr>
          <p:cNvPr id="306" name="Google Shape;306;p1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C1AB87-8AAB-4039-8926-79A215502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3051" y="857250"/>
            <a:ext cx="9144000" cy="51435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8CB3838-95BE-D374-6CE4-D04DF916DF99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4" name="Google Shape;81;p2">
              <a:extLst>
                <a:ext uri="{FF2B5EF4-FFF2-40B4-BE49-F238E27FC236}">
                  <a16:creationId xmlns:a16="http://schemas.microsoft.com/office/drawing/2014/main" id="{939853A9-CBD7-EE4C-AC33-81B9DC22DBF6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6" name="Google Shape;82;p2">
                <a:extLst>
                  <a:ext uri="{FF2B5EF4-FFF2-40B4-BE49-F238E27FC236}">
                    <a16:creationId xmlns:a16="http://schemas.microsoft.com/office/drawing/2014/main" id="{7D837B22-5F98-DB06-D354-BC72398D6407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8" name="Google Shape;83;p2">
                  <a:extLst>
                    <a:ext uri="{FF2B5EF4-FFF2-40B4-BE49-F238E27FC236}">
                      <a16:creationId xmlns:a16="http://schemas.microsoft.com/office/drawing/2014/main" id="{CF17304B-3145-DDD0-B345-CD3D60CBF20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4;p2">
                  <a:extLst>
                    <a:ext uri="{FF2B5EF4-FFF2-40B4-BE49-F238E27FC236}">
                      <a16:creationId xmlns:a16="http://schemas.microsoft.com/office/drawing/2014/main" id="{C575CAEC-3295-4B20-A858-471A44707C4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5;p2">
                  <a:extLst>
                    <a:ext uri="{FF2B5EF4-FFF2-40B4-BE49-F238E27FC236}">
                      <a16:creationId xmlns:a16="http://schemas.microsoft.com/office/drawing/2014/main" id="{595BB822-CA6B-3CEE-FB19-DC6ABB0A21A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6;p2">
                  <a:extLst>
                    <a:ext uri="{FF2B5EF4-FFF2-40B4-BE49-F238E27FC236}">
                      <a16:creationId xmlns:a16="http://schemas.microsoft.com/office/drawing/2014/main" id="{40E351BC-C2B1-F848-C63A-D0782425DA7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7;p2">
                  <a:extLst>
                    <a:ext uri="{FF2B5EF4-FFF2-40B4-BE49-F238E27FC236}">
                      <a16:creationId xmlns:a16="http://schemas.microsoft.com/office/drawing/2014/main" id="{A4D967A1-D965-2886-6ED2-789BBD8F1D6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8;p2">
                  <a:extLst>
                    <a:ext uri="{FF2B5EF4-FFF2-40B4-BE49-F238E27FC236}">
                      <a16:creationId xmlns:a16="http://schemas.microsoft.com/office/drawing/2014/main" id="{F43943E1-0BA5-20D0-17EC-D4111508154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4" name="Google Shape;89;p2">
                  <a:extLst>
                    <a:ext uri="{FF2B5EF4-FFF2-40B4-BE49-F238E27FC236}">
                      <a16:creationId xmlns:a16="http://schemas.microsoft.com/office/drawing/2014/main" id="{F86F1E41-54E3-C828-7B2F-DE910DA03A2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7" name="Google Shape;90;p2">
                <a:extLst>
                  <a:ext uri="{FF2B5EF4-FFF2-40B4-BE49-F238E27FC236}">
                    <a16:creationId xmlns:a16="http://schemas.microsoft.com/office/drawing/2014/main" id="{7C5870C7-D970-C67B-98FB-83A45968D317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5" name="Google Shape;95;p2">
              <a:extLst>
                <a:ext uri="{FF2B5EF4-FFF2-40B4-BE49-F238E27FC236}">
                  <a16:creationId xmlns:a16="http://schemas.microsoft.com/office/drawing/2014/main" id="{FE8584A7-0985-C825-0678-7B99CCC6B319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3"/>
          <p:cNvSpPr txBox="1"/>
          <p:nvPr/>
        </p:nvSpPr>
        <p:spPr>
          <a:xfrm>
            <a:off x="545890" y="5713910"/>
            <a:ext cx="8415059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Бял щъркел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6" name="Google Shape;306;p1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3B5C41-2CD1-F9F8-023A-F814C0DE1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678" y="127262"/>
            <a:ext cx="7448644" cy="558648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7A53B14-0F96-BE88-6F64-668110FD0F04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4" name="Google Shape;81;p2">
              <a:extLst>
                <a:ext uri="{FF2B5EF4-FFF2-40B4-BE49-F238E27FC236}">
                  <a16:creationId xmlns:a16="http://schemas.microsoft.com/office/drawing/2014/main" id="{608D7A71-E0EA-343C-FC2B-D0A0D1FFDEFD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6" name="Google Shape;82;p2">
                <a:extLst>
                  <a:ext uri="{FF2B5EF4-FFF2-40B4-BE49-F238E27FC236}">
                    <a16:creationId xmlns:a16="http://schemas.microsoft.com/office/drawing/2014/main" id="{03A92FEA-76AA-1C84-26F6-976DFAA361C2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8" name="Google Shape;83;p2">
                  <a:extLst>
                    <a:ext uri="{FF2B5EF4-FFF2-40B4-BE49-F238E27FC236}">
                      <a16:creationId xmlns:a16="http://schemas.microsoft.com/office/drawing/2014/main" id="{F49028B4-4C22-7155-0F10-7DCA709E2F4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4;p2">
                  <a:extLst>
                    <a:ext uri="{FF2B5EF4-FFF2-40B4-BE49-F238E27FC236}">
                      <a16:creationId xmlns:a16="http://schemas.microsoft.com/office/drawing/2014/main" id="{CD6C2444-EEE1-9A06-560C-03C7922A9E7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5;p2">
                  <a:extLst>
                    <a:ext uri="{FF2B5EF4-FFF2-40B4-BE49-F238E27FC236}">
                      <a16:creationId xmlns:a16="http://schemas.microsoft.com/office/drawing/2014/main" id="{C99C8D42-4C23-366E-3F95-7B0CA840089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6;p2">
                  <a:extLst>
                    <a:ext uri="{FF2B5EF4-FFF2-40B4-BE49-F238E27FC236}">
                      <a16:creationId xmlns:a16="http://schemas.microsoft.com/office/drawing/2014/main" id="{9BEED985-8D5F-1177-1866-1E4F4FD4301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7;p2">
                  <a:extLst>
                    <a:ext uri="{FF2B5EF4-FFF2-40B4-BE49-F238E27FC236}">
                      <a16:creationId xmlns:a16="http://schemas.microsoft.com/office/drawing/2014/main" id="{A5526128-2826-1BBD-5360-292695B6708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8;p2">
                  <a:extLst>
                    <a:ext uri="{FF2B5EF4-FFF2-40B4-BE49-F238E27FC236}">
                      <a16:creationId xmlns:a16="http://schemas.microsoft.com/office/drawing/2014/main" id="{D868E9A6-5995-7FCC-45AC-51599254036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4" name="Google Shape;89;p2">
                  <a:extLst>
                    <a:ext uri="{FF2B5EF4-FFF2-40B4-BE49-F238E27FC236}">
                      <a16:creationId xmlns:a16="http://schemas.microsoft.com/office/drawing/2014/main" id="{BCB1EB4F-CE1E-C688-EF71-9D25A01C3EF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7" name="Google Shape;90;p2">
                <a:extLst>
                  <a:ext uri="{FF2B5EF4-FFF2-40B4-BE49-F238E27FC236}">
                    <a16:creationId xmlns:a16="http://schemas.microsoft.com/office/drawing/2014/main" id="{A91AF866-02DF-AA5F-F9E1-3122FEB096F8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5" name="Google Shape;95;p2">
              <a:extLst>
                <a:ext uri="{FF2B5EF4-FFF2-40B4-BE49-F238E27FC236}">
                  <a16:creationId xmlns:a16="http://schemas.microsoft.com/office/drawing/2014/main" id="{DE3FDEF0-EFEB-9208-AA66-4487E13C829E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374415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3"/>
          <p:cNvSpPr txBox="1"/>
          <p:nvPr/>
        </p:nvSpPr>
        <p:spPr>
          <a:xfrm>
            <a:off x="545890" y="5713910"/>
            <a:ext cx="8415059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Черен щъркел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6" name="Google Shape;306;p1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746149-B6AE-8F93-462D-8D4DFC0F0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205"/>
            <a:ext cx="9144000" cy="51435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B60588E-530D-F691-61E8-7B77C267315C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4" name="Google Shape;81;p2">
              <a:extLst>
                <a:ext uri="{FF2B5EF4-FFF2-40B4-BE49-F238E27FC236}">
                  <a16:creationId xmlns:a16="http://schemas.microsoft.com/office/drawing/2014/main" id="{FD884B7B-84BA-78A5-2934-AB9ED31C6F9A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6" name="Google Shape;82;p2">
                <a:extLst>
                  <a:ext uri="{FF2B5EF4-FFF2-40B4-BE49-F238E27FC236}">
                    <a16:creationId xmlns:a16="http://schemas.microsoft.com/office/drawing/2014/main" id="{7DC48E26-2A83-3939-324A-B42EE5E4C9FB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8" name="Google Shape;83;p2">
                  <a:extLst>
                    <a:ext uri="{FF2B5EF4-FFF2-40B4-BE49-F238E27FC236}">
                      <a16:creationId xmlns:a16="http://schemas.microsoft.com/office/drawing/2014/main" id="{BC461256-5954-D8B9-728C-21A41FEB618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4;p2">
                  <a:extLst>
                    <a:ext uri="{FF2B5EF4-FFF2-40B4-BE49-F238E27FC236}">
                      <a16:creationId xmlns:a16="http://schemas.microsoft.com/office/drawing/2014/main" id="{C101295E-81EA-5024-B795-63C93F0A7E4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5;p2">
                  <a:extLst>
                    <a:ext uri="{FF2B5EF4-FFF2-40B4-BE49-F238E27FC236}">
                      <a16:creationId xmlns:a16="http://schemas.microsoft.com/office/drawing/2014/main" id="{949A2324-9226-668A-7C87-548B27447C5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6;p2">
                  <a:extLst>
                    <a:ext uri="{FF2B5EF4-FFF2-40B4-BE49-F238E27FC236}">
                      <a16:creationId xmlns:a16="http://schemas.microsoft.com/office/drawing/2014/main" id="{7DC1930B-D66F-3B66-DEEF-921F91F19AE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7;p2">
                  <a:extLst>
                    <a:ext uri="{FF2B5EF4-FFF2-40B4-BE49-F238E27FC236}">
                      <a16:creationId xmlns:a16="http://schemas.microsoft.com/office/drawing/2014/main" id="{546281C0-C1A5-A63B-9B17-D27C4821D8B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8;p2">
                  <a:extLst>
                    <a:ext uri="{FF2B5EF4-FFF2-40B4-BE49-F238E27FC236}">
                      <a16:creationId xmlns:a16="http://schemas.microsoft.com/office/drawing/2014/main" id="{B4F11A94-9F62-E342-501B-2184D8F876E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4" name="Google Shape;89;p2">
                  <a:extLst>
                    <a:ext uri="{FF2B5EF4-FFF2-40B4-BE49-F238E27FC236}">
                      <a16:creationId xmlns:a16="http://schemas.microsoft.com/office/drawing/2014/main" id="{7F0C32C5-85A8-19CB-7F14-04226D0D1CD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7" name="Google Shape;90;p2">
                <a:extLst>
                  <a:ext uri="{FF2B5EF4-FFF2-40B4-BE49-F238E27FC236}">
                    <a16:creationId xmlns:a16="http://schemas.microsoft.com/office/drawing/2014/main" id="{33A06499-61A8-6A33-A210-180A25A5757A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5" name="Google Shape;95;p2">
              <a:extLst>
                <a:ext uri="{FF2B5EF4-FFF2-40B4-BE49-F238E27FC236}">
                  <a16:creationId xmlns:a16="http://schemas.microsoft.com/office/drawing/2014/main" id="{26279D94-A10C-EA65-0283-6FC31A10C434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943464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3"/>
          <p:cNvSpPr txBox="1"/>
          <p:nvPr/>
        </p:nvSpPr>
        <p:spPr>
          <a:xfrm>
            <a:off x="545890" y="5713910"/>
            <a:ext cx="8415059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Син синигер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6" name="Google Shape;306;p1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</a:t>
            </a:r>
            <a:r>
              <a:rPr lang="bg-BG" sz="700" dirty="0">
                <a:latin typeface="Raleway"/>
                <a:ea typeface="Raleway"/>
                <a:cs typeface="Raleway"/>
                <a:sym typeface="Raleway"/>
              </a:rPr>
              <a:t>Йордан Христов - БДЗП</a:t>
            </a:r>
            <a:endParaRPr sz="7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0D2B47-DB1F-AF90-0147-ED0C7B646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821" y="384280"/>
            <a:ext cx="8516358" cy="535599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261ECE7-D70A-1C0B-D6B1-60AF1B37FB63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4" name="Google Shape;81;p2">
              <a:extLst>
                <a:ext uri="{FF2B5EF4-FFF2-40B4-BE49-F238E27FC236}">
                  <a16:creationId xmlns:a16="http://schemas.microsoft.com/office/drawing/2014/main" id="{1F9FBBED-F0EE-8B5E-C287-BB6D8BA52544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6" name="Google Shape;82;p2">
                <a:extLst>
                  <a:ext uri="{FF2B5EF4-FFF2-40B4-BE49-F238E27FC236}">
                    <a16:creationId xmlns:a16="http://schemas.microsoft.com/office/drawing/2014/main" id="{5861163A-5539-6B9E-5985-48EC070BDC24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8" name="Google Shape;83;p2">
                  <a:extLst>
                    <a:ext uri="{FF2B5EF4-FFF2-40B4-BE49-F238E27FC236}">
                      <a16:creationId xmlns:a16="http://schemas.microsoft.com/office/drawing/2014/main" id="{63A5BB4A-B54D-98A5-E3C9-B81B94D65BA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4;p2">
                  <a:extLst>
                    <a:ext uri="{FF2B5EF4-FFF2-40B4-BE49-F238E27FC236}">
                      <a16:creationId xmlns:a16="http://schemas.microsoft.com/office/drawing/2014/main" id="{E4A807A5-9442-A885-5607-807F9A07400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5;p2">
                  <a:extLst>
                    <a:ext uri="{FF2B5EF4-FFF2-40B4-BE49-F238E27FC236}">
                      <a16:creationId xmlns:a16="http://schemas.microsoft.com/office/drawing/2014/main" id="{D2FDD6E2-BCA4-3C42-9810-59CD913C3FA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6;p2">
                  <a:extLst>
                    <a:ext uri="{FF2B5EF4-FFF2-40B4-BE49-F238E27FC236}">
                      <a16:creationId xmlns:a16="http://schemas.microsoft.com/office/drawing/2014/main" id="{341D8E69-644F-E5F0-6D85-5AB76FE2DE4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7;p2">
                  <a:extLst>
                    <a:ext uri="{FF2B5EF4-FFF2-40B4-BE49-F238E27FC236}">
                      <a16:creationId xmlns:a16="http://schemas.microsoft.com/office/drawing/2014/main" id="{82949378-23CC-34A0-83B4-E7585339C63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8;p2">
                  <a:extLst>
                    <a:ext uri="{FF2B5EF4-FFF2-40B4-BE49-F238E27FC236}">
                      <a16:creationId xmlns:a16="http://schemas.microsoft.com/office/drawing/2014/main" id="{8F90D108-B6E6-FA50-60F5-6825167D529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4" name="Google Shape;89;p2">
                  <a:extLst>
                    <a:ext uri="{FF2B5EF4-FFF2-40B4-BE49-F238E27FC236}">
                      <a16:creationId xmlns:a16="http://schemas.microsoft.com/office/drawing/2014/main" id="{5EE0B2DB-3E34-AE08-90BF-636662826AA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7" name="Google Shape;90;p2">
                <a:extLst>
                  <a:ext uri="{FF2B5EF4-FFF2-40B4-BE49-F238E27FC236}">
                    <a16:creationId xmlns:a16="http://schemas.microsoft.com/office/drawing/2014/main" id="{F8439BDC-9A03-679D-69A3-AF1B37BC84AF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5" name="Google Shape;95;p2">
              <a:extLst>
                <a:ext uri="{FF2B5EF4-FFF2-40B4-BE49-F238E27FC236}">
                  <a16:creationId xmlns:a16="http://schemas.microsoft.com/office/drawing/2014/main" id="{92A429D0-B00F-03F2-F956-B39C7C9892F1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425753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3"/>
          <p:cNvSpPr txBox="1"/>
          <p:nvPr/>
        </p:nvSpPr>
        <p:spPr>
          <a:xfrm>
            <a:off x="545890" y="5713910"/>
            <a:ext cx="8415059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Авлига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6" name="Google Shape;306;p1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6FB5FE-1A21-D5D8-785A-2391C9331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14" y="171220"/>
            <a:ext cx="8273572" cy="551571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894BA56-7AF9-264C-81B9-2F0FCC735004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4" name="Google Shape;81;p2">
              <a:extLst>
                <a:ext uri="{FF2B5EF4-FFF2-40B4-BE49-F238E27FC236}">
                  <a16:creationId xmlns:a16="http://schemas.microsoft.com/office/drawing/2014/main" id="{DE868983-C1D8-733D-4FC1-55C7169DB8CA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6" name="Google Shape;82;p2">
                <a:extLst>
                  <a:ext uri="{FF2B5EF4-FFF2-40B4-BE49-F238E27FC236}">
                    <a16:creationId xmlns:a16="http://schemas.microsoft.com/office/drawing/2014/main" id="{E96535A1-97A3-8F73-9909-FE1600330BBA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8" name="Google Shape;83;p2">
                  <a:extLst>
                    <a:ext uri="{FF2B5EF4-FFF2-40B4-BE49-F238E27FC236}">
                      <a16:creationId xmlns:a16="http://schemas.microsoft.com/office/drawing/2014/main" id="{EDA8DDC4-FEF3-A521-E56A-739835DB96D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4;p2">
                  <a:extLst>
                    <a:ext uri="{FF2B5EF4-FFF2-40B4-BE49-F238E27FC236}">
                      <a16:creationId xmlns:a16="http://schemas.microsoft.com/office/drawing/2014/main" id="{1FFF1D9A-D6E2-3AC6-17FA-6D2CA9C5089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5;p2">
                  <a:extLst>
                    <a:ext uri="{FF2B5EF4-FFF2-40B4-BE49-F238E27FC236}">
                      <a16:creationId xmlns:a16="http://schemas.microsoft.com/office/drawing/2014/main" id="{3CAE211B-61D4-1B72-6088-CAB2F012E13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6;p2">
                  <a:extLst>
                    <a:ext uri="{FF2B5EF4-FFF2-40B4-BE49-F238E27FC236}">
                      <a16:creationId xmlns:a16="http://schemas.microsoft.com/office/drawing/2014/main" id="{FBD5DE4C-17A0-5115-612F-C1B7AC0F39D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7;p2">
                  <a:extLst>
                    <a:ext uri="{FF2B5EF4-FFF2-40B4-BE49-F238E27FC236}">
                      <a16:creationId xmlns:a16="http://schemas.microsoft.com/office/drawing/2014/main" id="{5C64785A-844E-1BD4-0B25-E6BF9EF3DE0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8;p2">
                  <a:extLst>
                    <a:ext uri="{FF2B5EF4-FFF2-40B4-BE49-F238E27FC236}">
                      <a16:creationId xmlns:a16="http://schemas.microsoft.com/office/drawing/2014/main" id="{A8415617-89B7-AC09-F6DF-12D65E1E7BD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4" name="Google Shape;89;p2">
                  <a:extLst>
                    <a:ext uri="{FF2B5EF4-FFF2-40B4-BE49-F238E27FC236}">
                      <a16:creationId xmlns:a16="http://schemas.microsoft.com/office/drawing/2014/main" id="{90D05BAC-A176-CC1B-1565-FCF5C8C5535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7" name="Google Shape;90;p2">
                <a:extLst>
                  <a:ext uri="{FF2B5EF4-FFF2-40B4-BE49-F238E27FC236}">
                    <a16:creationId xmlns:a16="http://schemas.microsoft.com/office/drawing/2014/main" id="{B33D16A7-51D9-A485-010A-1095AD6876F7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5" name="Google Shape;95;p2">
              <a:extLst>
                <a:ext uri="{FF2B5EF4-FFF2-40B4-BE49-F238E27FC236}">
                  <a16:creationId xmlns:a16="http://schemas.microsoft.com/office/drawing/2014/main" id="{95D8AF18-E0D3-F394-AE50-50F8491EC606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110565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3"/>
          <p:cNvSpPr txBox="1"/>
          <p:nvPr/>
        </p:nvSpPr>
        <p:spPr>
          <a:xfrm>
            <a:off x="545890" y="5713910"/>
            <a:ext cx="8415059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Домашно врабче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6" name="Google Shape;306;p1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</a:t>
            </a:r>
            <a:r>
              <a:rPr lang="bg-BG" sz="700" dirty="0">
                <a:latin typeface="Raleway"/>
                <a:ea typeface="Raleway"/>
                <a:cs typeface="Raleway"/>
                <a:sym typeface="Raleway"/>
              </a:rPr>
              <a:t>БДЗП</a:t>
            </a:r>
            <a:endParaRPr sz="7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EBA307-6523-FDDD-463D-281ACEA98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444" y="286154"/>
            <a:ext cx="7850314" cy="542775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882DDC2-3A8D-8420-88A6-289717618646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4" name="Google Shape;81;p2">
              <a:extLst>
                <a:ext uri="{FF2B5EF4-FFF2-40B4-BE49-F238E27FC236}">
                  <a16:creationId xmlns:a16="http://schemas.microsoft.com/office/drawing/2014/main" id="{6B73B8B5-B5F6-DF68-5B89-5D02420CB91C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6" name="Google Shape;82;p2">
                <a:extLst>
                  <a:ext uri="{FF2B5EF4-FFF2-40B4-BE49-F238E27FC236}">
                    <a16:creationId xmlns:a16="http://schemas.microsoft.com/office/drawing/2014/main" id="{78C4938A-806E-13B7-C1FD-E783D78C3183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8" name="Google Shape;83;p2">
                  <a:extLst>
                    <a:ext uri="{FF2B5EF4-FFF2-40B4-BE49-F238E27FC236}">
                      <a16:creationId xmlns:a16="http://schemas.microsoft.com/office/drawing/2014/main" id="{E367087C-C0BB-39AE-9C09-9AA0F21264D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4;p2">
                  <a:extLst>
                    <a:ext uri="{FF2B5EF4-FFF2-40B4-BE49-F238E27FC236}">
                      <a16:creationId xmlns:a16="http://schemas.microsoft.com/office/drawing/2014/main" id="{DC740F57-5958-DEAB-D969-1EEE1CD1BB5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5;p2">
                  <a:extLst>
                    <a:ext uri="{FF2B5EF4-FFF2-40B4-BE49-F238E27FC236}">
                      <a16:creationId xmlns:a16="http://schemas.microsoft.com/office/drawing/2014/main" id="{6D947646-1A44-8926-78F8-4DADD2F4365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6;p2">
                  <a:extLst>
                    <a:ext uri="{FF2B5EF4-FFF2-40B4-BE49-F238E27FC236}">
                      <a16:creationId xmlns:a16="http://schemas.microsoft.com/office/drawing/2014/main" id="{08B48095-D6D3-3E01-A9B0-C1BC9E30EE6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7;p2">
                  <a:extLst>
                    <a:ext uri="{FF2B5EF4-FFF2-40B4-BE49-F238E27FC236}">
                      <a16:creationId xmlns:a16="http://schemas.microsoft.com/office/drawing/2014/main" id="{64790862-34D0-C5B4-0968-89AC1AFD895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8;p2">
                  <a:extLst>
                    <a:ext uri="{FF2B5EF4-FFF2-40B4-BE49-F238E27FC236}">
                      <a16:creationId xmlns:a16="http://schemas.microsoft.com/office/drawing/2014/main" id="{9F95FF14-7214-DDCE-5734-F11C85BF531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4" name="Google Shape;89;p2">
                  <a:extLst>
                    <a:ext uri="{FF2B5EF4-FFF2-40B4-BE49-F238E27FC236}">
                      <a16:creationId xmlns:a16="http://schemas.microsoft.com/office/drawing/2014/main" id="{3723AA1C-693C-203F-D0BF-8AC627639AE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7" name="Google Shape;90;p2">
                <a:extLst>
                  <a:ext uri="{FF2B5EF4-FFF2-40B4-BE49-F238E27FC236}">
                    <a16:creationId xmlns:a16="http://schemas.microsoft.com/office/drawing/2014/main" id="{77665E56-4625-6F12-F1F1-0EC0C20DC85A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5" name="Google Shape;95;p2">
              <a:extLst>
                <a:ext uri="{FF2B5EF4-FFF2-40B4-BE49-F238E27FC236}">
                  <a16:creationId xmlns:a16="http://schemas.microsoft.com/office/drawing/2014/main" id="{A1E0A1BF-676D-49DD-289E-2990D5257C2C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940852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3"/>
          <p:cNvSpPr txBox="1"/>
          <p:nvPr/>
        </p:nvSpPr>
        <p:spPr>
          <a:xfrm>
            <a:off x="550391" y="5888734"/>
            <a:ext cx="8415059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Пчелояд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6" name="Google Shape;306;p1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58AA5B-2726-28AF-EC19-8A5984A5C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751" y="171220"/>
            <a:ext cx="8539138" cy="568797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7085723-578C-FA11-F322-A63521EB6DC4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4" name="Google Shape;81;p2">
              <a:extLst>
                <a:ext uri="{FF2B5EF4-FFF2-40B4-BE49-F238E27FC236}">
                  <a16:creationId xmlns:a16="http://schemas.microsoft.com/office/drawing/2014/main" id="{D959C159-C0AE-BBFE-23AF-6EDB1D6BCC58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6" name="Google Shape;82;p2">
                <a:extLst>
                  <a:ext uri="{FF2B5EF4-FFF2-40B4-BE49-F238E27FC236}">
                    <a16:creationId xmlns:a16="http://schemas.microsoft.com/office/drawing/2014/main" id="{203DF8A9-9804-6300-3736-B8F4B9D835BC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8" name="Google Shape;83;p2">
                  <a:extLst>
                    <a:ext uri="{FF2B5EF4-FFF2-40B4-BE49-F238E27FC236}">
                      <a16:creationId xmlns:a16="http://schemas.microsoft.com/office/drawing/2014/main" id="{4B61D943-4966-EB95-B521-155B45461CA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4;p2">
                  <a:extLst>
                    <a:ext uri="{FF2B5EF4-FFF2-40B4-BE49-F238E27FC236}">
                      <a16:creationId xmlns:a16="http://schemas.microsoft.com/office/drawing/2014/main" id="{CBAF6D30-6F8C-26B0-0EFD-421A33E6707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5;p2">
                  <a:extLst>
                    <a:ext uri="{FF2B5EF4-FFF2-40B4-BE49-F238E27FC236}">
                      <a16:creationId xmlns:a16="http://schemas.microsoft.com/office/drawing/2014/main" id="{ACBC6A2C-A406-6BA4-3073-49F594D3BE6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6;p2">
                  <a:extLst>
                    <a:ext uri="{FF2B5EF4-FFF2-40B4-BE49-F238E27FC236}">
                      <a16:creationId xmlns:a16="http://schemas.microsoft.com/office/drawing/2014/main" id="{2B6196A9-D30C-CA41-93AE-AA92A66C885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7;p2">
                  <a:extLst>
                    <a:ext uri="{FF2B5EF4-FFF2-40B4-BE49-F238E27FC236}">
                      <a16:creationId xmlns:a16="http://schemas.microsoft.com/office/drawing/2014/main" id="{F8755F1C-FA9E-C2D6-749D-59CC1F2331A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8;p2">
                  <a:extLst>
                    <a:ext uri="{FF2B5EF4-FFF2-40B4-BE49-F238E27FC236}">
                      <a16:creationId xmlns:a16="http://schemas.microsoft.com/office/drawing/2014/main" id="{84A9A4C4-7D6D-9678-14BF-1DFA27297E6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4" name="Google Shape;89;p2">
                  <a:extLst>
                    <a:ext uri="{FF2B5EF4-FFF2-40B4-BE49-F238E27FC236}">
                      <a16:creationId xmlns:a16="http://schemas.microsoft.com/office/drawing/2014/main" id="{E2FB4026-023A-DC57-F136-13ED0538CF9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7" name="Google Shape;90;p2">
                <a:extLst>
                  <a:ext uri="{FF2B5EF4-FFF2-40B4-BE49-F238E27FC236}">
                    <a16:creationId xmlns:a16="http://schemas.microsoft.com/office/drawing/2014/main" id="{0212BE7F-69A0-7333-C61A-371051AEC77B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5" name="Google Shape;95;p2">
              <a:extLst>
                <a:ext uri="{FF2B5EF4-FFF2-40B4-BE49-F238E27FC236}">
                  <a16:creationId xmlns:a16="http://schemas.microsoft.com/office/drawing/2014/main" id="{10EFF4E6-29AE-99B3-0470-AB0FBE5EF3F1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39257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3"/>
          <p:cNvSpPr txBox="1"/>
          <p:nvPr/>
        </p:nvSpPr>
        <p:spPr>
          <a:xfrm>
            <a:off x="545890" y="5713910"/>
            <a:ext cx="8415059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Червеногръдка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6" name="Google Shape;306;p1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</a:t>
            </a:r>
            <a:r>
              <a:rPr lang="en-US" sz="700" dirty="0">
                <a:latin typeface="Raleway"/>
                <a:ea typeface="Raleway"/>
                <a:cs typeface="Raleway"/>
                <a:sym typeface="Raleway"/>
              </a:rPr>
              <a:t>Wikipedia</a:t>
            </a:r>
            <a:endParaRPr sz="7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FB6822-3D85-1CB8-36EE-BAE169987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328" y="171220"/>
            <a:ext cx="6909414" cy="552699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6DA7BC0-63E7-8E15-AD2C-ECE4EA8A2861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4" name="Google Shape;81;p2">
              <a:extLst>
                <a:ext uri="{FF2B5EF4-FFF2-40B4-BE49-F238E27FC236}">
                  <a16:creationId xmlns:a16="http://schemas.microsoft.com/office/drawing/2014/main" id="{2F6E0D03-A9F0-E238-9C1C-A222F166D588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6" name="Google Shape;82;p2">
                <a:extLst>
                  <a:ext uri="{FF2B5EF4-FFF2-40B4-BE49-F238E27FC236}">
                    <a16:creationId xmlns:a16="http://schemas.microsoft.com/office/drawing/2014/main" id="{E43640EC-F200-6A07-91C6-9A5B3A261C11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8" name="Google Shape;83;p2">
                  <a:extLst>
                    <a:ext uri="{FF2B5EF4-FFF2-40B4-BE49-F238E27FC236}">
                      <a16:creationId xmlns:a16="http://schemas.microsoft.com/office/drawing/2014/main" id="{95877A2E-FE7D-C811-07ED-1BFFF893C9F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4;p2">
                  <a:extLst>
                    <a:ext uri="{FF2B5EF4-FFF2-40B4-BE49-F238E27FC236}">
                      <a16:creationId xmlns:a16="http://schemas.microsoft.com/office/drawing/2014/main" id="{0913C9FD-7680-29A4-5F54-B891F796006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5;p2">
                  <a:extLst>
                    <a:ext uri="{FF2B5EF4-FFF2-40B4-BE49-F238E27FC236}">
                      <a16:creationId xmlns:a16="http://schemas.microsoft.com/office/drawing/2014/main" id="{2E1D3412-B30B-39F4-8624-0DD759E37D4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6;p2">
                  <a:extLst>
                    <a:ext uri="{FF2B5EF4-FFF2-40B4-BE49-F238E27FC236}">
                      <a16:creationId xmlns:a16="http://schemas.microsoft.com/office/drawing/2014/main" id="{C37FBAEB-AD21-B095-870D-AE4AF46243F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7;p2">
                  <a:extLst>
                    <a:ext uri="{FF2B5EF4-FFF2-40B4-BE49-F238E27FC236}">
                      <a16:creationId xmlns:a16="http://schemas.microsoft.com/office/drawing/2014/main" id="{ADAC3881-CE25-1D1E-5D48-D1F57EA0C1D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8;p2">
                  <a:extLst>
                    <a:ext uri="{FF2B5EF4-FFF2-40B4-BE49-F238E27FC236}">
                      <a16:creationId xmlns:a16="http://schemas.microsoft.com/office/drawing/2014/main" id="{9D43163F-4696-D9EA-E198-FB87C16A15A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4" name="Google Shape;89;p2">
                  <a:extLst>
                    <a:ext uri="{FF2B5EF4-FFF2-40B4-BE49-F238E27FC236}">
                      <a16:creationId xmlns:a16="http://schemas.microsoft.com/office/drawing/2014/main" id="{E499652F-5C9C-BA94-339E-4ED5DE6FB1B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7" name="Google Shape;90;p2">
                <a:extLst>
                  <a:ext uri="{FF2B5EF4-FFF2-40B4-BE49-F238E27FC236}">
                    <a16:creationId xmlns:a16="http://schemas.microsoft.com/office/drawing/2014/main" id="{847A81EE-617F-89A0-A40C-B6BAE848B2E6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5" name="Google Shape;95;p2">
              <a:extLst>
                <a:ext uri="{FF2B5EF4-FFF2-40B4-BE49-F238E27FC236}">
                  <a16:creationId xmlns:a16="http://schemas.microsoft.com/office/drawing/2014/main" id="{F0E5BEE9-C84E-9007-025E-2A8AF92A90B8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71407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3"/>
          <p:cNvSpPr txBox="1"/>
          <p:nvPr/>
        </p:nvSpPr>
        <p:spPr>
          <a:xfrm>
            <a:off x="545890" y="5713910"/>
            <a:ext cx="8415059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Малък креслив орел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6" name="Google Shape;306;p1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E70BB7-7356-1CE9-B1DF-B09FDAE7E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0567" y="175720"/>
            <a:ext cx="9874542" cy="555443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C1F8EFB-3DF3-4C58-73A3-058E98653CEC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4" name="Google Shape;81;p2">
              <a:extLst>
                <a:ext uri="{FF2B5EF4-FFF2-40B4-BE49-F238E27FC236}">
                  <a16:creationId xmlns:a16="http://schemas.microsoft.com/office/drawing/2014/main" id="{9BDDFCC9-F5EA-0EB2-21C0-182DB1EA644D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6" name="Google Shape;82;p2">
                <a:extLst>
                  <a:ext uri="{FF2B5EF4-FFF2-40B4-BE49-F238E27FC236}">
                    <a16:creationId xmlns:a16="http://schemas.microsoft.com/office/drawing/2014/main" id="{89F1BCB7-E6D2-4910-2ADB-6EA4C5535CD2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8" name="Google Shape;83;p2">
                  <a:extLst>
                    <a:ext uri="{FF2B5EF4-FFF2-40B4-BE49-F238E27FC236}">
                      <a16:creationId xmlns:a16="http://schemas.microsoft.com/office/drawing/2014/main" id="{AAF05172-BFE5-8311-1869-8A3FCF3C233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4;p2">
                  <a:extLst>
                    <a:ext uri="{FF2B5EF4-FFF2-40B4-BE49-F238E27FC236}">
                      <a16:creationId xmlns:a16="http://schemas.microsoft.com/office/drawing/2014/main" id="{C9211F49-78C9-A33F-88EE-E1CB8607FC6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5;p2">
                  <a:extLst>
                    <a:ext uri="{FF2B5EF4-FFF2-40B4-BE49-F238E27FC236}">
                      <a16:creationId xmlns:a16="http://schemas.microsoft.com/office/drawing/2014/main" id="{AF333418-6F25-366D-1BCC-5CE2C9C2298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6;p2">
                  <a:extLst>
                    <a:ext uri="{FF2B5EF4-FFF2-40B4-BE49-F238E27FC236}">
                      <a16:creationId xmlns:a16="http://schemas.microsoft.com/office/drawing/2014/main" id="{7CC14E9A-7AC5-07AC-FE7B-7D30A705DF5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7;p2">
                  <a:extLst>
                    <a:ext uri="{FF2B5EF4-FFF2-40B4-BE49-F238E27FC236}">
                      <a16:creationId xmlns:a16="http://schemas.microsoft.com/office/drawing/2014/main" id="{F3BCB6B1-D49E-027E-171F-8430DE124AF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8;p2">
                  <a:extLst>
                    <a:ext uri="{FF2B5EF4-FFF2-40B4-BE49-F238E27FC236}">
                      <a16:creationId xmlns:a16="http://schemas.microsoft.com/office/drawing/2014/main" id="{2F0C9618-EAFD-C07F-9EA4-A6166C3A1A6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4" name="Google Shape;89;p2">
                  <a:extLst>
                    <a:ext uri="{FF2B5EF4-FFF2-40B4-BE49-F238E27FC236}">
                      <a16:creationId xmlns:a16="http://schemas.microsoft.com/office/drawing/2014/main" id="{2A8D3C71-2962-FF53-8E6F-89B7E115BFB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7" name="Google Shape;90;p2">
                <a:extLst>
                  <a:ext uri="{FF2B5EF4-FFF2-40B4-BE49-F238E27FC236}">
                    <a16:creationId xmlns:a16="http://schemas.microsoft.com/office/drawing/2014/main" id="{B2AA867B-3320-CED6-AE04-5C9B4E844AFD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5" name="Google Shape;95;p2">
              <a:extLst>
                <a:ext uri="{FF2B5EF4-FFF2-40B4-BE49-F238E27FC236}">
                  <a16:creationId xmlns:a16="http://schemas.microsoft.com/office/drawing/2014/main" id="{80E77D8D-3FB3-F54E-E1CD-32AFF528DCBA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390763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4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4"/>
          <p:cNvSpPr txBox="1"/>
          <p:nvPr/>
        </p:nvSpPr>
        <p:spPr>
          <a:xfrm>
            <a:off x="6450809" y="1344253"/>
            <a:ext cx="2372680" cy="337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Когато навали много сняг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малките птички трудно успяват да открият семенцата, останали под 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преспите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6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Тогава е добре да им помогнем – с хранилки за птици.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5" name="Google Shape;325;p14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26" name="Google Shape;326;p14"/>
          <p:cNvPicPr preferRelativeResize="0"/>
          <p:nvPr/>
        </p:nvPicPr>
        <p:blipFill rotWithShape="1">
          <a:blip r:embed="rId3">
            <a:alphaModFix/>
          </a:blip>
          <a:srcRect l="30555" r="12298"/>
          <a:stretch/>
        </p:blipFill>
        <p:spPr>
          <a:xfrm>
            <a:off x="99675" y="127261"/>
            <a:ext cx="6093735" cy="59980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9EFB8D2-0BB7-9FBB-8523-957DFC585615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0C00B2AC-7A70-6A1A-0A50-1011EB2E88C9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52C74BD7-5716-0A67-7DE5-8282F1403DF4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711D1DE9-B8C5-6877-2F6D-41A98F7DA71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7B89DF87-E45B-B7ED-902E-B8A90053170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F681E754-9609-6563-7D61-5F920B665F5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43D3B553-E637-A6FC-5BEC-3658EFC7046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71F347B6-D87B-40A2-9F98-938C50247C4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995643BD-FDCE-D66E-18D9-80B17602F6B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A51A1ECB-8633-1284-0B72-6FD7E3CC91A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E14A54EF-3DB7-A8E2-0BD0-B4C98EC23390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406464D7-D7D9-DB2C-7AAB-8B2ABBA0418B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5"/>
          <p:cNvSpPr txBox="1"/>
          <p:nvPr/>
        </p:nvSpPr>
        <p:spPr>
          <a:xfrm>
            <a:off x="348793" y="4836781"/>
            <a:ext cx="8612100" cy="145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Важно е да им предоставим подходяща и здравословна храна.</a:t>
            </a:r>
            <a:endParaRPr sz="16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Това са </a:t>
            </a:r>
            <a:r>
              <a:rPr lang="bg-BG" sz="1800" u="sng" dirty="0" err="1">
                <a:latin typeface="Raleway"/>
                <a:ea typeface="Raleway"/>
                <a:cs typeface="Raleway"/>
                <a:sym typeface="Raleway"/>
              </a:rPr>
              <a:t>не</a:t>
            </a:r>
            <a:r>
              <a:rPr lang="bg-BG" sz="1800" i="0" u="sng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осолените</a:t>
            </a:r>
            <a:r>
              <a:rPr lang="bg-BG" sz="1800" i="0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и </a:t>
            </a:r>
            <a:r>
              <a:rPr lang="bg-BG" sz="1800" u="sng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не</a:t>
            </a:r>
            <a:r>
              <a:rPr lang="bg-BG" sz="1800" i="0" u="sng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2"/>
                  </a:ext>
                </a:extLst>
              </a:rPr>
              <a:t>печени</a:t>
            </a:r>
            <a:r>
              <a:rPr lang="bg-BG" sz="1800" i="0" u="sng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семена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– слънчоглед, просо, пшеница. Сушените плодове също са любими на някои видове.</a:t>
            </a:r>
            <a:endParaRPr sz="16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Хляб, пуканки, солети, сладки – това не е добра храна за тях.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4" name="Google Shape;344;p15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45" name="Google Shape;34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8426" y="205481"/>
            <a:ext cx="6927148" cy="44880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66A97FA-9B7F-B761-EEAA-74854D62E743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FADCC85B-49CB-1E52-7998-D3139E63DBC3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55EBB6AA-BC9B-32EE-D6E0-57AFA0AC9532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C6816D27-8458-CFE7-4645-4903CE45599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FD2145BC-E105-9582-905A-7EB9F225037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1FD09206-413A-9059-3F83-3809D2AD02E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60A43FE3-CC29-CAB0-5FBD-DB88C80CB8F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CDA2174E-9B80-252E-CC9D-4B11722F8A3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5B31BF54-AF3F-7309-3E2F-00D2B708DE8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85DBBA1B-A75F-C9CB-560B-65E76EE47AF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AC52BEF2-3106-F99C-B84E-A63559102C5A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6EFB1F9C-1F90-8DDC-1777-9C131530A690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6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6"/>
          <p:cNvSpPr txBox="1"/>
          <p:nvPr/>
        </p:nvSpPr>
        <p:spPr>
          <a:xfrm>
            <a:off x="5871514" y="358810"/>
            <a:ext cx="3138900" cy="5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Да направите хранилка е лесно, а най-подходящата и лесно достъпна храна е суровият слънчоглед, който може да намерите в магазините за животни.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Важно е след като веднъж </a:t>
            </a:r>
            <a:r>
              <a:rPr lang="bg-BG" sz="1600" dirty="0">
                <a:latin typeface="Raleway"/>
                <a:ea typeface="Raleway"/>
                <a:cs typeface="Raleway"/>
                <a:sym typeface="Raleway"/>
              </a:rPr>
              <a:t>направим 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своята хранилка, да я зареждаме с храна редовно, защото птиците ще разчитат на нея.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 това тук в голямата бутилка, което измамно прилича на хляб, всъщност е </a:t>
            </a:r>
            <a:r>
              <a:rPr lang="bg-BG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неосолена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свинска мас, която синигерите обожават.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3" name="Google Shape;363;p16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64" name="Google Shape;36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727" y="311086"/>
            <a:ext cx="3673641" cy="2288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86064" y="310885"/>
            <a:ext cx="1705283" cy="2273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5416" y="2787025"/>
            <a:ext cx="5515932" cy="30999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EC6A62D-D3B5-8E5F-A083-72E72A3E7901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6C944278-7509-00DC-F5B9-DA5261A25771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622CE186-5F49-3FC1-26F9-787352DB82FC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EDB2049A-9315-363F-4A4D-EE4218C6D83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FF5DC845-DC9A-1ADB-5172-FBB1C977221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21C9A201-C5B4-82EB-0FE0-16E7FDE27E8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682C3998-94B0-2C69-76E7-4800CBCFC4B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18349BA9-CABE-8F27-62DA-678C74B99DC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7E9D2436-7070-694B-DCF7-356074BF80C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F474E548-ECDF-007D-BE66-F2193559D1C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2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E770C9A5-66BF-6687-F4BE-FA602D2BF3BD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70E62191-3785-09E0-4275-E293047FD038}"/>
                </a:ext>
              </a:extLst>
            </p:cNvPr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17"/>
          <p:cNvSpPr txBox="1"/>
          <p:nvPr/>
        </p:nvSpPr>
        <p:spPr>
          <a:xfrm>
            <a:off x="256808" y="4730175"/>
            <a:ext cx="8782500" cy="15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Не се изкушавайте да давате на дивите птици хляб – те ще го яд</a:t>
            </a:r>
            <a:r>
              <a:rPr lang="bg-BG" sz="1600" dirty="0">
                <a:latin typeface="Raleway"/>
                <a:ea typeface="Raleway"/>
                <a:cs typeface="Raleway"/>
                <a:sym typeface="Raleway"/>
              </a:rPr>
              <a:t>а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т, защото са лакоми, но той е много вреден за тях. Патиците, </a:t>
            </a:r>
            <a:r>
              <a:rPr lang="bg-BG" sz="1600" dirty="0">
                <a:latin typeface="Raleway"/>
                <a:ea typeface="Raleway"/>
                <a:cs typeface="Raleway"/>
                <a:sym typeface="Raleway"/>
              </a:rPr>
              <a:t>които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са хранени с много хляб развиват изкривяване на костите на крилата – известни като „ангелски крила“, това е защото в хляба няма витамини и полезни вещества. Това пречи на птиците да летят, което ги прави лесни за улавяне от хищници.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4" name="Google Shape;384;p17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85" name="Google Shape;38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46754" y="171220"/>
            <a:ext cx="7751991" cy="4360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21940" y="1263926"/>
            <a:ext cx="3439009" cy="34390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F0F6D92-A56C-99C1-6660-D62825FDA6AA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71909B1F-3F98-1430-087B-BC6DF593825F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121B5AF2-2D34-B803-67C5-15D433EAEF5F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F5FE8EE7-7AE1-9C5D-1EE3-ECA0D169A99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C18CC18C-F164-04A4-08E1-37740B34D7A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47595184-695E-4AF0-CE07-0537616B0BE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18F54819-3D6C-BD06-9ADE-83EA0406F49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FA502489-773A-3B70-2E1B-BACE41106A9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154D6D07-6823-FA09-7258-AC505BE3CF6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CEBD5866-2B68-BABA-91F5-78AD7FF80E5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5A5BCADC-4AB8-1674-0EBB-2040E1E13A21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0A34D2DE-2863-628D-F6EA-4BA54E8F982F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18"/>
          <p:cNvSpPr txBox="1"/>
          <p:nvPr/>
        </p:nvSpPr>
        <p:spPr>
          <a:xfrm>
            <a:off x="512297" y="4953851"/>
            <a:ext cx="8448652" cy="1140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Ако все пак край вашия град или село има научили се да похапват от хората патици – то консерва царевица, грах или нахут са за предпочитане пред хляба и солетите.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4" name="Google Shape;404;p18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05" name="Google Shape;40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274" y="475087"/>
            <a:ext cx="8780675" cy="428988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0CD1A9D-FA2C-49DE-2489-CC1221D201AC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7FD78F31-A0FC-AE04-4F68-272C96B252F5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D8DD66BD-46B0-4DA6-05CC-6257A723F6BA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9D2A90DF-CF97-3A3B-8BEE-D71270D5EEA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2D6CA167-F583-E6C7-596E-58296C155AD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5C7E9151-BDD6-C036-41A4-33781A40D9D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E3551D47-E8F9-0C24-6751-177C4FAE2E2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ACF27507-EFBB-9F02-8539-D4A5464E05A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E34AAC21-6FAF-91D7-3373-6C2D0A6D085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18016091-3998-390A-4A39-B4BAC9037F7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01A1BF01-B27D-ED66-520E-4C1DCC417CF7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2C0CD608-95A3-D1F2-11EA-E7472726BE0C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9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19"/>
          <p:cNvSpPr txBox="1"/>
          <p:nvPr/>
        </p:nvSpPr>
        <p:spPr>
          <a:xfrm>
            <a:off x="716437" y="5227546"/>
            <a:ext cx="7819563" cy="82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Сега вече знаем „къде“ отиват птиците, когато отиват на юг.</a:t>
            </a:r>
            <a:endParaRPr sz="1600" dirty="0"/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Знаем и за тези, които остават при нас през зимата </a:t>
            </a:r>
            <a:endParaRPr sz="180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3" name="Google Shape;423;p19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24" name="Google Shape;42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8500" y="384045"/>
            <a:ext cx="7937500" cy="4521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DE42BA3-7ADC-3BCC-486E-581CA210B1BE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06D4D569-BEF6-7F1B-76C7-FB288F97F3C0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B4165AAD-C3A5-50E7-3521-E126E8B1440E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884605B5-5614-E432-47D4-E2833C9594A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0E571537-D180-7C63-0D33-45264100809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82BEC416-513E-30BF-AE34-2449D0191A6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AD9EF51C-B5ED-F783-E1CD-7F5C483C2ED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1A018738-4060-DA2E-CBDC-0DECD4307D1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642D57EC-F9DA-75E6-1516-EA64349A3E5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DCD20476-A445-D8EA-4121-6A30016BF80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EE80A99D-92A7-4F18-C5FE-0D35A4B5863E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A993C5BA-E220-87C1-3DE2-3832D965FB21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0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20"/>
          <p:cNvSpPr txBox="1"/>
          <p:nvPr/>
        </p:nvSpPr>
        <p:spPr>
          <a:xfrm>
            <a:off x="1427550" y="240525"/>
            <a:ext cx="6288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bg-BG" sz="30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Да поговорим!</a:t>
            </a:r>
            <a:endParaRPr sz="2700" b="0" i="1" u="none" strike="noStrike" cap="none">
              <a:solidFill>
                <a:schemeClr val="dk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442" name="Google Shape;442;p20"/>
          <p:cNvSpPr/>
          <p:nvPr/>
        </p:nvSpPr>
        <p:spPr>
          <a:xfrm>
            <a:off x="249750" y="887025"/>
            <a:ext cx="3840000" cy="1630500"/>
          </a:xfrm>
          <a:prstGeom prst="wedgeEllipseCallout">
            <a:avLst>
              <a:gd name="adj1" fmla="val -30364"/>
              <a:gd name="adj2" fmla="val 64601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i="1">
                <a:latin typeface="Raleway"/>
                <a:ea typeface="Raleway"/>
                <a:cs typeface="Raleway"/>
                <a:sym typeface="Raleway"/>
              </a:rPr>
              <a:t>Защо не е добре да храним птиците с човешка храна</a:t>
            </a:r>
            <a:r>
              <a:rPr lang="bg-BG" sz="20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?</a:t>
            </a:r>
            <a:endParaRPr sz="20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3" name="Google Shape;443;p20"/>
          <p:cNvSpPr/>
          <p:nvPr/>
        </p:nvSpPr>
        <p:spPr>
          <a:xfrm>
            <a:off x="4909975" y="918925"/>
            <a:ext cx="3774300" cy="16785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000" i="1" dirty="0">
                <a:latin typeface="Raleway"/>
                <a:ea typeface="Raleway"/>
                <a:cs typeface="Raleway"/>
                <a:sym typeface="Raleway"/>
              </a:rPr>
              <a:t>Знаете ли </a:t>
            </a:r>
            <a:r>
              <a:rPr lang="ru-RU" sz="2000" i="1" dirty="0" err="1">
                <a:latin typeface="Raleway"/>
                <a:ea typeface="Raleway"/>
                <a:cs typeface="Raleway"/>
                <a:sym typeface="Raleway"/>
              </a:rPr>
              <a:t>птици</a:t>
            </a:r>
            <a:r>
              <a:rPr lang="ru-RU" sz="2000" i="1" dirty="0"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ru-RU" sz="2000" i="1" dirty="0" err="1">
                <a:latin typeface="Raleway"/>
                <a:ea typeface="Raleway"/>
                <a:cs typeface="Raleway"/>
                <a:sym typeface="Raleway"/>
              </a:rPr>
              <a:t>които</a:t>
            </a:r>
            <a:r>
              <a:rPr lang="ru-RU" sz="2000" i="1" dirty="0">
                <a:latin typeface="Raleway"/>
                <a:ea typeface="Raleway"/>
                <a:cs typeface="Raleway"/>
                <a:sym typeface="Raleway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000" i="1" dirty="0">
                <a:latin typeface="Raleway"/>
                <a:ea typeface="Raleway"/>
                <a:cs typeface="Raleway"/>
                <a:sym typeface="Raleway"/>
              </a:rPr>
              <a:t>не </a:t>
            </a:r>
            <a:r>
              <a:rPr lang="ru-RU" sz="2000" i="1" dirty="0" err="1">
                <a:latin typeface="Raleway"/>
                <a:ea typeface="Raleway"/>
                <a:cs typeface="Raleway"/>
                <a:sym typeface="Raleway"/>
              </a:rPr>
              <a:t>мигрират</a:t>
            </a:r>
            <a:r>
              <a:rPr lang="ru-RU" sz="2000" i="1" dirty="0">
                <a:latin typeface="Raleway"/>
                <a:ea typeface="Raleway"/>
                <a:cs typeface="Raleway"/>
                <a:sym typeface="Raleway"/>
              </a:rPr>
              <a:t> на юг?</a:t>
            </a:r>
            <a:endParaRPr sz="2000" b="0" i="1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4" name="Google Shape;444;p20"/>
          <p:cNvSpPr/>
          <p:nvPr/>
        </p:nvSpPr>
        <p:spPr>
          <a:xfrm>
            <a:off x="1338606" y="2765024"/>
            <a:ext cx="3116794" cy="1812376"/>
          </a:xfrm>
          <a:prstGeom prst="wedgeRectCallout">
            <a:avLst>
              <a:gd name="adj1" fmla="val 20455"/>
              <a:gd name="adj2" fmla="val 65379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i="1" dirty="0">
                <a:latin typeface="Raleway"/>
                <a:ea typeface="Raleway"/>
                <a:cs typeface="Raleway"/>
                <a:sym typeface="Raleway"/>
              </a:rPr>
              <a:t>Според вас повечето птици мигрират или остават да зимуват по родните си места</a:t>
            </a:r>
            <a:r>
              <a:rPr lang="bg-BG" sz="16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?</a:t>
            </a:r>
            <a:endParaRPr sz="1600" b="0" i="1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5" name="Google Shape;445;p20"/>
          <p:cNvSpPr/>
          <p:nvPr/>
        </p:nvSpPr>
        <p:spPr>
          <a:xfrm>
            <a:off x="4600375" y="3002550"/>
            <a:ext cx="4393500" cy="2763900"/>
          </a:xfrm>
          <a:prstGeom prst="cloudCallout">
            <a:avLst>
              <a:gd name="adj1" fmla="val 32906"/>
              <a:gd name="adj2" fmla="val 64052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2000" i="1" dirty="0">
                <a:latin typeface="Raleway"/>
                <a:ea typeface="Raleway"/>
                <a:cs typeface="Raleway"/>
                <a:sym typeface="Raleway"/>
              </a:rPr>
              <a:t>Къде се лети по-трудно над сушата или над морето</a:t>
            </a:r>
            <a:r>
              <a:rPr lang="bg-BG" sz="20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?</a:t>
            </a:r>
            <a:endParaRPr sz="2000" b="0" i="1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6" name="Google Shape;446;p20"/>
          <p:cNvSpPr/>
          <p:nvPr/>
        </p:nvSpPr>
        <p:spPr>
          <a:xfrm>
            <a:off x="507358" y="4679470"/>
            <a:ext cx="2677188" cy="1812375"/>
          </a:xfrm>
          <a:prstGeom prst="doubleWave">
            <a:avLst>
              <a:gd name="adj1" fmla="val 6250"/>
              <a:gd name="adj2" fmla="val 1639"/>
            </a:avLst>
          </a:prstGeom>
          <a:solidFill>
            <a:srgbClr val="EAD1D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bg-BG" sz="18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Имали ли сте хранилка за птици през зимата някога преди?</a:t>
            </a:r>
            <a:endParaRPr sz="1800" b="0" i="1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826C55A-1581-143D-C3D3-60930F4B5591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34890A35-B62B-3093-77AD-0C95A3D7CF45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EEEFDCEB-ECF4-5E51-3B35-932BB98C3FEC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17B12BC8-BC47-AC30-B0AB-BA67EDCD126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3B70E2B1-2D24-84B6-9F1D-964993F5B78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1D03844C-FD30-47D7-5D80-749FF9C4794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2681B3FE-82F3-A05A-9E27-17973A28262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E02FB4D9-AFC3-5AC4-A91D-3AE90771BCD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CF6D84B9-CC0B-DF12-FE54-5BFE804CFB4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DB62DE4F-2207-4DDC-83EA-7D8A74E22BA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D22FBB64-D5EF-7337-3793-8B2DE9555B85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66365FB5-9415-6B13-14FC-F25ECB5B55FB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1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21"/>
          <p:cNvSpPr txBox="1"/>
          <p:nvPr/>
        </p:nvSpPr>
        <p:spPr>
          <a:xfrm>
            <a:off x="1247039" y="171220"/>
            <a:ext cx="67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Птиците на нашата хранилка – да си направим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к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оледна картичка!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64" name="Google Shape;464;p21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65" name="Google Shape;465;p21"/>
          <p:cNvSpPr txBox="1"/>
          <p:nvPr/>
        </p:nvSpPr>
        <p:spPr>
          <a:xfrm>
            <a:off x="1293308" y="5696608"/>
            <a:ext cx="670950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Червеногръдка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66" name="Google Shape;466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475" y="820750"/>
            <a:ext cx="7922873" cy="47864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8668E06-DC0B-EDB5-97CD-4D371403A973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B02E82FC-327F-B7BD-528F-5DF917EB5607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B87079D1-3838-31A2-1908-D22673618C02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51BC2B01-1975-7BE3-CD9E-CE284586706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05C68E19-C045-082A-79A7-EA68287C1A7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C8795770-E1C0-0766-6157-09586F76856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4443F517-0C7B-6858-4638-A9D6B28B1F6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7FB24878-DAE6-034C-70CD-63ADA28ED07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C5FCB89A-F25A-71A3-1B64-A5E50FE3F31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49865F5C-7EC4-5852-C5FE-D23CF34CEF3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61F84E4F-DC86-E178-CE6F-BDC611C12C70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92B36622-C673-0FA4-CCB4-EAD7D560B330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22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22"/>
          <p:cNvSpPr txBox="1"/>
          <p:nvPr/>
        </p:nvSpPr>
        <p:spPr>
          <a:xfrm>
            <a:off x="1247039" y="171220"/>
            <a:ext cx="67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Птиците на нашата хранилка – да си направим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к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оледна картичка!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84" name="Google Shape;484;p22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85" name="Google Shape;485;p22"/>
          <p:cNvSpPr txBox="1"/>
          <p:nvPr/>
        </p:nvSpPr>
        <p:spPr>
          <a:xfrm>
            <a:off x="1293308" y="5696608"/>
            <a:ext cx="670950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Полско врабче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86" name="Google Shape;48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47050" y="938717"/>
            <a:ext cx="7108199" cy="47388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DD8C9EE-3D26-6E5D-D49B-7649D431BE2A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8AB46A00-7796-FB67-260F-EC4E2BE25176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D0F990C6-2F12-20A9-80D7-3E32B2F8C9A4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43F5385D-EEDF-4B41-C7B4-E090F65A6B4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57D04DB6-D1F2-3E29-FD66-A2A10701E74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750833CD-3179-635D-7204-91B04B9074D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38E8C8AF-146E-2DE6-9B8D-1930AAEDC76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A8510891-C916-1EC9-B8A5-C32DB6D6CD9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0D5CD80F-F9BA-E1D0-CDEF-8D4AB56BEC4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6925E44F-8AE0-1990-1262-768CB1C1772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498EABEC-FD46-31FB-1112-B3364F288E6C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31B94D46-3B43-E059-868B-BE132103BBAA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23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23"/>
          <p:cNvSpPr txBox="1"/>
          <p:nvPr/>
        </p:nvSpPr>
        <p:spPr>
          <a:xfrm>
            <a:off x="1247039" y="171220"/>
            <a:ext cx="67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Птиците на нашата хранилка – да си направим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к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оледна картичка!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04" name="Google Shape;504;p2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05" name="Google Shape;505;p23"/>
          <p:cNvSpPr txBox="1"/>
          <p:nvPr/>
        </p:nvSpPr>
        <p:spPr>
          <a:xfrm>
            <a:off x="1293308" y="5696608"/>
            <a:ext cx="670950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Домашно врабче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06" name="Google Shape;506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47050" y="990086"/>
            <a:ext cx="7120499" cy="47493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732291D-C983-F22D-3562-5F9200A54208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78E33B77-EFB8-FF05-7B3C-E3F32B16BFBF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6C0FF4FF-83DA-5F7D-FAF1-6871CC5F39C9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A211AFAD-C711-B6A6-DA4A-C15A8C23E66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70F65D81-D4EC-45B9-6E9D-978E9F794BE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ED46EEBC-6222-0615-C55E-D3E13B80C9D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8D2630C4-1CDC-577B-27F2-42FE929E09B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F7B8E551-660E-87C5-A1F3-DE63A80C3D7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56039057-86F3-343A-D8E3-B38ADDE5ED7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2698B0B0-55AE-9130-3C73-3EF7B12C4DB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BCBE82E6-A325-27C2-5B02-2D996D1C836C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94434772-1D40-0BC9-6069-B01DBB935988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24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24"/>
          <p:cNvSpPr txBox="1"/>
          <p:nvPr/>
        </p:nvSpPr>
        <p:spPr>
          <a:xfrm>
            <a:off x="1247039" y="171220"/>
            <a:ext cx="67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Птиците на нашата хранилка – да си направим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к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оледна картичка!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24" name="Google Shape;524;p24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25" name="Google Shape;525;p24"/>
          <p:cNvSpPr txBox="1"/>
          <p:nvPr/>
        </p:nvSpPr>
        <p:spPr>
          <a:xfrm>
            <a:off x="1293308" y="5696608"/>
            <a:ext cx="670950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Планинска чинка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26" name="Google Shape;52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47462" y="854625"/>
            <a:ext cx="6820888" cy="4547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C002C70-5462-448F-844C-C42CD47A3495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72B2CF56-B546-0949-7145-4ADAEF5E3E56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173A04E2-58E0-8828-24E5-C9532F3B6365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FDB234D9-4917-6CF7-4055-9BA1BCC51E2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116256D9-72C5-5112-A888-A24943387BB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AADE64CC-6A82-6183-AC37-92D364F1BFA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67DCA33A-953A-D923-A708-47BCD23EFBC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A56D2C0C-746B-28CD-ADCE-B5C4039A5DA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8861F597-3FC9-C50B-E387-C046E243B39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501FF6D4-F15D-68F7-EAC6-89B1DA873C3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1AA364A6-F14A-E37E-9050-C1684361672D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DECC810F-1AC6-8F0D-EB65-CAE77542A3EE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25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25"/>
          <p:cNvSpPr txBox="1"/>
          <p:nvPr/>
        </p:nvSpPr>
        <p:spPr>
          <a:xfrm>
            <a:off x="1247039" y="171220"/>
            <a:ext cx="67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Птиците на нашата хранилка – да си направим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к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оледна картичка!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44" name="Google Shape;544;p25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Богдан Боев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45" name="Google Shape;545;p25"/>
          <p:cNvSpPr txBox="1"/>
          <p:nvPr/>
        </p:nvSpPr>
        <p:spPr>
          <a:xfrm>
            <a:off x="1293308" y="5696608"/>
            <a:ext cx="670950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Обикновена чинка и щиглец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46" name="Google Shape;546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4725" y="800350"/>
            <a:ext cx="7444901" cy="49571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01FE811-C41E-7DE8-D79D-647F4F61B8EB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7DEF5333-23EF-0232-B932-22AB566C3BD1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51F16C70-0361-042C-CC93-65A1CAE69E50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212F5313-09A4-431A-99A8-123F73AE0AC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78E00D3C-2DBF-B0F4-227E-DFED4C583ED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D405EDB8-0CEC-B719-1A84-52535C17080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BD75C6E0-57CA-64E2-1C70-FFE5F59535D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BC4F6866-F373-BD5F-0A15-452194F1FD9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0D7369CF-7491-AEDF-CC31-F1B7B5BF187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65AC62F4-857B-0618-7CE0-373D6AB1984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0E8AD3CA-B88B-9F5B-68C8-CFEC0C5BE402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01A4492C-1824-D078-467F-EE95C925E8E2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26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26"/>
          <p:cNvSpPr txBox="1"/>
          <p:nvPr/>
        </p:nvSpPr>
        <p:spPr>
          <a:xfrm>
            <a:off x="1247039" y="171220"/>
            <a:ext cx="67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Птиците на нашата хранилка – да си направим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к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оледна картичка!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64" name="Google Shape;564;p26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65" name="Google Shape;565;p26"/>
          <p:cNvSpPr txBox="1"/>
          <p:nvPr/>
        </p:nvSpPr>
        <p:spPr>
          <a:xfrm>
            <a:off x="1293308" y="5796364"/>
            <a:ext cx="670950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Зеленика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66" name="Google Shape;56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2475" y="882275"/>
            <a:ext cx="7371150" cy="4914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88E2CCA-F508-53F6-8333-1D17CA356E70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9B67A90F-6C93-9248-8417-CDB45A28F0A9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18AE53AE-9BF9-6B20-7F8D-F17B02A3E517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99E7841D-F073-06F3-B05F-4783F362246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8F008321-5A53-7A7E-D8DB-31CD19F2659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16C3D370-D345-FB03-4667-B19E43FDFEB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482263F0-72D8-42CB-2775-31D9FAC429D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04255545-2E07-1F3B-1F05-C8A7F914892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81924A8B-0449-E1E5-38AC-81334927646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0CD7A403-DBDE-DFDE-7B88-B6DBA51D48E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284CB481-DE24-1097-09C3-AA85E2747EF4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5AE97784-E779-E8B3-B052-D87FF45640F4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27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27"/>
          <p:cNvSpPr txBox="1"/>
          <p:nvPr/>
        </p:nvSpPr>
        <p:spPr>
          <a:xfrm>
            <a:off x="1247039" y="171220"/>
            <a:ext cx="67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Птиците на нашата хранилка – да си направим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к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оледна картичка!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4" name="Google Shape;584;p27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Богдан Боев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5" name="Google Shape;585;p27"/>
          <p:cNvSpPr txBox="1"/>
          <p:nvPr/>
        </p:nvSpPr>
        <p:spPr>
          <a:xfrm>
            <a:off x="1293308" y="5789476"/>
            <a:ext cx="670950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Червенушка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86" name="Google Shape;586;p27"/>
          <p:cNvPicPr preferRelativeResize="0"/>
          <p:nvPr/>
        </p:nvPicPr>
        <p:blipFill rotWithShape="1">
          <a:blip r:embed="rId3">
            <a:alphaModFix/>
          </a:blip>
          <a:srcRect b="8317"/>
          <a:stretch/>
        </p:blipFill>
        <p:spPr>
          <a:xfrm>
            <a:off x="1950975" y="936400"/>
            <a:ext cx="5366174" cy="4919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FB4449B-0C85-2C73-C9E5-F3A01182FD83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770D3D1D-AAB6-7F05-1644-F14F70C4EBC5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B0E1DF31-D957-BDD1-5529-C43478A20751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F51C002D-FF13-67AE-86D4-1D01AFC3C7A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DE7F3F17-02BB-3929-647F-2521654B41F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F6A703A7-E8EA-5A92-A52E-1843A291186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31C9FF33-442F-64AF-AC6C-2B26631FD55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BD6BD2BA-087B-45EC-792E-DCD44A6852F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8700B3B0-CBE6-8BE8-2175-4BDB0960AE5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83C27173-7FC7-35E1-3B95-3D06EC118C9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09A47CB1-CC13-ED50-95A0-61135B5CCDF9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8C7AAE92-A8CE-7036-6FD7-0C05488D9D13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1261</Words>
  <Application>Microsoft Office PowerPoint</Application>
  <PresentationFormat>On-screen Show (4:3)</PresentationFormat>
  <Paragraphs>120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Raleway Black</vt:lpstr>
      <vt:lpstr>Arial</vt:lpstr>
      <vt:lpstr>Raleway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Vanya Angelova</cp:lastModifiedBy>
  <cp:revision>2</cp:revision>
  <dcterms:modified xsi:type="dcterms:W3CDTF">2026-09-14T12:47:12Z</dcterms:modified>
</cp:coreProperties>
</file>