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embeddedFontLst>
    <p:embeddedFont>
      <p:font typeface="Raleway" pitchFamily="2" charset="-52"/>
      <p:regular r:id="rId20"/>
      <p:bold r:id="rId21"/>
      <p:italic r:id="rId22"/>
      <p:boldItalic r:id="rId23"/>
    </p:embeddedFont>
    <p:embeddedFont>
      <p:font typeface="Raleway Black" pitchFamily="2" charset="-52"/>
      <p:bold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jAaICnaHW4L+5fSN4wHL6IM7yKh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онстантина Мавлова" initials="" lastIdx="13" clrIdx="0"/>
  <p:cmAuthor id="1" name="Marina Evgenieva" initials="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4" name="Google Shape;23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9" name="Google Shape;349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9" name="Google Shape;369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8" name="Google Shape;38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9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1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0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2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21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2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2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3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23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2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4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5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5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5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5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6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7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7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9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29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29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3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4.jpg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7.png"/><Relationship Id="rId5" Type="http://schemas.openxmlformats.org/officeDocument/2006/relationships/image" Target="../media/image2.jpg"/><Relationship Id="rId10" Type="http://schemas.openxmlformats.org/officeDocument/2006/relationships/image" Target="../media/image6.png"/><Relationship Id="rId4" Type="http://schemas.openxmlformats.org/officeDocument/2006/relationships/image" Target="../media/image15.jpg"/><Relationship Id="rId9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6.png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7.png"/><Relationship Id="rId5" Type="http://schemas.openxmlformats.org/officeDocument/2006/relationships/image" Target="../media/image2.jpg"/><Relationship Id="rId10" Type="http://schemas.openxmlformats.org/officeDocument/2006/relationships/image" Target="../media/image6.png"/><Relationship Id="rId4" Type="http://schemas.openxmlformats.org/officeDocument/2006/relationships/image" Target="../media/image17.png"/><Relationship Id="rId9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8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9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0.png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7.png"/><Relationship Id="rId5" Type="http://schemas.openxmlformats.org/officeDocument/2006/relationships/image" Target="../media/image2.jpg"/><Relationship Id="rId10" Type="http://schemas.openxmlformats.org/officeDocument/2006/relationships/image" Target="../media/image6.png"/><Relationship Id="rId4" Type="http://schemas.openxmlformats.org/officeDocument/2006/relationships/image" Target="../media/image21.png"/><Relationship Id="rId9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3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4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5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6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7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8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10" Type="http://schemas.openxmlformats.org/officeDocument/2006/relationships/image" Target="../media/image30.png"/><Relationship Id="rId4" Type="http://schemas.openxmlformats.org/officeDocument/2006/relationships/image" Target="../media/image29.jp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60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"/>
          <p:cNvSpPr txBox="1"/>
          <p:nvPr/>
        </p:nvSpPr>
        <p:spPr>
          <a:xfrm>
            <a:off x="4936325" y="204775"/>
            <a:ext cx="3962400" cy="10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</a:t>
            </a:r>
            <a:r>
              <a:rPr lang="en" sz="2500" b="0" i="0" u="none" strike="noStrike" cap="none">
                <a:solidFill>
                  <a:schemeClr val="lt1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Екоприключенци!</a:t>
            </a: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  </a:t>
            </a:r>
            <a:r>
              <a:rPr lang="en" sz="100" b="0" i="0" u="none" strike="noStrike" cap="none">
                <a:solidFill>
                  <a:srgbClr val="D9EAD3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3" name="Google Shape;73;p1"/>
          <p:cNvSpPr txBox="1"/>
          <p:nvPr/>
        </p:nvSpPr>
        <p:spPr>
          <a:xfrm>
            <a:off x="5610614" y="2531378"/>
            <a:ext cx="3350400" cy="25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—</a:t>
            </a:r>
            <a:r>
              <a:rPr lang="en" sz="28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  Ноември  </a:t>
            </a:r>
            <a:r>
              <a:rPr lang="en" sz="28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—</a:t>
            </a:r>
            <a:endParaRPr sz="2800" b="0" i="1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" sz="25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Историята на </a:t>
            </a:r>
            <a:r>
              <a:rPr lang="en" sz="2500" i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ж</a:t>
            </a:r>
            <a:r>
              <a:rPr lang="en" sz="25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ълъда или как дъбовете превземат света</a:t>
            </a:r>
            <a:endParaRPr sz="2500" b="0" i="1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4" name="Google Shape;7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48263" y="1471800"/>
            <a:ext cx="7337369" cy="41272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E23F714-8D97-D144-FB77-860C543B1905}"/>
              </a:ext>
            </a:extLst>
          </p:cNvPr>
          <p:cNvGrpSpPr/>
          <p:nvPr/>
        </p:nvGrpSpPr>
        <p:grpSpPr>
          <a:xfrm>
            <a:off x="1882401" y="6067450"/>
            <a:ext cx="7082999" cy="699838"/>
            <a:chOff x="1882401" y="6067450"/>
            <a:chExt cx="7082999" cy="699838"/>
          </a:xfrm>
        </p:grpSpPr>
        <p:pic>
          <p:nvPicPr>
            <p:cNvPr id="3" name="Google Shape;61;p1">
              <a:extLst>
                <a:ext uri="{FF2B5EF4-FFF2-40B4-BE49-F238E27FC236}">
                  <a16:creationId xmlns:a16="http://schemas.microsoft.com/office/drawing/2014/main" id="{3A42ECA4-556C-B6B7-C909-999F52158DF2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882401" y="6183389"/>
              <a:ext cx="861235" cy="559068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" name="Google Shape;63;p1">
              <a:extLst>
                <a:ext uri="{FF2B5EF4-FFF2-40B4-BE49-F238E27FC236}">
                  <a16:creationId xmlns:a16="http://schemas.microsoft.com/office/drawing/2014/main" id="{F7647594-61C6-7BB5-F523-8D574C4B6E00}"/>
                </a:ext>
              </a:extLst>
            </p:cNvPr>
            <p:cNvCxnSpPr>
              <a:cxnSpLocks/>
            </p:cNvCxnSpPr>
            <p:nvPr/>
          </p:nvCxnSpPr>
          <p:spPr>
            <a:xfrm>
              <a:off x="1882401" y="6067450"/>
              <a:ext cx="7082999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5" name="Google Shape;67;p1">
              <a:extLst>
                <a:ext uri="{FF2B5EF4-FFF2-40B4-BE49-F238E27FC236}">
                  <a16:creationId xmlns:a16="http://schemas.microsoft.com/office/drawing/2014/main" id="{BDC745E5-8B25-EA1E-B74D-5395B2BBCC53}"/>
                </a:ext>
              </a:extLst>
            </p:cNvPr>
            <p:cNvGrpSpPr/>
            <p:nvPr/>
          </p:nvGrpSpPr>
          <p:grpSpPr>
            <a:xfrm>
              <a:off x="2886998" y="6131635"/>
              <a:ext cx="5951877" cy="635653"/>
              <a:chOff x="2946848" y="6141848"/>
              <a:chExt cx="5951877" cy="635653"/>
            </a:xfrm>
          </p:grpSpPr>
          <p:grpSp>
            <p:nvGrpSpPr>
              <p:cNvPr id="6" name="Google Shape;68;p1">
                <a:extLst>
                  <a:ext uri="{FF2B5EF4-FFF2-40B4-BE49-F238E27FC236}">
                    <a16:creationId xmlns:a16="http://schemas.microsoft.com/office/drawing/2014/main" id="{28F25F3F-46CE-4ECD-D052-6A9C34F65176}"/>
                  </a:ext>
                </a:extLst>
              </p:cNvPr>
              <p:cNvGrpSpPr/>
              <p:nvPr/>
            </p:nvGrpSpPr>
            <p:grpSpPr>
              <a:xfrm>
                <a:off x="2946848" y="6212053"/>
                <a:ext cx="5951877" cy="502329"/>
                <a:chOff x="966575" y="6117752"/>
                <a:chExt cx="7140824" cy="602674"/>
              </a:xfrm>
            </p:grpSpPr>
            <p:pic>
              <p:nvPicPr>
                <p:cNvPr id="8" name="Google Shape;69;p1">
                  <a:extLst>
                    <a:ext uri="{FF2B5EF4-FFF2-40B4-BE49-F238E27FC236}">
                      <a16:creationId xmlns:a16="http://schemas.microsoft.com/office/drawing/2014/main" id="{F013CF82-B096-1215-88E5-C3CD32ABEB0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966575" y="6117752"/>
                  <a:ext cx="645166" cy="60267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70;p1">
                  <a:extLst>
                    <a:ext uri="{FF2B5EF4-FFF2-40B4-BE49-F238E27FC236}">
                      <a16:creationId xmlns:a16="http://schemas.microsoft.com/office/drawing/2014/main" id="{51F57E41-D336-A270-18B1-283B70FDF40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1691951" y="6174363"/>
                  <a:ext cx="899982" cy="489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71;p1">
                  <a:extLst>
                    <a:ext uri="{FF2B5EF4-FFF2-40B4-BE49-F238E27FC236}">
                      <a16:creationId xmlns:a16="http://schemas.microsoft.com/office/drawing/2014/main" id="{D9878FD9-1E90-79A3-47DE-FA007E8E8E0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710802" y="6174375"/>
                  <a:ext cx="645176" cy="48009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72;p1">
                  <a:extLst>
                    <a:ext uri="{FF2B5EF4-FFF2-40B4-BE49-F238E27FC236}">
                      <a16:creationId xmlns:a16="http://schemas.microsoft.com/office/drawing/2014/main" id="{036859FA-DE6A-D5CD-FACF-8D753263D82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5109673" y="6174376"/>
                  <a:ext cx="1012225" cy="46785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73;p1">
                  <a:extLst>
                    <a:ext uri="{FF2B5EF4-FFF2-40B4-BE49-F238E27FC236}">
                      <a16:creationId xmlns:a16="http://schemas.microsoft.com/office/drawing/2014/main" id="{5BC251D4-4242-2C0C-3B41-9EECBC3AE22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6240775" y="6163571"/>
                  <a:ext cx="1866624" cy="48944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7" name="Google Shape;74;p1">
                <a:extLst>
                  <a:ext uri="{FF2B5EF4-FFF2-40B4-BE49-F238E27FC236}">
                    <a16:creationId xmlns:a16="http://schemas.microsoft.com/office/drawing/2014/main" id="{4C6E4DE0-B807-2BEB-9FEC-AFD18466555F}"/>
                  </a:ext>
                </a:extLst>
              </p:cNvPr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4980519" y="6141848"/>
                <a:ext cx="1357778" cy="63565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A96C35F-3D30-58E3-C873-083637C3AF07}"/>
              </a:ext>
            </a:extLst>
          </p:cNvPr>
          <p:cNvGrpSpPr/>
          <p:nvPr/>
        </p:nvGrpSpPr>
        <p:grpSpPr>
          <a:xfrm>
            <a:off x="245275" y="132107"/>
            <a:ext cx="3790150" cy="874650"/>
            <a:chOff x="245275" y="132107"/>
            <a:chExt cx="3790150" cy="874650"/>
          </a:xfrm>
        </p:grpSpPr>
        <p:cxnSp>
          <p:nvCxnSpPr>
            <p:cNvPr id="14" name="Google Shape;62;p1">
              <a:extLst>
                <a:ext uri="{FF2B5EF4-FFF2-40B4-BE49-F238E27FC236}">
                  <a16:creationId xmlns:a16="http://schemas.microsoft.com/office/drawing/2014/main" id="{8D1F21ED-AAE1-5743-8336-B4ACCAA3BE5A}"/>
                </a:ext>
              </a:extLst>
            </p:cNvPr>
            <p:cNvCxnSpPr>
              <a:cxnSpLocks/>
            </p:cNvCxnSpPr>
            <p:nvPr/>
          </p:nvCxnSpPr>
          <p:spPr>
            <a:xfrm>
              <a:off x="245275" y="974510"/>
              <a:ext cx="3790150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</p:cxnSp>
        <p:pic>
          <p:nvPicPr>
            <p:cNvPr id="15" name="Google Shape;75;p1">
              <a:extLst>
                <a:ext uri="{FF2B5EF4-FFF2-40B4-BE49-F238E27FC236}">
                  <a16:creationId xmlns:a16="http://schemas.microsoft.com/office/drawing/2014/main" id="{24097E17-7BCE-D17E-2840-14A0298631AD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245275" y="132107"/>
              <a:ext cx="3790150" cy="8746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60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"/>
          <p:cNvSpPr txBox="1"/>
          <p:nvPr/>
        </p:nvSpPr>
        <p:spPr>
          <a:xfrm>
            <a:off x="659558" y="4788061"/>
            <a:ext cx="7977000" cy="1317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Дъбът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е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силно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дърво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,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което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расте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на много места по света.</a:t>
            </a: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Той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може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да живее много, много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години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!</a:t>
            </a: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ru-RU"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</a:ext>
              </a:extLst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Дъбът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е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като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супергерой сред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дърветата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– силен и устойчив!</a:t>
            </a: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3" name="Google Shape;9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7596" y="448701"/>
            <a:ext cx="7977000" cy="408405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901761F-5AAF-779B-C493-006CF8506DF8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52B8D888-83CC-E98E-6927-8C2A0136A9FE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D90CD92B-4EFE-C154-A6DF-EBF3BA91F4D5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F2636318-0C85-DF44-8C18-84ED99528CC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57085800-36CB-C07F-36A4-285FAB29008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AF8EEEDB-CCBA-3A31-966B-55B3BD8C9F8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4E984D76-014C-708E-A07E-3EBD22904F2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E03EBF05-E9D2-B815-F920-A35FBC3DDEA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AA61529F-CC7B-05A1-39AC-FDB6DCC0046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0D78C372-A4A1-BACA-97F8-0CDEB9C81B8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192F0B4D-3B4F-ACE9-D06C-4FAE834C15E4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AF9F199B-685F-1540-F3C8-23C2A65023C6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60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6231119" y="1164953"/>
            <a:ext cx="2628000" cy="3299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Когато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идва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есента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,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листата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 на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дъба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пожълтяват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 и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падат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През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зимата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дървото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 си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почива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, за да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расте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отново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 напролет!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ru-RU"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Въпрос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: </a:t>
            </a:r>
            <a:r>
              <a:rPr lang="ru-RU" sz="16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Кое </a:t>
            </a:r>
            <a:r>
              <a:rPr lang="ru-RU" sz="1600" b="1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друго</a:t>
            </a:r>
            <a:r>
              <a:rPr lang="ru-RU" sz="16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 </a:t>
            </a:r>
            <a:r>
              <a:rPr lang="ru-RU" sz="1600" b="1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дърво</a:t>
            </a:r>
            <a:r>
              <a:rPr lang="ru-RU" sz="16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 </a:t>
            </a:r>
            <a:r>
              <a:rPr lang="ru-RU" sz="1600" b="1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познавате</a:t>
            </a:r>
            <a:r>
              <a:rPr lang="ru-RU" sz="16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, </a:t>
            </a:r>
            <a:r>
              <a:rPr lang="ru-RU" sz="1600" b="1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което</a:t>
            </a:r>
            <a:r>
              <a:rPr lang="ru-RU" sz="16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 губи </a:t>
            </a:r>
            <a:r>
              <a:rPr lang="ru-RU" sz="1600" b="1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листата</a:t>
            </a:r>
            <a:r>
              <a:rPr lang="ru-RU" sz="16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 си </a:t>
            </a:r>
            <a:r>
              <a:rPr lang="ru-RU" sz="1600" b="1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през</a:t>
            </a:r>
            <a:r>
              <a:rPr lang="ru-RU" sz="16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 </a:t>
            </a:r>
            <a:r>
              <a:rPr lang="ru-RU" sz="1600" b="1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есента</a:t>
            </a:r>
            <a:r>
              <a:rPr lang="ru-RU" sz="16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?</a:t>
            </a:r>
            <a:endParaRPr sz="1600" b="1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82803" y="1070178"/>
            <a:ext cx="6825006" cy="38390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756BEEE-125A-0A52-14F4-1B139A1D20A0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C0D269C8-B8FC-CECA-1ACD-5F3B0B465E6A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DD2E972F-C4F7-AD65-D8F6-CA70AE94011D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80CB72EC-A52A-31D2-5C49-007912DBCB1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7FE62A7C-258C-D29C-4419-B18D6762241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65775DD4-B9C7-7208-5370-70F43F19736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2979B7C4-6F2F-0373-1EB6-07745F2AE61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7A838089-5F6F-6B3F-9803-D7457118A9C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4C03C665-5E89-6DF7-5B4F-C438AF1D155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EDF8EBD3-9629-BF37-D9DD-B39F6FA0017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F869AAC3-DD84-B272-BEBF-372F15C08CD9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7907CC2A-2AF2-E4F4-AD15-2328DA62E699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60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4"/>
          <p:cNvSpPr txBox="1"/>
          <p:nvPr/>
        </p:nvSpPr>
        <p:spPr>
          <a:xfrm>
            <a:off x="5964986" y="2106997"/>
            <a:ext cx="2933700" cy="1317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2"/>
                  </a:ext>
                </a:extLst>
              </a:rPr>
              <a:t>Има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2"/>
                  </a:ext>
                </a:extLst>
              </a:rPr>
              <a:t>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2"/>
                  </a:ext>
                </a:extLst>
              </a:rPr>
              <a:t>дъбове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2"/>
                  </a:ext>
                </a:extLst>
              </a:rPr>
              <a:t>,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2"/>
                  </a:ext>
                </a:extLst>
              </a:rPr>
              <a:t>които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2"/>
                  </a:ext>
                </a:extLst>
              </a:rPr>
              <a:t> не губят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2"/>
                  </a:ext>
                </a:extLst>
              </a:rPr>
              <a:t>листата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2"/>
                  </a:ext>
                </a:extLst>
              </a:rPr>
              <a:t> си! Те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2"/>
                  </a:ext>
                </a:extLst>
              </a:rPr>
              <a:t>растат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2"/>
                  </a:ext>
                </a:extLst>
              </a:rPr>
              <a:t> на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2"/>
                  </a:ext>
                </a:extLst>
              </a:rPr>
              <a:t>топли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2"/>
                  </a:ext>
                </a:extLst>
              </a:rPr>
              <a:t> места,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2"/>
                  </a:ext>
                </a:extLst>
              </a:rPr>
              <a:t>където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2"/>
                  </a:ext>
                </a:extLst>
              </a:rPr>
              <a:t>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2"/>
                  </a:ext>
                </a:extLst>
              </a:rPr>
              <a:t>няма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2"/>
                  </a:ext>
                </a:extLst>
              </a:rPr>
              <a:t> студена зима.</a:t>
            </a: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0" name="Google Shape;130;p4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1" name="Google Shape;13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6909" y="1084344"/>
            <a:ext cx="5619936" cy="42149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3CA9813-A017-DD72-AFC5-A6BABF818843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D5F3513C-D0F0-E90F-296F-E2BB0967C51F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7396B58E-6058-5EDE-C9DF-D21DA90DEEED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2E0E0CC7-90E7-0F7E-2C0A-FD39EA71CD5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80492DBD-9815-0300-7D77-B34735677F9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BC4E3D59-0A93-C15B-F35C-D1FE1B585FB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2575E5B0-D6AE-D597-0690-0325E4515D0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BBBDD9F4-3636-A133-C18C-83DC1CB0F43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CF662324-AB3D-83EB-A323-DDAE8819A58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9D9F1FE3-AD68-87D9-4C2E-BF56F97ED09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77BA6621-49BD-A0CD-9CDD-64028F3883F4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11F20CC9-914D-BF5E-EA7E-B73E9C2CBB65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60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5"/>
          <p:cNvSpPr txBox="1"/>
          <p:nvPr/>
        </p:nvSpPr>
        <p:spPr>
          <a:xfrm>
            <a:off x="5294576" y="429330"/>
            <a:ext cx="33183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 България също се среща такъв вечнозелен дъб – това е пърнарът.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Среща се много рядко и то само в най-южните части на нашата страна.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9" name="Google Shape;149;p5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0" name="Google Shape;15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649" y="159088"/>
            <a:ext cx="4564475" cy="3423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61951" y="2583134"/>
            <a:ext cx="4809400" cy="3607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5"/>
          <p:cNvSpPr txBox="1"/>
          <p:nvPr/>
        </p:nvSpPr>
        <p:spPr>
          <a:xfrm>
            <a:off x="409277" y="3804588"/>
            <a:ext cx="3516000" cy="24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Листата на пърнара са много твърди и лъскави – това ги прави много здрави и издръжливи на по-суровите зимни условия. </a:t>
            </a: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М</a:t>
            </a:r>
            <a:r>
              <a:rPr lang="en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алките бодлички по ръба на листата, което ги прави боцкащи за всички животни, които похапват зелени листа.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5FFC114-4BFA-E081-E8A9-A44715105B55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5F629981-3702-2F22-3E5E-D85C6AB3A9B6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3F244053-FD52-945D-C697-8093D580EEF9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C4D8CE59-B72B-6B22-489F-5E228C0AF48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1E35F2B8-17B7-BDE4-9035-EAD5CAFA018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5C36F0F5-F784-6A4F-A20A-8150736A8C9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DD5A61B7-38A5-19EE-6E5D-F495394CE4E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86069B21-4007-7F3C-E8F1-038262C5270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D96DC3BC-CD13-2966-FFBC-CE16245919B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2EF07423-D3C1-C963-A67E-A2880D59AA7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8F9DFEFB-164F-7989-F185-0AC884C579AD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F30FE273-C257-CFA4-3808-58BF40011B07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60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6"/>
          <p:cNvSpPr txBox="1"/>
          <p:nvPr/>
        </p:nvSpPr>
        <p:spPr>
          <a:xfrm>
            <a:off x="237549" y="5002997"/>
            <a:ext cx="8723400" cy="75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Името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му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подсказва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че от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кората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му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се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добива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корк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Това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е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неговата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обвивка,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която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го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предпазва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от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замръзване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и от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нараняване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Това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е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корковият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дъб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0" name="Google Shape;170;p6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1" name="Google Shape;171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28480" y="159088"/>
            <a:ext cx="5775780" cy="3248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93680" y="1401009"/>
            <a:ext cx="5775780" cy="32488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B6B5AC8-50B3-2547-C8C3-A7B3D9B323B4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FF3810F2-ABF8-DAE5-613B-568E5F78E9B2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0A7381DE-6350-C0D4-E290-EDE4FB096F6A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24AD8C75-851E-26CC-BDF8-1AEF3272AEF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8C31C47D-3B85-1046-95F8-51C3D53DD22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D319D2EA-846A-FD24-E4FD-3131DDF05B5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5DDD0B47-55CB-95E3-2D3F-46D94EB5407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72B58394-857D-8061-70E3-9C593506B36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071F6A90-3B00-479D-24A5-33EB39CCC8A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6BC9C9ED-5680-47FA-DCFC-8E23BC6B227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F67586F1-37C8-32FD-8664-CC5375FC8741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07F4681A-B798-B870-FD78-F98D58B199DD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60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7"/>
          <p:cNvSpPr txBox="1"/>
          <p:nvPr/>
        </p:nvSpPr>
        <p:spPr>
          <a:xfrm>
            <a:off x="4776079" y="675108"/>
            <a:ext cx="4086442" cy="522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В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нашата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родна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България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растат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поне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10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различни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вида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дъбове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. 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Учените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,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които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изучават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дърветата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, все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още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откриват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нови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видове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дъбове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,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които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растат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само тук, при нас.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Някои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растения и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животни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са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като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специални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съкровища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! Те се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срещат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само на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едно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място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в света и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ги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няма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никъде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другаде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.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Наричаме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ги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ендемични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lang="ru-RU" sz="15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Два от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нашите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дъбове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са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точно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такива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български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съкровища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: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lang="ru-RU" sz="15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Местенският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дъб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(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кръстен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на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нашата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красива река Места).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Тракийският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дъб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lang="ru-RU" sz="15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Тези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два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дъба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растат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само в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България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! Колко е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хубаво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, че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ги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9"/>
                  </a:ext>
                </a:extLst>
              </a:rPr>
              <a:t> имаме!</a:t>
            </a:r>
            <a:endParaRPr sz="15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0" name="Google Shape;190;p7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91" name="Google Shape;19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728" y="416554"/>
            <a:ext cx="4113873" cy="54868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C9FE92D-2694-9CC9-8825-9DA9433F69B7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C6D9181D-3155-C96B-C194-B3D31EAB452F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CF5240D0-CEFA-D8FA-946C-0A3F4B3FBDF9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C15B04A0-FE3E-3E6A-54D2-EBC6ADA40C3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D3102747-DAE4-86C1-C301-26250741352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79BC55D4-C7C6-06A0-BD86-1D243DF6BD7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A4FF899C-0378-2B19-35D1-F17718F1B21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059F2A39-9447-3DCC-DAB3-29EA7A9F3EB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68FF9243-D9E9-7C9A-C4A4-B0AF66064FA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228EF60A-96A8-78D8-E1B3-D26FC89CEAA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2BE89373-3786-AA82-1C26-928B312F2585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7D1DBBF3-38FD-925D-A208-1EC0D8CDBC1A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7164" y="1492994"/>
            <a:ext cx="5194062" cy="3462708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8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60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8"/>
          <p:cNvSpPr txBox="1"/>
          <p:nvPr/>
        </p:nvSpPr>
        <p:spPr>
          <a:xfrm>
            <a:off x="5705288" y="927562"/>
            <a:ext cx="3189900" cy="4148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Всички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дъбове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имат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жълъди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!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ru-RU"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Независимо дали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дъбът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 е зелен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през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цялата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 година (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казваме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му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 вечнозелен) или си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сменя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листата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 (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казваме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му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листопаден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),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всички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дъбове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 по света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имат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едно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 и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също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нещо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: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жълъди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!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ru-RU"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Жълъдът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 е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като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малко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 бебе или семе за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дъба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. Като го посадим, от него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може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 да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израсне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 нов,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голям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дъб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8"/>
                  </a:ext>
                </a:extLst>
              </a:rPr>
              <a:t>.</a:t>
            </a: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0" name="Google Shape;210;p8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A0CF6C1-857F-69C3-177C-3B217007ED2F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AC212618-F768-C093-FE5C-0C2C379D8E43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5197B680-1F43-5922-E659-D6B5CEB915D9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DBA07ECA-0188-A80D-CBFD-A6CC9E47249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C83BBF98-18BC-6157-9899-C69ECF748EF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74960D48-D4FD-84B1-36EC-07FB189CA99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CE01390B-1145-557E-1823-1436177D875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A812CDFD-CB48-405D-1FB3-A82936BA433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DE252C49-6E67-70C3-D867-B849EC7C13A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71871B98-B651-0859-62E1-3284FE0C3E2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2BFDEBE4-FCC3-5172-E839-67A621214F8B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40124468-8B1D-A0BE-9C5D-645CE14F9EF7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60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0"/>
          <p:cNvSpPr txBox="1"/>
          <p:nvPr/>
        </p:nvSpPr>
        <p:spPr>
          <a:xfrm>
            <a:off x="560746" y="4446955"/>
            <a:ext cx="8174700" cy="15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Жълъдите съзряват за 5 до 24 месеца в зависимост от вида дъб. Самите жълъди съдържат в себе си танини</a:t>
            </a: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 - вещества, които ги</a:t>
            </a:r>
            <a:r>
              <a:rPr lang="en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предпазват от мухлясване. Благ</a:t>
            </a: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одарение на това </a:t>
            </a:r>
            <a:r>
              <a:rPr lang="en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жълъд</a:t>
            </a: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ът има </a:t>
            </a:r>
            <a:r>
              <a:rPr lang="en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повече време да покълне, от няколко месеца до няколко години. 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9" name="Google Shape;249;p10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50" name="Google Shape;250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49117" y="319355"/>
            <a:ext cx="6381946" cy="3589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0"/>
          <p:cNvPicPr preferRelativeResize="0"/>
          <p:nvPr/>
        </p:nvPicPr>
        <p:blipFill rotWithShape="1">
          <a:blip r:embed="rId4">
            <a:alphaModFix/>
          </a:blip>
          <a:srcRect l="17708" r="32857"/>
          <a:stretch/>
        </p:blipFill>
        <p:spPr>
          <a:xfrm>
            <a:off x="5810014" y="319355"/>
            <a:ext cx="3150935" cy="35853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6E0BD74-3DB2-C916-6BCA-1EEE769B2C50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BDB9C95B-AE8D-FD12-9FEC-0549A45F1A62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4C272A33-3A3B-7537-F7E8-6DCF7C4F3A24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F1208CCF-3A61-CE64-0AE8-3DC0790107D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E2FE794C-8C1F-DC98-BD0F-159C0CA01E5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CE07C7D2-F63B-0165-2DDD-8FBA77BED03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20932871-9BCC-B5CD-921B-072744E2B01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A31711F0-E906-AB8C-EBA8-EFB5BF23B85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94B15F5F-BFCB-6BD7-3DDC-A11353CE3B0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E112A527-7A7B-2A15-8716-F7BA3935984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072F28BE-ECD8-C7A6-A958-AE189D9C8579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E21C8E33-F3D2-7C54-1F24-E7EE6059C7BC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1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60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1"/>
          <p:cNvSpPr txBox="1"/>
          <p:nvPr/>
        </p:nvSpPr>
        <p:spPr>
          <a:xfrm>
            <a:off x="426002" y="4847145"/>
            <a:ext cx="82824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Ако годината е добра, което значи, че н</a:t>
            </a: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е</a:t>
            </a:r>
            <a:r>
              <a:rPr lang="en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е</a:t>
            </a: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 и</a:t>
            </a:r>
            <a:r>
              <a:rPr lang="en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мало екстремни летни жеги, пожари, много сухо време</a:t>
            </a: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или прекалени дъждове – дъбовете дават много жълъди, наистина много жълъди.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9" name="Google Shape;269;p11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70" name="Google Shape;27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477" y="299488"/>
            <a:ext cx="7676926" cy="431827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80E2E0C-86E3-C043-6284-993749A5FB5C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8F8697A5-9F59-ACBA-5301-86B24B1AA1DF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08D836C3-E1D8-5EE5-C1E6-A321984506CA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E5D90CF2-DA42-8481-C254-626248FCFD5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96C80A02-F3D0-BF16-4AC8-55EE78246C3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F4713A3D-DCDE-FD03-76B5-1BE536BBE90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BA81BBCF-0AAC-12BF-2E56-67F221BEFD4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8D47EDAB-5505-A07D-7E98-7A9DDA723F5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824293E8-4194-E60B-598D-A74FBA5C3F1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F96F00CF-E599-5DBA-E84C-B8CA7A954D4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7D9F794B-81F5-4F8D-1F25-B083096D7D84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426DB6FC-E715-FE95-7E74-9B287401828B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2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60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2"/>
          <p:cNvSpPr txBox="1"/>
          <p:nvPr/>
        </p:nvSpPr>
        <p:spPr>
          <a:xfrm>
            <a:off x="5316937" y="1352293"/>
            <a:ext cx="3325500" cy="3582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Жълъдът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 – Супер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храна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! 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ru-RU"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Жълъдите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 не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са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 важни само за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дъба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 (за да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създаде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 бебе-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дърво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).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Те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са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 любима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храна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 на много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животни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!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ru-RU"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Защото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жълъдите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са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пълни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 с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енергия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 и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помагат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 на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животните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 да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станат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силни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 и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здрави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преди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студената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0"/>
                  </a:ext>
                </a:extLst>
              </a:rPr>
              <a:t> зима.</a:t>
            </a: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8" name="Google Shape;288;p12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89" name="Google Shape;28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4624" y="415189"/>
            <a:ext cx="4185501" cy="55806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9AD89A3-A6C8-A6BD-6AE5-405F978D43F1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D104F3CE-0776-B2B6-06BF-037AB3BE2DA4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C84EB967-8EC5-351D-1EAA-1024E4E5E8DD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CD27A566-C451-A4FA-3CDC-556340600E7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EF7E015C-552A-ADC6-522F-FD4229C4D65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4CC969E6-77FA-4A3F-7A7A-66927FA0CCD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93E1E92C-243A-B748-898D-9FD5F09BCF9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12BE4E0B-BCDA-51FC-9E92-573160A20D9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467EAF1C-868C-7E86-D580-C67AD6E515D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D45C354A-7394-2669-9BD1-AABAA215253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4138A9AF-0043-2B04-4111-5B555B7DBC2E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E3A2BCF4-6DC3-6914-29A5-8CBF089AB7FA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3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60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13"/>
          <p:cNvSpPr txBox="1"/>
          <p:nvPr/>
        </p:nvSpPr>
        <p:spPr>
          <a:xfrm>
            <a:off x="757250" y="4725892"/>
            <a:ext cx="79092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 Северна Америка има един вид кълвач, </a:t>
            </a: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който е </a:t>
            </a:r>
            <a:r>
              <a:rPr lang="en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наречен жълъдов кълвач, </a:t>
            </a: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Той</a:t>
            </a:r>
            <a:r>
              <a:rPr lang="en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складира жълъди като прави дупки в кората на дърветата</a:t>
            </a: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 и ги</a:t>
            </a:r>
            <a:r>
              <a:rPr lang="en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похапва месеци </a:t>
            </a:r>
            <a:r>
              <a:rPr lang="en" sz="1600">
                <a:latin typeface="Raleway"/>
                <a:ea typeface="Raleway"/>
                <a:cs typeface="Raleway"/>
                <a:sym typeface="Raleway"/>
              </a:rPr>
              <a:t>наред</a:t>
            </a:r>
            <a:r>
              <a:rPr lang="en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 В България, кълвачите също понякога хапват жълъди.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7" name="Google Shape;307;p1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08" name="Google Shape;30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058" y="315109"/>
            <a:ext cx="7620000" cy="4286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BA4C2D4-F07F-7F8E-0987-3BCD1D7C7EAC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FF236ED9-B949-FE24-2CDD-6BE6E609D55C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9F4772AD-05C2-BAD5-2CDF-0451017BAAD2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48E61B54-71BF-64D8-059B-56D583E1638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03AF79B2-E306-3A1A-EF9B-E4EFEEDCD8D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FBF9114B-B87F-ED40-7BF9-1273E109502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5A1114C7-8D0B-4C08-2964-25E595F24BA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4A4804FB-5631-1718-DB9B-B6224897158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2A4F406A-C629-F6C1-27E5-A6B31AC5F9E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4B57584B-5F05-93C5-97BA-7D6062FFDE8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CC44F94F-289F-A6EA-D814-228F7418062C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96F61202-B358-84EE-2C17-AF54A96E0418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4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60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4"/>
          <p:cNvSpPr txBox="1"/>
          <p:nvPr/>
        </p:nvSpPr>
        <p:spPr>
          <a:xfrm>
            <a:off x="6164564" y="1210716"/>
            <a:ext cx="2796385" cy="3865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Малките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 приятели на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дъба</a:t>
            </a:r>
            <a:endParaRPr lang="ru-RU"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ru-RU"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Много малки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животни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обичат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 да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похапват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жълъди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Например,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катеричките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 и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мишките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!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Катеричката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 е много умна –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тя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 си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скрива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жълъди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 в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земята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 или в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дупките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 на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дърветата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, за да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има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какво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 да яде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през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зимата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1"/>
                  </a:ext>
                </a:extLst>
              </a:rPr>
              <a:t>.</a:t>
            </a: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6" name="Google Shape;326;p14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27" name="Google Shape;32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6659" y="1102221"/>
            <a:ext cx="5906496" cy="39384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BFD37C6-8230-CFFE-CD61-7E63134DEA27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B9EEBB24-3372-FBE3-9B91-E3782BABA7E4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2504F352-3562-C59D-FF58-14FF243A80EA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9FE5C80C-53B0-F6E0-74FA-4571FEC930D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7BCCCCA6-7DE9-A9F0-516B-9EC5756FC69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67E0D04D-BEE9-5380-7919-36D0472D08F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2915BB40-0039-C3FC-F829-3C79C83F188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57D24C8D-1692-FD0A-52F0-F6FDA21B8F6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C6FFA704-50E9-98A6-A5C2-B29F5364229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FADA9D55-8244-6D7D-4BA6-FAEB7B394FB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4FF9501F-0C34-1916-5B41-84EC32A9C689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8C8655E9-009F-E0CD-9708-74A81E13BEDE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5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60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5"/>
          <p:cNvSpPr txBox="1"/>
          <p:nvPr/>
        </p:nvSpPr>
        <p:spPr>
          <a:xfrm>
            <a:off x="296640" y="5017991"/>
            <a:ext cx="8847360" cy="1317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Големите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лакомници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! 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Големите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горски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животни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също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обожават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жълъди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!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През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есента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, </a:t>
            </a:r>
            <a:r>
              <a:rPr lang="ru-RU" sz="1600" b="0" i="0" u="none" strike="noStrike" cap="none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когато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падат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 много </a:t>
            </a:r>
            <a:r>
              <a:rPr lang="ru-RU" sz="1600" b="0" i="0" u="none" strike="noStrike" cap="none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жълъди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, те </a:t>
            </a:r>
            <a:r>
              <a:rPr lang="ru-RU" sz="1600" b="0" i="0" u="none" strike="noStrike" cap="none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стават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 най-</a:t>
            </a:r>
            <a:r>
              <a:rPr lang="ru-RU" sz="1600" b="0" i="0" u="none" strike="noStrike" cap="none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щастливи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Елените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, </a:t>
            </a:r>
            <a:r>
              <a:rPr lang="ru-RU" sz="1600" b="0" i="0" u="none" strike="noStrike" cap="none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сърните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 и дивите </a:t>
            </a:r>
            <a:r>
              <a:rPr lang="ru-RU" sz="1600" b="0" i="0" u="none" strike="noStrike" cap="none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прасета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ги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събират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 и </a:t>
            </a:r>
            <a:r>
              <a:rPr lang="ru-RU" sz="1600" b="0" i="0" u="none" strike="noStrike" cap="none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ядат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 с </a:t>
            </a:r>
            <a:r>
              <a:rPr lang="ru-RU" sz="1600" b="0" i="0" u="none" strike="noStrike" cap="none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голямо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удоволствие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2"/>
                  </a:ext>
                </a:extLst>
              </a:rPr>
              <a:t>!</a:t>
            </a: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5" name="Google Shape;345;p15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46" name="Google Shape;34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1056" y="171220"/>
            <a:ext cx="7243090" cy="48532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B9AA0C2-69BC-1F8A-2BBD-CBBBB22F5D1E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D646CD29-9F17-9B09-7445-04D00F28FD68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E6DBC65A-C512-4C87-0484-9534FE23B9E3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4B071DE2-A450-481D-8D55-4862D57AF08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B891CF22-86D4-DCE4-DD50-6EC5FB51509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98CBFF00-447D-4F70-CCEE-617381D00F9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66EE4BC9-8DFA-EA08-7BCF-DAA72636B11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C48C89D1-DA90-F75E-18B8-9D410473938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D6459E2A-5663-2493-6F35-E19FEF34DCC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41826193-71A8-6C11-F38C-E411E05F7AD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A3B2E24C-7432-3BF0-541E-CEF854F9592C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0C5991A9-ED77-5B4F-8896-78A8AF975B52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0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60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30"/>
          <p:cNvSpPr txBox="1"/>
          <p:nvPr/>
        </p:nvSpPr>
        <p:spPr>
          <a:xfrm>
            <a:off x="5304811" y="705381"/>
            <a:ext cx="3645100" cy="5281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Най-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добрият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помощник на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дъба</a:t>
            </a:r>
            <a:endParaRPr lang="ru-RU" sz="1600" dirty="0">
              <a:latin typeface="Raleway"/>
              <a:ea typeface="Raleway"/>
              <a:cs typeface="Raleway"/>
              <a:sym typeface="Raleway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ru-RU" sz="1600" dirty="0">
              <a:latin typeface="Raleway"/>
              <a:ea typeface="Raleway"/>
              <a:cs typeface="Raleway"/>
              <a:sym typeface="Raleway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Сойката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–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Градинарят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на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гората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! 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ru-RU" sz="1600" dirty="0">
              <a:latin typeface="Raleway"/>
              <a:ea typeface="Raleway"/>
              <a:cs typeface="Raleway"/>
              <a:sym typeface="Raleway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Сойката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е най-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специалната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птица за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дъба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!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ru-RU" sz="1600" dirty="0">
              <a:latin typeface="Raleway"/>
              <a:ea typeface="Raleway"/>
              <a:cs typeface="Raleway"/>
              <a:sym typeface="Raleway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Освен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че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ги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яде,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тя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има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тайна работа: да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складира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храна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за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зимата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!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Една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сойка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може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да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зарови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в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земята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хиляди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жълъди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за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една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есен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Тя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забравя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къде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е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заровила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част от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тях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...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И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какво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става? От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забравените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жълъди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поникват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 нови, малки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дъбчета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3"/>
                  </a:ext>
                </a:extLst>
              </a:rPr>
              <a:t>!</a:t>
            </a: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4" name="Google Shape;364;p30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65" name="Google Shape;365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572" y="1320672"/>
            <a:ext cx="4954917" cy="3282238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30"/>
          <p:cNvSpPr/>
          <p:nvPr/>
        </p:nvSpPr>
        <p:spPr>
          <a:xfrm>
            <a:off x="109959" y="3346089"/>
            <a:ext cx="3940529" cy="311751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0B08897-5020-779A-F75D-74DFF11C913D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F6332A01-97CD-8BA0-DF43-CE9CBB5819C2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D0159276-D506-248B-92D3-8314514A5DAE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E032328A-5708-D633-0ED2-604D38FBA94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F7E0B3E7-F144-B67E-C101-4F86C929245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5215C212-8F20-7FC5-929D-B7350B75415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1B87763D-13C2-BA10-814C-475C54786CC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5040FD11-C760-1F77-EDF0-1538E5135ED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69564905-05F0-A14F-2F66-D7859C1DBE9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345DDEFD-77E6-8597-601C-6F7BE3316E2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411F81A2-1385-B1CB-3AB6-B5472D1D58CE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4367D98A-616C-740A-E66A-71826E6C3E9C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1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60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31"/>
          <p:cNvSpPr txBox="1"/>
          <p:nvPr/>
        </p:nvSpPr>
        <p:spPr>
          <a:xfrm>
            <a:off x="4311082" y="1777748"/>
            <a:ext cx="4136400" cy="2449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Помни: Пази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Дъба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! 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ru-RU"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Благодарим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ти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, че научи толкова много за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Дъба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 и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жълъда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!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Дъбът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 е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силно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дърво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,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което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дава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 дом и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храна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 на много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животни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Наш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дълг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 е да пазим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гората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 и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тези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невероятни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дървета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7"/>
                  </a:ext>
                </a:extLst>
              </a:rPr>
              <a:t>!</a:t>
            </a:r>
            <a:endParaRPr sz="160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84" name="Google Shape;384;p31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85" name="Google Shape;385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371" y="867316"/>
            <a:ext cx="3146479" cy="47197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AA3337E-3E3D-56BD-F868-1BD40067337F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100F551C-D5D1-006E-B8AB-677F9BA23127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7370E042-4644-39BF-1634-C7899ADEAF3A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25A1A6D6-C577-A5DB-1841-A13BFC78459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562B35DC-338A-BB13-E2CE-86588B8B84B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34D2B5B5-A7AF-E897-BCC3-7F416F0AFE1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14A2932F-8D72-AC9E-AF57-2FB201F4776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36CF17FF-A12A-D9AD-6E05-3BBC2C80F9C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56ABD6DD-1BC3-A555-5624-CBE41F781FD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5F396B17-9DEF-C15A-14CA-A7628715E34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B47838BE-1D05-320E-A8B3-C4C3251A9A5C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948CA258-C157-CD3F-F315-D62C5BD982F3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6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60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1" name="Google Shape;391;p16"/>
          <p:cNvGrpSpPr/>
          <p:nvPr/>
        </p:nvGrpSpPr>
        <p:grpSpPr>
          <a:xfrm>
            <a:off x="3798850" y="6291825"/>
            <a:ext cx="5166600" cy="459784"/>
            <a:chOff x="3798850" y="6291825"/>
            <a:chExt cx="5166600" cy="459784"/>
          </a:xfrm>
        </p:grpSpPr>
        <p:grpSp>
          <p:nvGrpSpPr>
            <p:cNvPr id="392" name="Google Shape;392;p16"/>
            <p:cNvGrpSpPr/>
            <p:nvPr/>
          </p:nvGrpSpPr>
          <p:grpSpPr>
            <a:xfrm>
              <a:off x="3856358" y="6371056"/>
              <a:ext cx="5104591" cy="380553"/>
              <a:chOff x="1393050" y="6187487"/>
              <a:chExt cx="7567963" cy="564200"/>
            </a:xfrm>
          </p:grpSpPr>
          <p:pic>
            <p:nvPicPr>
              <p:cNvPr id="393" name="Google Shape;393;p16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1393050" y="6187487"/>
                <a:ext cx="869152" cy="5642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94" name="Google Shape;394;p16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297936" y="6218417"/>
                <a:ext cx="537745" cy="50232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95" name="Google Shape;395;p16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902536" y="6265602"/>
                <a:ext cx="750135" cy="40795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96" name="Google Shape;396;p16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3751749" y="6265612"/>
                <a:ext cx="537754" cy="40016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97" name="Google Shape;397;p16"/>
              <p:cNvPicPr preferRelativeResize="0"/>
              <p:nvPr/>
            </p:nvPicPr>
            <p:blipFill rotWithShape="1">
              <a:blip r:embed="rId7">
                <a:alphaModFix/>
              </a:blip>
              <a:srcRect l="16191" t="37772" r="14641" b="39894"/>
              <a:stretch/>
            </p:blipFill>
            <p:spPr>
              <a:xfrm>
                <a:off x="4388583" y="6265612"/>
                <a:ext cx="1263540" cy="40795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98" name="Google Shape;398;p16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5751208" y="6265613"/>
                <a:ext cx="843690" cy="38996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99" name="Google Shape;399;p16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6693981" y="6256607"/>
                <a:ext cx="1555830" cy="4079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00" name="Google Shape;400;p16"/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8285383" y="6265610"/>
                <a:ext cx="675630" cy="38995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401" name="Google Shape;401;p16"/>
            <p:cNvCxnSpPr/>
            <p:nvPr/>
          </p:nvCxnSpPr>
          <p:spPr>
            <a:xfrm>
              <a:off x="3798850" y="6291825"/>
              <a:ext cx="5166600" cy="450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402" name="Google Shape;402;p16"/>
          <p:cNvSpPr txBox="1"/>
          <p:nvPr/>
        </p:nvSpPr>
        <p:spPr>
          <a:xfrm>
            <a:off x="1427550" y="240525"/>
            <a:ext cx="6288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Да поговорим!</a:t>
            </a:r>
            <a:endParaRPr sz="2700" b="0" i="1" u="none" strike="noStrike" cap="none">
              <a:solidFill>
                <a:schemeClr val="dk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403" name="Google Shape;403;p16"/>
          <p:cNvSpPr/>
          <p:nvPr/>
        </p:nvSpPr>
        <p:spPr>
          <a:xfrm>
            <a:off x="249750" y="887025"/>
            <a:ext cx="3840000" cy="1630500"/>
          </a:xfrm>
          <a:prstGeom prst="wedgeEllipseCallout">
            <a:avLst>
              <a:gd name="adj1" fmla="val -30364"/>
              <a:gd name="adj2" fmla="val 64601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i="1">
                <a:latin typeface="Raleway"/>
                <a:ea typeface="Raleway"/>
                <a:cs typeface="Raleway"/>
                <a:sym typeface="Raleway"/>
              </a:rPr>
              <a:t>За какво ние можем да използваме жълъдите</a:t>
            </a:r>
            <a:r>
              <a:rPr lang="en" sz="20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?</a:t>
            </a:r>
            <a:endParaRPr sz="20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4" name="Google Shape;404;p16"/>
          <p:cNvSpPr/>
          <p:nvPr/>
        </p:nvSpPr>
        <p:spPr>
          <a:xfrm>
            <a:off x="4909975" y="918925"/>
            <a:ext cx="3774300" cy="16785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i="1">
                <a:latin typeface="Raleway"/>
                <a:ea typeface="Raleway"/>
                <a:cs typeface="Raleway"/>
                <a:sym typeface="Raleway"/>
              </a:rPr>
              <a:t>На какво ви прилича жълъдът?</a:t>
            </a:r>
            <a:endParaRPr sz="18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5" name="Google Shape;405;p16"/>
          <p:cNvSpPr/>
          <p:nvPr/>
        </p:nvSpPr>
        <p:spPr>
          <a:xfrm>
            <a:off x="2216404" y="2724455"/>
            <a:ext cx="2250300" cy="1821300"/>
          </a:xfrm>
          <a:prstGeom prst="wedgeRectCallout">
            <a:avLst>
              <a:gd name="adj1" fmla="val 20455"/>
              <a:gd name="adj2" fmla="val 65379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Защо</a:t>
            </a:r>
            <a:r>
              <a:rPr lang="ru-RU" sz="16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е важно </a:t>
            </a:r>
            <a:r>
              <a:rPr lang="ru-RU" sz="16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ние</a:t>
            </a:r>
            <a:r>
              <a:rPr lang="ru-RU" sz="16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ru-RU" sz="16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хората</a:t>
            </a:r>
            <a:r>
              <a:rPr lang="ru-RU" sz="16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да пазим </a:t>
            </a:r>
            <a:r>
              <a:rPr lang="ru-RU" sz="16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дъбовете</a:t>
            </a:r>
            <a:r>
              <a:rPr lang="ru-RU" sz="16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? </a:t>
            </a:r>
            <a:r>
              <a:rPr lang="ru-RU" sz="16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Какво</a:t>
            </a:r>
            <a:r>
              <a:rPr lang="ru-RU" sz="16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можем да направим, за да </a:t>
            </a:r>
            <a:r>
              <a:rPr lang="ru-RU" sz="16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помогнем</a:t>
            </a:r>
            <a:r>
              <a:rPr lang="ru-RU" sz="16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на </a:t>
            </a:r>
            <a:r>
              <a:rPr lang="ru-RU" sz="16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дъбовете</a:t>
            </a:r>
            <a:r>
              <a:rPr lang="en" sz="16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?</a:t>
            </a:r>
            <a:endParaRPr sz="1600" b="0" i="1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6" name="Google Shape;406;p16"/>
          <p:cNvSpPr/>
          <p:nvPr/>
        </p:nvSpPr>
        <p:spPr>
          <a:xfrm>
            <a:off x="4600375" y="3002550"/>
            <a:ext cx="4393500" cy="2763900"/>
          </a:xfrm>
          <a:prstGeom prst="cloudCallout">
            <a:avLst>
              <a:gd name="adj1" fmla="val 32906"/>
              <a:gd name="adj2" fmla="val 64052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Дъбът</a:t>
            </a:r>
            <a:r>
              <a:rPr lang="ru-RU" sz="16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 е </a:t>
            </a:r>
            <a:r>
              <a:rPr lang="ru-RU" sz="16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като</a:t>
            </a:r>
            <a:r>
              <a:rPr lang="ru-RU" sz="16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 </a:t>
            </a:r>
            <a:r>
              <a:rPr lang="ru-RU" sz="16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голям</a:t>
            </a:r>
            <a:r>
              <a:rPr lang="ru-RU" sz="16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 супермаркет и </a:t>
            </a:r>
            <a:r>
              <a:rPr lang="ru-RU" sz="16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къща</a:t>
            </a:r>
            <a:r>
              <a:rPr lang="ru-RU" sz="16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 в </a:t>
            </a:r>
            <a:r>
              <a:rPr lang="ru-RU" sz="16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гората</a:t>
            </a:r>
            <a:r>
              <a:rPr lang="ru-RU" sz="16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. </a:t>
            </a:r>
            <a:r>
              <a:rPr lang="ru-RU" sz="16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Какво</a:t>
            </a:r>
            <a:r>
              <a:rPr lang="ru-RU" sz="16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 </a:t>
            </a:r>
            <a:r>
              <a:rPr lang="ru-RU" sz="16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дава</a:t>
            </a:r>
            <a:r>
              <a:rPr lang="ru-RU" sz="16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 той на </a:t>
            </a:r>
            <a:r>
              <a:rPr lang="ru-RU" sz="16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животните</a:t>
            </a:r>
            <a:r>
              <a:rPr lang="ru-RU" sz="16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? Кое е най-</a:t>
            </a:r>
            <a:r>
              <a:rPr lang="ru-RU" sz="16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важното</a:t>
            </a:r>
            <a:r>
              <a:rPr lang="ru-RU" sz="16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 </a:t>
            </a:r>
            <a:r>
              <a:rPr lang="ru-RU" sz="16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нещо</a:t>
            </a:r>
            <a:r>
              <a:rPr lang="ru-RU" sz="16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, </a:t>
            </a:r>
            <a:r>
              <a:rPr lang="ru-RU" sz="16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което</a:t>
            </a:r>
            <a:r>
              <a:rPr lang="ru-RU" sz="16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 </a:t>
            </a:r>
            <a:r>
              <a:rPr lang="ru-RU" sz="16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дъбът</a:t>
            </a:r>
            <a:r>
              <a:rPr lang="ru-RU" sz="16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 </a:t>
            </a:r>
            <a:r>
              <a:rPr lang="ru-RU" sz="16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осигурява</a:t>
            </a:r>
            <a:r>
              <a:rPr lang="en" sz="16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0"/>
                  </a:ext>
                </a:extLst>
              </a:rPr>
              <a:t>?</a:t>
            </a:r>
            <a:endParaRPr sz="1600" b="0" i="1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7" name="Google Shape;407;p16"/>
          <p:cNvSpPr/>
          <p:nvPr/>
        </p:nvSpPr>
        <p:spPr>
          <a:xfrm>
            <a:off x="178550" y="4815975"/>
            <a:ext cx="2680825" cy="1573800"/>
          </a:xfrm>
          <a:prstGeom prst="doubleWave">
            <a:avLst>
              <a:gd name="adj1" fmla="val 6250"/>
              <a:gd name="adj2" fmla="val 1639"/>
            </a:avLst>
          </a:prstGeom>
          <a:solidFill>
            <a:srgbClr val="EAD1D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Ако</a:t>
            </a:r>
            <a:r>
              <a:rPr lang="ru-RU" sz="14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4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трябва</a:t>
            </a:r>
            <a:r>
              <a:rPr lang="ru-RU" sz="14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да сравните </a:t>
            </a:r>
            <a:r>
              <a:rPr lang="ru-RU" sz="14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дъба</a:t>
            </a:r>
            <a:r>
              <a:rPr lang="ru-RU" sz="14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с </a:t>
            </a:r>
            <a:r>
              <a:rPr lang="ru-RU" sz="14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някой</a:t>
            </a:r>
            <a:r>
              <a:rPr lang="ru-RU" sz="14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герой от </a:t>
            </a:r>
            <a:r>
              <a:rPr lang="ru-RU" sz="14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приказка</a:t>
            </a:r>
            <a:r>
              <a:rPr lang="ru-RU" sz="14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кой </a:t>
            </a:r>
            <a:r>
              <a:rPr lang="ru-RU" sz="14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ще</a:t>
            </a:r>
            <a:r>
              <a:rPr lang="ru-RU" sz="14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4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бъде</a:t>
            </a:r>
            <a:r>
              <a:rPr lang="ru-RU" sz="14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той – силен войн или </a:t>
            </a:r>
            <a:r>
              <a:rPr lang="ru-RU" sz="14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добър</a:t>
            </a:r>
            <a:r>
              <a:rPr lang="ru-RU" sz="14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помощник? </a:t>
            </a:r>
            <a:r>
              <a:rPr lang="ru-RU" sz="14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Защо</a:t>
            </a:r>
            <a:r>
              <a:rPr lang="ru-RU" sz="14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?</a:t>
            </a:r>
            <a:endParaRPr sz="1400" b="0" i="1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874</Words>
  <Application>Microsoft Office PowerPoint</Application>
  <PresentationFormat>On-screen Show (4:3)</PresentationFormat>
  <Paragraphs>85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Raleway Black</vt:lpstr>
      <vt:lpstr>Arial</vt:lpstr>
      <vt:lpstr>Raleway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Vanya Angelova</cp:lastModifiedBy>
  <cp:revision>2</cp:revision>
  <dcterms:modified xsi:type="dcterms:W3CDTF">2026-09-14T11:56:19Z</dcterms:modified>
</cp:coreProperties>
</file>