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Raleway" pitchFamily="2" charset="-52"/>
      <p:regular r:id="rId21"/>
      <p:bold r:id="rId22"/>
      <p:italic r:id="rId23"/>
      <p:boldItalic r:id="rId24"/>
    </p:embeddedFont>
    <p:embeddedFont>
      <p:font typeface="Raleway Black" pitchFamily="2" charset="-52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YB2m7ofMtXIZSGVglyyd/sYIX5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нстантина Мавлова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6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.png"/><Relationship Id="rId5" Type="http://schemas.openxmlformats.org/officeDocument/2006/relationships/image" Target="../media/image15.png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image" Target="../media/image14.png"/><Relationship Id="rId9" Type="http://schemas.openxmlformats.org/officeDocument/2006/relationships/image" Target="../media/image3.jpg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1.jpg"/><Relationship Id="rId9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18993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417008" y="2238300"/>
            <a:ext cx="3350400" cy="260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Октомври  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Тема на месеца: </a:t>
            </a:r>
            <a:b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Царския орел</a:t>
            </a: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- история, настояще, бъдеще</a:t>
            </a:r>
            <a:endParaRPr sz="25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382" y="1081673"/>
            <a:ext cx="4766309" cy="47864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7028206-8111-428F-303E-96C508E772DA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3" name="Google Shape;61;p1">
              <a:extLst>
                <a:ext uri="{FF2B5EF4-FFF2-40B4-BE49-F238E27FC236}">
                  <a16:creationId xmlns:a16="http://schemas.microsoft.com/office/drawing/2014/main" id="{3310A1D0-9D7B-3F91-130E-ED8253A626F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Google Shape;63;p1">
              <a:extLst>
                <a:ext uri="{FF2B5EF4-FFF2-40B4-BE49-F238E27FC236}">
                  <a16:creationId xmlns:a16="http://schemas.microsoft.com/office/drawing/2014/main" id="{5138E495-01D6-9797-ECAE-36E436E948AC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" name="Google Shape;67;p1">
              <a:extLst>
                <a:ext uri="{FF2B5EF4-FFF2-40B4-BE49-F238E27FC236}">
                  <a16:creationId xmlns:a16="http://schemas.microsoft.com/office/drawing/2014/main" id="{E75B2392-08A8-C99C-C3D8-1C597046C3F9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6" name="Google Shape;68;p1">
                <a:extLst>
                  <a:ext uri="{FF2B5EF4-FFF2-40B4-BE49-F238E27FC236}">
                    <a16:creationId xmlns:a16="http://schemas.microsoft.com/office/drawing/2014/main" id="{A84A4579-4711-D776-312C-CECDA2DFCE98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8" name="Google Shape;69;p1">
                  <a:extLst>
                    <a:ext uri="{FF2B5EF4-FFF2-40B4-BE49-F238E27FC236}">
                      <a16:creationId xmlns:a16="http://schemas.microsoft.com/office/drawing/2014/main" id="{9447B5FA-A5CC-63DC-6AD3-64291F435C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70;p1">
                  <a:extLst>
                    <a:ext uri="{FF2B5EF4-FFF2-40B4-BE49-F238E27FC236}">
                      <a16:creationId xmlns:a16="http://schemas.microsoft.com/office/drawing/2014/main" id="{77886D8F-BBD1-3A09-A261-CE81D794AFD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1;p1">
                  <a:extLst>
                    <a:ext uri="{FF2B5EF4-FFF2-40B4-BE49-F238E27FC236}">
                      <a16:creationId xmlns:a16="http://schemas.microsoft.com/office/drawing/2014/main" id="{472E7530-CC73-02EC-7728-B5883E28796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2;p1">
                  <a:extLst>
                    <a:ext uri="{FF2B5EF4-FFF2-40B4-BE49-F238E27FC236}">
                      <a16:creationId xmlns:a16="http://schemas.microsoft.com/office/drawing/2014/main" id="{A6E7B12D-1156-1923-C282-513A3727EBE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3;p1">
                  <a:extLst>
                    <a:ext uri="{FF2B5EF4-FFF2-40B4-BE49-F238E27FC236}">
                      <a16:creationId xmlns:a16="http://schemas.microsoft.com/office/drawing/2014/main" id="{CBC90170-88D4-5DDB-2782-1FA2A238A9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74;p1">
                <a:extLst>
                  <a:ext uri="{FF2B5EF4-FFF2-40B4-BE49-F238E27FC236}">
                    <a16:creationId xmlns:a16="http://schemas.microsoft.com/office/drawing/2014/main" id="{BF229D81-5C8A-6397-6150-E116D51F3E8F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9F375D-59C4-EA84-7CB1-46D9F840D5A6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4" name="Google Shape;62;p1">
              <a:extLst>
                <a:ext uri="{FF2B5EF4-FFF2-40B4-BE49-F238E27FC236}">
                  <a16:creationId xmlns:a16="http://schemas.microsoft.com/office/drawing/2014/main" id="{688879BF-971D-8D2F-FD2C-D249E8047138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5" name="Google Shape;75;p1">
              <a:extLst>
                <a:ext uri="{FF2B5EF4-FFF2-40B4-BE49-F238E27FC236}">
                  <a16:creationId xmlns:a16="http://schemas.microsoft.com/office/drawing/2014/main" id="{9DAE5168-8FCE-7119-7FE3-4773D90064B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5176744" y="2010834"/>
            <a:ext cx="3304500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dirty="0" err="1">
                <a:latin typeface="Raleway"/>
              </a:rPr>
              <a:t>Този</a:t>
            </a:r>
            <a:r>
              <a:rPr lang="ru-RU" sz="1800" dirty="0">
                <a:latin typeface="Raleway"/>
              </a:rPr>
              <a:t> </a:t>
            </a:r>
            <a:r>
              <a:rPr lang="ru-RU" sz="1800" dirty="0" err="1">
                <a:latin typeface="Raleway"/>
              </a:rPr>
              <a:t>месец</a:t>
            </a:r>
            <a:r>
              <a:rPr lang="ru-RU" sz="1800" dirty="0">
                <a:latin typeface="Raleway"/>
              </a:rPr>
              <a:t> </a:t>
            </a:r>
            <a:r>
              <a:rPr lang="ru-RU" sz="1800" dirty="0" err="1">
                <a:latin typeface="Raleway"/>
              </a:rPr>
              <a:t>ще</a:t>
            </a:r>
            <a:r>
              <a:rPr lang="ru-RU" sz="1800" dirty="0">
                <a:latin typeface="Raleway"/>
              </a:rPr>
              <a:t> се </a:t>
            </a:r>
            <a:r>
              <a:rPr lang="ru-RU" sz="1800" dirty="0" err="1">
                <a:latin typeface="Raleway"/>
              </a:rPr>
              <a:t>запознаем</a:t>
            </a:r>
            <a:r>
              <a:rPr lang="ru-RU" sz="1800" dirty="0">
                <a:latin typeface="Raleway"/>
              </a:rPr>
              <a:t> в подробности с </a:t>
            </a:r>
            <a:r>
              <a:rPr lang="ru-RU" sz="1800" dirty="0" err="1">
                <a:latin typeface="Raleway"/>
              </a:rPr>
              <a:t>една</a:t>
            </a:r>
            <a:r>
              <a:rPr lang="ru-RU" sz="1800" dirty="0">
                <a:latin typeface="Raleway"/>
              </a:rPr>
              <a:t> много </a:t>
            </a:r>
            <a:r>
              <a:rPr lang="ru-RU" sz="1800" dirty="0" err="1">
                <a:latin typeface="Raleway"/>
              </a:rPr>
              <a:t>специална</a:t>
            </a:r>
            <a:r>
              <a:rPr lang="ru-RU" sz="1800" dirty="0">
                <a:latin typeface="Raleway"/>
              </a:rPr>
              <a:t> птица – </a:t>
            </a:r>
            <a:r>
              <a:rPr lang="ru-RU" sz="1800" dirty="0" err="1">
                <a:latin typeface="Raleway"/>
              </a:rPr>
              <a:t>царският</a:t>
            </a:r>
            <a:r>
              <a:rPr lang="ru-RU" sz="1800" dirty="0">
                <a:latin typeface="Raleway"/>
              </a:rPr>
              <a:t> орел.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800" dirty="0">
                <a:latin typeface="Raleway"/>
              </a:rPr>
            </a:br>
            <a:r>
              <a:rPr lang="ru-RU" sz="1800" dirty="0">
                <a:latin typeface="Raleway"/>
              </a:rPr>
              <a:t>В </a:t>
            </a:r>
            <a:r>
              <a:rPr lang="ru-RU" sz="1800" dirty="0" err="1">
                <a:latin typeface="Raleway"/>
              </a:rPr>
              <a:t>България</a:t>
            </a:r>
            <a:r>
              <a:rPr lang="ru-RU" sz="1800" dirty="0">
                <a:latin typeface="Raleway"/>
              </a:rPr>
              <a:t> се </a:t>
            </a:r>
            <a:r>
              <a:rPr lang="ru-RU" sz="1800" dirty="0" err="1">
                <a:latin typeface="Raleway"/>
              </a:rPr>
              <a:t>срещат</a:t>
            </a:r>
            <a:r>
              <a:rPr lang="ru-RU" sz="1800" dirty="0">
                <a:latin typeface="Raleway"/>
              </a:rPr>
              <a:t> цели 10 вида </a:t>
            </a:r>
            <a:r>
              <a:rPr lang="ru-RU" sz="1800" dirty="0" err="1">
                <a:latin typeface="Raleway"/>
              </a:rPr>
              <a:t>орли</a:t>
            </a:r>
            <a:r>
              <a:rPr lang="ru-RU" sz="1800" dirty="0">
                <a:latin typeface="Raleway"/>
              </a:rPr>
              <a:t>, но </a:t>
            </a:r>
            <a:r>
              <a:rPr lang="ru-RU" sz="1800" dirty="0" err="1">
                <a:latin typeface="Raleway"/>
              </a:rPr>
              <a:t>може</a:t>
            </a:r>
            <a:r>
              <a:rPr lang="ru-RU" sz="1800" dirty="0">
                <a:latin typeface="Raleway"/>
              </a:rPr>
              <a:t> би </a:t>
            </a:r>
            <a:r>
              <a:rPr lang="ru-RU" sz="1800" dirty="0" err="1">
                <a:latin typeface="Raleway"/>
              </a:rPr>
              <a:t>царският</a:t>
            </a:r>
            <a:r>
              <a:rPr lang="ru-RU" sz="1800" dirty="0">
                <a:latin typeface="Raleway"/>
              </a:rPr>
              <a:t> е </a:t>
            </a:r>
            <a:r>
              <a:rPr lang="ru-RU" sz="1800" dirty="0" err="1">
                <a:latin typeface="Raleway"/>
              </a:rPr>
              <a:t>орелът</a:t>
            </a:r>
            <a:r>
              <a:rPr lang="ru-RU" sz="1800" dirty="0">
                <a:latin typeface="Raleway"/>
              </a:rPr>
              <a:t>, </a:t>
            </a:r>
            <a:r>
              <a:rPr lang="ru-RU" sz="1800" dirty="0" err="1">
                <a:latin typeface="Raleway"/>
              </a:rPr>
              <a:t>свързан</a:t>
            </a:r>
            <a:r>
              <a:rPr lang="ru-RU" sz="1800" dirty="0">
                <a:latin typeface="Raleway"/>
              </a:rPr>
              <a:t> най-много с </a:t>
            </a:r>
            <a:r>
              <a:rPr lang="ru-RU" sz="1800" dirty="0" err="1">
                <a:latin typeface="Raleway"/>
              </a:rPr>
              <a:t>хората</a:t>
            </a:r>
            <a:r>
              <a:rPr lang="ru-RU" sz="1800" dirty="0">
                <a:latin typeface="Raleway"/>
              </a:rPr>
              <a:t>, с </a:t>
            </a:r>
            <a:r>
              <a:rPr lang="ru-RU" sz="1800" dirty="0" err="1">
                <a:latin typeface="Raleway"/>
              </a:rPr>
              <a:t>нашите</a:t>
            </a:r>
            <a:r>
              <a:rPr lang="ru-RU" sz="1800" dirty="0">
                <a:latin typeface="Raleway"/>
              </a:rPr>
              <a:t> </a:t>
            </a:r>
            <a:r>
              <a:rPr lang="ru-RU" sz="1800" dirty="0" err="1">
                <a:latin typeface="Raleway"/>
              </a:rPr>
              <a:t>митове</a:t>
            </a:r>
            <a:r>
              <a:rPr lang="ru-RU" sz="1800" dirty="0">
                <a:latin typeface="Raleway"/>
              </a:rPr>
              <a:t> и </a:t>
            </a:r>
            <a:r>
              <a:rPr lang="ru-RU" sz="1800" dirty="0" err="1">
                <a:latin typeface="Raleway"/>
              </a:rPr>
              <a:t>вярвания</a:t>
            </a:r>
            <a:r>
              <a:rPr lang="ru-RU" sz="1800" dirty="0">
                <a:latin typeface="Raleway"/>
              </a:rPr>
              <a:t>.</a:t>
            </a:r>
          </a:p>
          <a:p>
            <a:br>
              <a:rPr lang="ru-RU" sz="1800" dirty="0">
                <a:latin typeface="Raleway"/>
              </a:rPr>
            </a:br>
            <a:endParaRPr lang="ru-RU" sz="1800" dirty="0">
              <a:latin typeface="Raleway"/>
              <a:sym typeface="Raleway"/>
            </a:endParaRPr>
          </a:p>
          <a:p>
            <a:endParaRPr lang="ru-RU" dirty="0"/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Рисунка: Демита Чернева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340" y="106391"/>
            <a:ext cx="4487303" cy="60580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C9E769C-4CAE-9209-7FE7-5F90E24071C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CCC91EE-219E-2BE6-9352-2EC76276236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6BCD6AA-D893-9A3A-B17D-12CB7149FA9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DCC48534-6218-CCCC-030A-CF4C19F698B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E43E2AF-E73D-9CDC-7484-609D7094F3A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13F0CA4-BDE7-C06F-A314-DE4C7D011B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8E78A83-A531-164E-5303-37349F39651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53C088B-D099-DEAA-2D1C-9E7E81C012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49E1FFB-6738-3F1E-EE4F-F416245D824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E5FB94E-C7AF-E6EB-C767-FF9EAE6E9B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0362F75-EF85-4225-B740-FDC8F89E2F5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5C32B43-CCBD-6AA4-75A6-22A41DDFE5D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5370958" y="526879"/>
            <a:ext cx="3576900" cy="612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Властелина на бурите</a:t>
            </a:r>
            <a:endParaRPr dirty="0"/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2400" b="0" dirty="0">
                <a:effectLst/>
              </a:rPr>
            </a:b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Българското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име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царския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 е „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кръстат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“ орел,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заради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белите пера 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раменете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му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които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заедно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със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светлата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глава и опашка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образуват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кръст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от там „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кръстат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“ орел.</a:t>
            </a:r>
            <a:endParaRPr lang="ru-RU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2400" b="0" dirty="0">
                <a:effectLst/>
              </a:rPr>
            </a:b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Носейки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този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символ 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крилете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си,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орелът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 е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превърнал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закрилник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над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посевите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стадата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над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които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лети.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Вярвало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 е, че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където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има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тези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орли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нивите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защитени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бури.</a:t>
            </a:r>
            <a:endParaRPr lang="ru-RU" sz="2400" b="0" dirty="0">
              <a:effectLst/>
            </a:endParaRPr>
          </a:p>
          <a:p>
            <a:br>
              <a:rPr lang="ru-RU" sz="2400" dirty="0"/>
            </a:b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Ласло Новак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 l="21642" r="12477"/>
          <a:stretch/>
        </p:blipFill>
        <p:spPr>
          <a:xfrm>
            <a:off x="202369" y="319879"/>
            <a:ext cx="4961470" cy="56802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8F06DF-228E-BFDB-5961-4CA7EDF6F93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5" name="Google Shape;81;p2">
              <a:extLst>
                <a:ext uri="{FF2B5EF4-FFF2-40B4-BE49-F238E27FC236}">
                  <a16:creationId xmlns:a16="http://schemas.microsoft.com/office/drawing/2014/main" id="{5BF73715-CC7F-E437-9870-BD77399FC8A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7" name="Google Shape;82;p2">
                <a:extLst>
                  <a:ext uri="{FF2B5EF4-FFF2-40B4-BE49-F238E27FC236}">
                    <a16:creationId xmlns:a16="http://schemas.microsoft.com/office/drawing/2014/main" id="{B563E421-5BE5-3AFD-6F77-5355A2D9BF2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9" name="Google Shape;83;p2">
                  <a:extLst>
                    <a:ext uri="{FF2B5EF4-FFF2-40B4-BE49-F238E27FC236}">
                      <a16:creationId xmlns:a16="http://schemas.microsoft.com/office/drawing/2014/main" id="{44BEEC48-E56C-4048-494B-20A98569C2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4;p2">
                  <a:extLst>
                    <a:ext uri="{FF2B5EF4-FFF2-40B4-BE49-F238E27FC236}">
                      <a16:creationId xmlns:a16="http://schemas.microsoft.com/office/drawing/2014/main" id="{EDF31B41-A128-CB0A-CFB4-47B54A5531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5;p2">
                  <a:extLst>
                    <a:ext uri="{FF2B5EF4-FFF2-40B4-BE49-F238E27FC236}">
                      <a16:creationId xmlns:a16="http://schemas.microsoft.com/office/drawing/2014/main" id="{C16D7FAF-F1D6-D703-69BE-7AD7847413E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6;p2">
                  <a:extLst>
                    <a:ext uri="{FF2B5EF4-FFF2-40B4-BE49-F238E27FC236}">
                      <a16:creationId xmlns:a16="http://schemas.microsoft.com/office/drawing/2014/main" id="{693BDC44-F8A4-A5FD-B099-E34E81053C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7;p2">
                  <a:extLst>
                    <a:ext uri="{FF2B5EF4-FFF2-40B4-BE49-F238E27FC236}">
                      <a16:creationId xmlns:a16="http://schemas.microsoft.com/office/drawing/2014/main" id="{5BB6C623-2B94-374F-A4E2-EC099D50383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8;p2">
                  <a:extLst>
                    <a:ext uri="{FF2B5EF4-FFF2-40B4-BE49-F238E27FC236}">
                      <a16:creationId xmlns:a16="http://schemas.microsoft.com/office/drawing/2014/main" id="{01663A86-849E-E0D7-CB75-EB2D7674BC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" name="Google Shape;89;p2">
                  <a:extLst>
                    <a:ext uri="{FF2B5EF4-FFF2-40B4-BE49-F238E27FC236}">
                      <a16:creationId xmlns:a16="http://schemas.microsoft.com/office/drawing/2014/main" id="{CC8ECCA8-7647-99F7-70C2-267FE2C0E9D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8" name="Google Shape;90;p2">
                <a:extLst>
                  <a:ext uri="{FF2B5EF4-FFF2-40B4-BE49-F238E27FC236}">
                    <a16:creationId xmlns:a16="http://schemas.microsoft.com/office/drawing/2014/main" id="{5E969C17-A540-9617-385F-748446BB060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6" name="Google Shape;95;p2">
              <a:extLst>
                <a:ext uri="{FF2B5EF4-FFF2-40B4-BE49-F238E27FC236}">
                  <a16:creationId xmlns:a16="http://schemas.microsoft.com/office/drawing/2014/main" id="{C31C0852-4833-5A2C-1038-80A0235FACB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6016971" y="1071370"/>
            <a:ext cx="2910900" cy="483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Още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праисторически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времена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орелът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е бил символ на сила,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власт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непобедимост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,на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царствена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птица.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Носен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римските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легиони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 походите им, знак за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царственост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благородство.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Срещаме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орела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много места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през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годините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история.</a:t>
            </a:r>
            <a:endParaRPr lang="ru-RU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2000" b="0" dirty="0">
                <a:effectLst/>
              </a:rPr>
            </a:b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Царският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често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присъства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гербовете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знамената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държавите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днес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</a:t>
            </a:r>
            <a:endParaRPr lang="ru-RU" sz="2000" b="0" dirty="0">
              <a:effectLst/>
            </a:endParaRPr>
          </a:p>
          <a:p>
            <a:endParaRPr sz="12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5" y="106400"/>
            <a:ext cx="2657881" cy="2728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0342" y="847061"/>
            <a:ext cx="3456166" cy="236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125" y="3062261"/>
            <a:ext cx="2880986" cy="192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2538" y="4683192"/>
            <a:ext cx="1256312" cy="192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70614" y="3163809"/>
            <a:ext cx="1934956" cy="25420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3D7DDB3-2731-ABEA-32C7-6BB1681DC50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C3A08AE-0A8C-071E-9621-2991A82B2D2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1E90BD4-8581-8576-3829-A6A093758DF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3C067593-F966-7F87-A5F3-B9880532AB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205D9B9-CC17-56CC-83CD-F7D66FCDBA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FC602BC-4108-35DE-ACB7-2053E9B32EF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AD83A7B-E079-5CEC-CA58-CE1B1CD195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FB2B1E4-31D5-BD5E-6281-6FC3B8B88C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2BA3773-B39A-95EF-0CE3-8CC0C4ACFCE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72C6579-8E9B-1D5E-7024-388396AFBB9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DBEA149-8317-F58E-6EA9-3E591D59456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3D76D142-163E-F753-14E6-4EE4C29B548A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1970202" y="5084777"/>
            <a:ext cx="6990747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Дори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сега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когато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видим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величествената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осанка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летящ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орел, ни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обзема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чувство на сила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превъзходство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която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оказва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че е много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крехка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илюзорна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15789"/>
          <a:stretch/>
        </p:blipFill>
        <p:spPr>
          <a:xfrm>
            <a:off x="279475" y="290575"/>
            <a:ext cx="8468700" cy="47543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753EBF7-880C-5DB4-C7D9-CE6C9454081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ACCF5CD-0DE7-C936-AAEF-E8424DA4567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92533AB6-870B-6AB4-C241-C371106EAC4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87A64FD-4A0E-7B57-52A4-635C2D5D1A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AF56C1F-C1E7-3534-2623-A54E254B5E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6C2A2BE-F727-413F-7BAC-B7FFB68124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29A0ED8-E551-4612-CD85-6F9E274386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9CF4B071-5068-2FB9-486D-B4DBA10F6E0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09C239E-C340-DDF9-8DD1-10BD243B40D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DB69A83-3A60-00E8-61E3-01C1826AFB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DA47A90-7033-1465-F544-AAF6BD8E95E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756D318-5C20-D405-AED3-452A3857956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 txBox="1"/>
          <p:nvPr/>
        </p:nvSpPr>
        <p:spPr>
          <a:xfrm>
            <a:off x="6397792" y="1254440"/>
            <a:ext cx="21459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Raleway" pitchFamily="2" charset="-52"/>
              </a:rPr>
              <a:t>Колко </a:t>
            </a:r>
            <a:r>
              <a:rPr lang="ru-RU" sz="1800" dirty="0" err="1">
                <a:latin typeface="Raleway" pitchFamily="2" charset="-52"/>
              </a:rPr>
              <a:t>голям</a:t>
            </a:r>
            <a:r>
              <a:rPr lang="ru-RU" sz="1800" dirty="0">
                <a:latin typeface="Raleway" pitchFamily="2" charset="-52"/>
              </a:rPr>
              <a:t> е </a:t>
            </a:r>
            <a:r>
              <a:rPr lang="ru-RU" sz="1800" dirty="0" err="1">
                <a:latin typeface="Raleway" pitchFamily="2" charset="-52"/>
              </a:rPr>
              <a:t>царският</a:t>
            </a:r>
            <a:r>
              <a:rPr lang="ru-RU" sz="1800" dirty="0">
                <a:latin typeface="Raleway" pitchFamily="2" charset="-52"/>
              </a:rPr>
              <a:t> орел? Колко </a:t>
            </a:r>
            <a:r>
              <a:rPr lang="ru-RU" sz="1800" dirty="0" err="1">
                <a:latin typeface="Raleway" pitchFamily="2" charset="-52"/>
              </a:rPr>
              <a:t>години</a:t>
            </a:r>
            <a:r>
              <a:rPr lang="ru-RU" sz="1800" dirty="0">
                <a:latin typeface="Raleway" pitchFamily="2" charset="-52"/>
              </a:rPr>
              <a:t> живее? Колко </a:t>
            </a:r>
            <a:r>
              <a:rPr lang="ru-RU" sz="1800" dirty="0" err="1">
                <a:latin typeface="Raleway" pitchFamily="2" charset="-52"/>
              </a:rPr>
              <a:t>тежи</a:t>
            </a:r>
            <a:r>
              <a:rPr lang="ru-RU" sz="1800" dirty="0">
                <a:latin typeface="Raleway" pitchFamily="2" charset="-52"/>
              </a:rPr>
              <a:t>? </a:t>
            </a:r>
            <a:r>
              <a:rPr lang="ru-RU" sz="1800" dirty="0" err="1">
                <a:latin typeface="Raleway" pitchFamily="2" charset="-52"/>
              </a:rPr>
              <a:t>Може</a:t>
            </a:r>
            <a:r>
              <a:rPr lang="ru-RU" sz="1800" dirty="0">
                <a:latin typeface="Raleway" pitchFamily="2" charset="-52"/>
              </a:rPr>
              <a:t> ли да </a:t>
            </a:r>
            <a:r>
              <a:rPr lang="ru-RU" sz="1800" dirty="0" err="1">
                <a:latin typeface="Raleway" pitchFamily="2" charset="-52"/>
              </a:rPr>
              <a:t>вдигне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малко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агънце</a:t>
            </a:r>
            <a:r>
              <a:rPr lang="ru-RU" sz="1800" dirty="0">
                <a:latin typeface="Raleway" pitchFamily="2" charset="-52"/>
              </a:rPr>
              <a:t>?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800" dirty="0">
                <a:latin typeface="Raleway" pitchFamily="2" charset="-52"/>
              </a:rPr>
            </a:br>
            <a:r>
              <a:rPr lang="ru-RU" sz="1800" dirty="0">
                <a:latin typeface="Raleway" pitchFamily="2" charset="-52"/>
              </a:rPr>
              <a:t>Все </a:t>
            </a:r>
            <a:r>
              <a:rPr lang="ru-RU" sz="1800" dirty="0" err="1">
                <a:latin typeface="Raleway" pitchFamily="2" charset="-52"/>
              </a:rPr>
              <a:t>въпроси</a:t>
            </a:r>
            <a:r>
              <a:rPr lang="ru-RU" sz="1800" dirty="0">
                <a:latin typeface="Raleway" pitchFamily="2" charset="-52"/>
              </a:rPr>
              <a:t>, </a:t>
            </a:r>
            <a:r>
              <a:rPr lang="ru-RU" sz="1800" dirty="0" err="1">
                <a:latin typeface="Raleway" pitchFamily="2" charset="-52"/>
              </a:rPr>
              <a:t>които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често</a:t>
            </a:r>
            <a:r>
              <a:rPr lang="ru-RU" sz="1800" dirty="0">
                <a:latin typeface="Raleway" pitchFamily="2" charset="-52"/>
              </a:rPr>
              <a:t> се </a:t>
            </a:r>
            <a:r>
              <a:rPr lang="ru-RU" sz="1800" dirty="0" err="1">
                <a:latin typeface="Raleway" pitchFamily="2" charset="-52"/>
              </a:rPr>
              <a:t>задават</a:t>
            </a:r>
            <a:r>
              <a:rPr lang="ru-RU" sz="1800" dirty="0">
                <a:latin typeface="Raleway" pitchFamily="2" charset="-52"/>
              </a:rPr>
              <a:t>, но отговорите им </a:t>
            </a:r>
            <a:r>
              <a:rPr lang="ru-RU" sz="1800" dirty="0" err="1">
                <a:latin typeface="Raleway" pitchFamily="2" charset="-52"/>
              </a:rPr>
              <a:t>рядко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биват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чути</a:t>
            </a:r>
            <a:r>
              <a:rPr lang="ru-RU" sz="1800" dirty="0">
                <a:latin typeface="Raleway" pitchFamily="2" charset="-52"/>
              </a:rPr>
              <a:t>, а </a:t>
            </a:r>
            <a:r>
              <a:rPr lang="ru-RU" sz="1800" dirty="0" err="1">
                <a:latin typeface="Raleway" pitchFamily="2" charset="-52"/>
              </a:rPr>
              <a:t>още</a:t>
            </a:r>
            <a:r>
              <a:rPr lang="ru-RU" sz="1800" dirty="0">
                <a:latin typeface="Raleway" pitchFamily="2" charset="-52"/>
              </a:rPr>
              <a:t> </a:t>
            </a:r>
            <a:r>
              <a:rPr lang="ru-RU" sz="1800" dirty="0" err="1">
                <a:latin typeface="Raleway" pitchFamily="2" charset="-52"/>
              </a:rPr>
              <a:t>по-рядко</a:t>
            </a:r>
            <a:r>
              <a:rPr lang="ru-RU" sz="1800" dirty="0">
                <a:latin typeface="Raleway" pitchFamily="2" charset="-52"/>
              </a:rPr>
              <a:t> те </a:t>
            </a:r>
            <a:r>
              <a:rPr lang="ru-RU" sz="1800" dirty="0" err="1">
                <a:latin typeface="Raleway" pitchFamily="2" charset="-52"/>
              </a:rPr>
              <a:t>са</a:t>
            </a:r>
            <a:r>
              <a:rPr lang="ru-RU" sz="1800" dirty="0">
                <a:latin typeface="Raleway" pitchFamily="2" charset="-52"/>
              </a:rPr>
              <a:t> верни.</a:t>
            </a:r>
          </a:p>
        </p:txBody>
      </p:sp>
      <p:sp>
        <p:nvSpPr>
          <p:cNvPr id="172" name="Google Shape;172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Doga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 l="11856" r="24742"/>
          <a:stretch/>
        </p:blipFill>
        <p:spPr>
          <a:xfrm>
            <a:off x="178550" y="226095"/>
            <a:ext cx="5797485" cy="609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2E1A23-AD4F-18F4-D748-95EDEE74FD2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7BF047C-ADF0-5FE4-1CCB-0EB907D788E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92095EA-0422-D2FE-BEC5-497A39B5443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67A384C-09FE-D0AC-58A2-FE2A58BA846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52589B9-DBA9-7F02-4B2E-594007C4F1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F338955-B8E3-3A90-0A8C-C946A8A3090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546A021-9AEF-BC93-B857-C83D89F54F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4292C07-63D5-26A9-432C-9C4D1735C6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99C8E416-BCD3-015C-03ED-7900D44D11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61F15F6-823B-33A8-B8D8-A81F256574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A9274FA-FCB8-0DE3-7147-C52EB643D6A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31C0254-CD56-5B74-184D-1AAFE16BBAE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5628657" y="379618"/>
            <a:ext cx="3260115" cy="535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Царският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има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размах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крилете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2 метра,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което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си 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голяма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птица.</a:t>
            </a:r>
            <a:endParaRPr lang="ru-RU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b="0" dirty="0">
                <a:effectLst/>
              </a:rPr>
            </a:b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Нека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измерим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сега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колко е 2 метра. Малко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повече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височината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вратата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класната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стая. Толкова 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разстоянието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от „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пръстите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“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едното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крило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та чак до „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пръстите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“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другото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крило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</a:t>
            </a:r>
            <a:endParaRPr lang="ru-RU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b="0" dirty="0">
                <a:effectLst/>
              </a:rPr>
            </a:b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В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България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срещат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по-големи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по размах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крилете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орли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други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птици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но за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тях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следващите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месеци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</a:t>
            </a:r>
            <a:endParaRPr lang="ru-RU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b="0" dirty="0">
                <a:effectLst/>
              </a:rPr>
            </a:b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Колко ли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килограма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тежи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този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двуметров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според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вас?</a:t>
            </a:r>
            <a:endParaRPr lang="ru-RU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Кажете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няколко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предположения ☺</a:t>
            </a:r>
            <a:endParaRPr lang="ru-RU" sz="1600" b="0" dirty="0">
              <a:effectLst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l="15483" r="21732"/>
          <a:stretch/>
        </p:blipFill>
        <p:spPr>
          <a:xfrm>
            <a:off x="222703" y="86378"/>
            <a:ext cx="5192776" cy="551392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7"/>
          <p:cNvSpPr txBox="1"/>
          <p:nvPr/>
        </p:nvSpPr>
        <p:spPr>
          <a:xfrm>
            <a:off x="190178" y="5589794"/>
            <a:ext cx="5438479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По-малката птица тук също е граблива птица – пепелява каня, която е с размах на крилете от 80 сантиметра.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5B11A8-B2A3-58A8-253A-B825785930E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CB151F3-C3BB-68A0-1C21-7A198028281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EFEB368-87AE-AF0F-55AD-2D14361D758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A780823-EFBD-EDDF-CA68-2DD25E5B31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99CC10C-9BAB-E247-CC87-EE1C296BF1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E2344EA-A28B-343B-90CA-431EAFB5E8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2C68D71-4434-322F-4A18-9040458C817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43FEC3A-87D6-7A35-B545-29D07CFA02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CAB28FC-757F-1495-FDD6-E636031AE9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88CED27-6528-5918-8364-F966F00E7A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D859C14-152C-B4E8-890E-EF555BFD186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B9652B4-D330-9A98-46D0-70AFF2FCC09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4096026" y="1019793"/>
            <a:ext cx="48036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latin typeface="Raleway"/>
              </a:rPr>
              <a:t>Обикновено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мъжките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птици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тежат</a:t>
            </a:r>
            <a:r>
              <a:rPr lang="ru-RU" sz="1600" dirty="0">
                <a:latin typeface="Raleway"/>
              </a:rPr>
              <a:t> между 2.5 и 4 </a:t>
            </a:r>
            <a:r>
              <a:rPr lang="ru-RU" sz="1600" dirty="0" err="1">
                <a:latin typeface="Raleway"/>
              </a:rPr>
              <a:t>килограма</a:t>
            </a:r>
            <a:r>
              <a:rPr lang="ru-RU" sz="1600" dirty="0">
                <a:latin typeface="Raleway"/>
              </a:rPr>
              <a:t>, а </a:t>
            </a:r>
            <a:r>
              <a:rPr lang="ru-RU" sz="1600" dirty="0" err="1">
                <a:latin typeface="Raleway"/>
              </a:rPr>
              <a:t>женските</a:t>
            </a:r>
            <a:r>
              <a:rPr lang="ru-RU" sz="1600" dirty="0">
                <a:latin typeface="Raleway"/>
              </a:rPr>
              <a:t> между 3 и 4,5 </a:t>
            </a:r>
            <a:r>
              <a:rPr lang="ru-RU" sz="1600" dirty="0" err="1">
                <a:latin typeface="Raleway"/>
              </a:rPr>
              <a:t>килограма</a:t>
            </a:r>
            <a:r>
              <a:rPr lang="ru-RU" sz="1600" dirty="0">
                <a:latin typeface="Raleway"/>
              </a:rPr>
              <a:t>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dirty="0">
                <a:latin typeface="Raleway"/>
              </a:rPr>
            </a:br>
            <a:r>
              <a:rPr lang="ru-RU" sz="1600" dirty="0" err="1">
                <a:latin typeface="Raleway"/>
              </a:rPr>
              <a:t>Защо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има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разлика</a:t>
            </a:r>
            <a:r>
              <a:rPr lang="ru-RU" sz="1600" dirty="0">
                <a:latin typeface="Raleway"/>
              </a:rPr>
              <a:t> между </a:t>
            </a:r>
            <a:r>
              <a:rPr lang="ru-RU" sz="1600" dirty="0" err="1">
                <a:latin typeface="Raleway"/>
              </a:rPr>
              <a:t>мъжките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женските</a:t>
            </a:r>
            <a:r>
              <a:rPr lang="ru-RU" sz="1600" dirty="0">
                <a:latin typeface="Raleway"/>
              </a:rPr>
              <a:t>?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Raleway"/>
              </a:rPr>
              <a:t>При </a:t>
            </a:r>
            <a:r>
              <a:rPr lang="ru-RU" sz="1600" dirty="0" err="1">
                <a:latin typeface="Raleway"/>
              </a:rPr>
              <a:t>дневните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грабливи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птици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каквито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са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орлите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соколите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ястребите</a:t>
            </a:r>
            <a:r>
              <a:rPr lang="ru-RU" sz="1600" dirty="0">
                <a:latin typeface="Raleway"/>
              </a:rPr>
              <a:t> – </a:t>
            </a:r>
            <a:r>
              <a:rPr lang="ru-RU" sz="1600" dirty="0" err="1">
                <a:latin typeface="Raleway"/>
              </a:rPr>
              <a:t>женската</a:t>
            </a:r>
            <a:r>
              <a:rPr lang="ru-RU" sz="1600" dirty="0">
                <a:latin typeface="Raleway"/>
              </a:rPr>
              <a:t> птица </a:t>
            </a:r>
            <a:r>
              <a:rPr lang="ru-RU" sz="1600" dirty="0" err="1">
                <a:latin typeface="Raleway"/>
              </a:rPr>
              <a:t>винаги</a:t>
            </a:r>
            <a:r>
              <a:rPr lang="ru-RU" sz="1600" dirty="0">
                <a:latin typeface="Raleway"/>
              </a:rPr>
              <a:t> е </a:t>
            </a:r>
            <a:r>
              <a:rPr lang="ru-RU" sz="1600" dirty="0" err="1">
                <a:latin typeface="Raleway"/>
              </a:rPr>
              <a:t>по-голяма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като</a:t>
            </a:r>
            <a:r>
              <a:rPr lang="ru-RU" sz="1600" dirty="0">
                <a:latin typeface="Raleway"/>
              </a:rPr>
              <a:t> размер и </a:t>
            </a:r>
            <a:r>
              <a:rPr lang="ru-RU" sz="1600" dirty="0" err="1">
                <a:latin typeface="Raleway"/>
              </a:rPr>
              <a:t>по-тежка</a:t>
            </a:r>
            <a:r>
              <a:rPr lang="ru-RU" sz="1600" dirty="0">
                <a:latin typeface="Raleway"/>
              </a:rPr>
              <a:t>. </a:t>
            </a:r>
            <a:r>
              <a:rPr lang="ru-RU" sz="1600" dirty="0" err="1">
                <a:latin typeface="Raleway"/>
              </a:rPr>
              <a:t>Това</a:t>
            </a:r>
            <a:r>
              <a:rPr lang="ru-RU" sz="1600" dirty="0">
                <a:latin typeface="Raleway"/>
              </a:rPr>
              <a:t> е </a:t>
            </a:r>
            <a:r>
              <a:rPr lang="ru-RU" sz="1600" dirty="0" err="1">
                <a:latin typeface="Raleway"/>
              </a:rPr>
              <a:t>така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защото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женската</a:t>
            </a:r>
            <a:r>
              <a:rPr lang="ru-RU" sz="1600" dirty="0">
                <a:latin typeface="Raleway"/>
              </a:rPr>
              <a:t> е </a:t>
            </a:r>
            <a:r>
              <a:rPr lang="ru-RU" sz="1600" dirty="0" err="1">
                <a:latin typeface="Raleway"/>
              </a:rPr>
              <a:t>тази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която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мъти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яйцата</a:t>
            </a:r>
            <a:r>
              <a:rPr lang="ru-RU" sz="1600" dirty="0">
                <a:latin typeface="Raleway"/>
              </a:rPr>
              <a:t> в </a:t>
            </a:r>
            <a:r>
              <a:rPr lang="ru-RU" sz="1600" dirty="0" err="1">
                <a:latin typeface="Raleway"/>
              </a:rPr>
              <a:t>гнездото</a:t>
            </a:r>
            <a:r>
              <a:rPr lang="ru-RU" sz="1600" dirty="0">
                <a:latin typeface="Raleway"/>
              </a:rPr>
              <a:t> и е нужно да е </a:t>
            </a:r>
            <a:r>
              <a:rPr lang="ru-RU" sz="1600" dirty="0" err="1">
                <a:latin typeface="Raleway"/>
              </a:rPr>
              <a:t>голяма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силна</a:t>
            </a:r>
            <a:r>
              <a:rPr lang="ru-RU" sz="1600" dirty="0">
                <a:latin typeface="Raleway"/>
              </a:rPr>
              <a:t> и страшна, </a:t>
            </a:r>
            <a:r>
              <a:rPr lang="ru-RU" sz="1600" dirty="0" err="1">
                <a:latin typeface="Raleway"/>
              </a:rPr>
              <a:t>ако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дойде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неприятел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който</a:t>
            </a:r>
            <a:r>
              <a:rPr lang="ru-RU" sz="1600" dirty="0">
                <a:latin typeface="Raleway"/>
              </a:rPr>
              <a:t> иска да </a:t>
            </a:r>
            <a:r>
              <a:rPr lang="ru-RU" sz="1600" dirty="0" err="1">
                <a:latin typeface="Raleway"/>
              </a:rPr>
              <a:t>изяде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яйцата</a:t>
            </a:r>
            <a:r>
              <a:rPr lang="ru-RU" sz="1600" dirty="0">
                <a:latin typeface="Raleway"/>
              </a:rPr>
              <a:t>. </a:t>
            </a:r>
            <a:r>
              <a:rPr lang="ru-RU" sz="1600" dirty="0" err="1">
                <a:latin typeface="Raleway"/>
              </a:rPr>
              <a:t>Мъжкият</a:t>
            </a:r>
            <a:r>
              <a:rPr lang="ru-RU" sz="1600" dirty="0">
                <a:latin typeface="Raleway"/>
              </a:rPr>
              <a:t> е </a:t>
            </a:r>
            <a:r>
              <a:rPr lang="ru-RU" sz="1600" dirty="0" err="1">
                <a:latin typeface="Raleway"/>
              </a:rPr>
              <a:t>този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който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осигурява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храната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затова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трябва</a:t>
            </a:r>
            <a:r>
              <a:rPr lang="ru-RU" sz="1600" dirty="0">
                <a:latin typeface="Raleway"/>
              </a:rPr>
              <a:t> да е </a:t>
            </a:r>
            <a:r>
              <a:rPr lang="ru-RU" sz="1600" dirty="0" err="1">
                <a:latin typeface="Raleway"/>
              </a:rPr>
              <a:t>бърз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пъргав</a:t>
            </a:r>
            <a:r>
              <a:rPr lang="ru-RU" sz="1600" dirty="0">
                <a:latin typeface="Raleway"/>
              </a:rPr>
              <a:t>.</a:t>
            </a:r>
          </a:p>
          <a:p>
            <a:br>
              <a:rPr lang="ru-RU" sz="2000" b="0" dirty="0">
                <a:effectLst/>
              </a:rPr>
            </a:b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925" y="683452"/>
            <a:ext cx="3410433" cy="51194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BFCD3DC-CA40-C18E-4C80-CA2D8CB21FC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A1F1A55-CD79-4EC6-058B-F054C1B4E11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85234A5-D278-E4E4-8108-A914584059F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2AB9908-5734-26C0-47A9-B75CAAE4FA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E4ED8ED-8079-A8AF-5904-AC78A5DB78C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C71136D-6E7A-99B9-9665-94EF95ADD76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6786683-D754-1D69-C360-27C2D85ADE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1C086E2-1696-C552-8534-EB49BE7D47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10A33AF8-E0F6-4D94-7BCC-03A02F8CBA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7E193AC-627D-5A3F-83F0-90147E2DF4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67CBB6A-00F7-7C47-CA1E-8AD17EE26A2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B873AA9-18E8-DCA1-6037-FF29AEECA46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311389" y="4816849"/>
            <a:ext cx="8673300" cy="1871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600"/>
            </a:pPr>
            <a:r>
              <a:rPr lang="ru-RU" sz="1600" dirty="0">
                <a:latin typeface="Raleway"/>
              </a:rPr>
              <a:t>Да се </a:t>
            </a:r>
            <a:r>
              <a:rPr lang="ru-RU" sz="1600" dirty="0" err="1">
                <a:latin typeface="Raleway"/>
              </a:rPr>
              <a:t>върнем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въпросите</a:t>
            </a:r>
            <a:r>
              <a:rPr lang="ru-RU" sz="1600" dirty="0">
                <a:latin typeface="Raleway"/>
              </a:rPr>
              <a:t> – дали орел </a:t>
            </a:r>
            <a:r>
              <a:rPr lang="ru-RU" sz="1600" dirty="0" err="1">
                <a:latin typeface="Raleway"/>
              </a:rPr>
              <a:t>може</a:t>
            </a:r>
            <a:r>
              <a:rPr lang="ru-RU" sz="1600" dirty="0">
                <a:latin typeface="Raleway"/>
              </a:rPr>
              <a:t> да </a:t>
            </a:r>
            <a:r>
              <a:rPr lang="ru-RU" sz="1600" dirty="0" err="1">
                <a:latin typeface="Raleway"/>
              </a:rPr>
              <a:t>вдигне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агънце</a:t>
            </a:r>
            <a:r>
              <a:rPr lang="ru-RU" sz="1600" dirty="0">
                <a:latin typeface="Raleway"/>
              </a:rPr>
              <a:t>? След </a:t>
            </a:r>
            <a:r>
              <a:rPr lang="ru-RU" sz="1600" dirty="0" err="1">
                <a:latin typeface="Raleway"/>
              </a:rPr>
              <a:t>като</a:t>
            </a:r>
            <a:r>
              <a:rPr lang="ru-RU" sz="1600" dirty="0">
                <a:latin typeface="Raleway"/>
              </a:rPr>
              <a:t> знаем </a:t>
            </a:r>
            <a:r>
              <a:rPr lang="ru-RU" sz="1600" dirty="0" err="1">
                <a:latin typeface="Raleway"/>
              </a:rPr>
              <a:t>тежестта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самия</a:t>
            </a:r>
            <a:r>
              <a:rPr lang="ru-RU" sz="1600" dirty="0">
                <a:latin typeface="Raleway"/>
              </a:rPr>
              <a:t> орел, дали е </a:t>
            </a:r>
            <a:r>
              <a:rPr lang="ru-RU" sz="1600" dirty="0" err="1">
                <a:latin typeface="Raleway"/>
              </a:rPr>
              <a:t>възможно</a:t>
            </a:r>
            <a:r>
              <a:rPr lang="ru-RU" sz="1600" dirty="0">
                <a:latin typeface="Raleway"/>
              </a:rPr>
              <a:t> той да </a:t>
            </a:r>
            <a:r>
              <a:rPr lang="ru-RU" sz="1600" dirty="0" err="1">
                <a:latin typeface="Raleway"/>
              </a:rPr>
              <a:t>повдигне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нещо</a:t>
            </a:r>
            <a:r>
              <a:rPr lang="ru-RU" sz="1600" dirty="0">
                <a:latin typeface="Raleway"/>
              </a:rPr>
              <a:t> с </a:t>
            </a:r>
            <a:r>
              <a:rPr lang="ru-RU" sz="1600" dirty="0" err="1">
                <a:latin typeface="Raleway"/>
              </a:rPr>
              <a:t>неговата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тежест</a:t>
            </a:r>
            <a:r>
              <a:rPr lang="ru-RU" sz="1600" dirty="0">
                <a:latin typeface="Raleway"/>
              </a:rPr>
              <a:t>? </a:t>
            </a:r>
            <a:r>
              <a:rPr lang="ru-RU" sz="1600" dirty="0" err="1">
                <a:latin typeface="Raleway"/>
              </a:rPr>
              <a:t>Отговорът</a:t>
            </a:r>
            <a:r>
              <a:rPr lang="ru-RU" sz="1600" dirty="0">
                <a:latin typeface="Raleway"/>
              </a:rPr>
              <a:t> е не. </a:t>
            </a:r>
            <a:r>
              <a:rPr lang="ru-RU" sz="1600" dirty="0" err="1">
                <a:latin typeface="Raleway"/>
              </a:rPr>
              <a:t>Крилете</a:t>
            </a:r>
            <a:r>
              <a:rPr lang="ru-RU" sz="1600" dirty="0">
                <a:latin typeface="Raleway"/>
              </a:rPr>
              <a:t> им не </a:t>
            </a:r>
            <a:r>
              <a:rPr lang="ru-RU" sz="1600" dirty="0" err="1">
                <a:latin typeface="Raleway"/>
              </a:rPr>
              <a:t>са</a:t>
            </a:r>
            <a:r>
              <a:rPr lang="ru-RU" sz="1600" dirty="0">
                <a:latin typeface="Raleway"/>
              </a:rPr>
              <a:t> толкова </a:t>
            </a:r>
            <a:r>
              <a:rPr lang="ru-RU" sz="1600" dirty="0" err="1">
                <a:latin typeface="Raleway"/>
              </a:rPr>
              <a:t>силни</a:t>
            </a:r>
            <a:r>
              <a:rPr lang="ru-RU" sz="1600" dirty="0">
                <a:latin typeface="Raleway"/>
              </a:rPr>
              <a:t>, а и </a:t>
            </a:r>
            <a:r>
              <a:rPr lang="ru-RU" sz="1600" dirty="0" err="1">
                <a:latin typeface="Raleway"/>
              </a:rPr>
              <a:t>орлите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нямат</a:t>
            </a:r>
            <a:r>
              <a:rPr lang="ru-RU" sz="1600" dirty="0">
                <a:latin typeface="Raleway"/>
              </a:rPr>
              <a:t> интерес </a:t>
            </a:r>
            <a:r>
              <a:rPr lang="ru-RU" sz="1600" dirty="0" err="1">
                <a:latin typeface="Raleway"/>
              </a:rPr>
              <a:t>към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подобни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жертви</a:t>
            </a:r>
            <a:r>
              <a:rPr lang="ru-RU" sz="1600" dirty="0">
                <a:latin typeface="Raleway"/>
              </a:rPr>
              <a:t>. </a:t>
            </a:r>
            <a:r>
              <a:rPr lang="ru-RU" sz="1600" dirty="0" err="1">
                <a:latin typeface="Raleway"/>
              </a:rPr>
              <a:t>Нека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разгледаме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менюто</a:t>
            </a:r>
            <a:r>
              <a:rPr lang="ru-RU" sz="1600" dirty="0">
                <a:latin typeface="Raleway"/>
              </a:rPr>
              <a:t> на царя.</a:t>
            </a:r>
          </a:p>
          <a:p>
            <a:br>
              <a:rPr lang="ru-RU" sz="2000" b="0" dirty="0">
                <a:effectLst/>
              </a:rPr>
            </a:b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388" y="220627"/>
            <a:ext cx="6556267" cy="43708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BEAF4A-4F4D-5971-AA2A-B7E3175EC2D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46EB199-5A50-0FB0-8BB6-54CB525C2C3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E0A8CC5-14E7-DFD1-4108-BE50DE72984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5164CD8-992F-6B06-8498-2C1D4DF947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26101FD-DD74-14C2-94A8-8BB5C9274B6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D747519-F619-E0B5-8567-D3FD5E1C3B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20BC8FF-1C21-92E1-C01F-212A16E372B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48B860B-A94D-C3F6-B73B-4079C52F72C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00DEBAE-4BE2-7B7D-AF12-EA39D680AE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BAB3546B-6820-E29C-3DE3-4D8AA2D895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7B85914-FB41-D034-761F-CB41EBE7761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B92E6A2-9CBD-79D7-CC40-85BB93D719F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548122" y="4601982"/>
            <a:ext cx="81150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Най-най-най-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любимото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хапване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на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царския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орел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лалугерите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след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това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полските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мишки.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Някои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конкретни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птици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се научили да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ловуват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таралежи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дори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щъркели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. </a:t>
            </a:r>
            <a:endParaRPr lang="ru-RU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sz="1600" b="0" dirty="0">
                <a:effectLst/>
              </a:rPr>
            </a:b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До 80% от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менюто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му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са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именно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лалугерите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,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полевките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и </a:t>
            </a:r>
            <a:r>
              <a:rPr lang="ru-RU" sz="1600" b="0" i="0" u="none" strike="noStrike" dirty="0" err="1">
                <a:solidFill>
                  <a:srgbClr val="000000"/>
                </a:solidFill>
                <a:effectLst/>
                <a:latin typeface="Raleway" pitchFamily="2" charset="-52"/>
              </a:rPr>
              <a:t>полските</a:t>
            </a: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Raleway" pitchFamily="2" charset="-52"/>
              </a:rPr>
              <a:t> мишки.</a:t>
            </a:r>
            <a:endParaRPr lang="ru-RU" sz="1600" b="0" dirty="0">
              <a:effectLst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5" y="290781"/>
            <a:ext cx="7231509" cy="406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2866" y="290781"/>
            <a:ext cx="7231509" cy="40677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F9AADF1-3774-626F-AB8A-CCB312ACA0C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F7B832A-486A-1D8D-4D21-896A9BED1B8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CF9CD8A-9C0B-ED70-723E-B224B20360E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ADBE1F60-CD80-FD51-77EB-A00F1C4742C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B449926-5113-F7ED-BB43-FD999CAA3B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A0188EA-6F2F-D8DF-1FA6-29CD97BBCD5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E995CC1-488B-65AE-45F6-4DCC9C0F42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E099156-1970-FD2B-F974-39ECDA17D6E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44F4681-E32D-03A5-7E9F-92854D0533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93A2940-3E8E-6F72-CFA5-43E785B8B81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4E4936F-007B-F169-8533-983D3EF4BA1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B66883E-058E-433B-A8C4-6B1E714B1F3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5071622" y="737158"/>
            <a:ext cx="3661500" cy="550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500"/>
            </a:pPr>
            <a:r>
              <a:rPr lang="ru-RU" sz="1500" dirty="0">
                <a:latin typeface="Raleway"/>
              </a:rPr>
              <a:t>Да </a:t>
            </a:r>
            <a:r>
              <a:rPr lang="ru-RU" sz="1500" dirty="0" err="1">
                <a:latin typeface="Raleway"/>
              </a:rPr>
              <a:t>векуваш</a:t>
            </a:r>
            <a:r>
              <a:rPr lang="ru-RU" sz="1500" dirty="0">
                <a:latin typeface="Raleway"/>
              </a:rPr>
              <a:t> с </a:t>
            </a:r>
            <a:r>
              <a:rPr lang="ru-RU" sz="1500" dirty="0" err="1">
                <a:latin typeface="Raleway"/>
              </a:rPr>
              <a:t>орлите</a:t>
            </a:r>
            <a:r>
              <a:rPr lang="ru-RU" sz="1500" dirty="0">
                <a:latin typeface="Raleway"/>
              </a:rPr>
              <a:t>!</a:t>
            </a:r>
          </a:p>
          <a:p>
            <a:pPr>
              <a:lnSpc>
                <a:spcPct val="115000"/>
              </a:lnSpc>
              <a:buSzPts val="1500"/>
            </a:pPr>
            <a:r>
              <a:rPr lang="ru-RU" sz="1500" dirty="0" err="1">
                <a:latin typeface="Raleway"/>
              </a:rPr>
              <a:t>Едно</a:t>
            </a:r>
            <a:r>
              <a:rPr lang="ru-RU" sz="1500" dirty="0">
                <a:latin typeface="Raleway"/>
              </a:rPr>
              <a:t> пожелание, най-</a:t>
            </a:r>
            <a:r>
              <a:rPr lang="ru-RU" sz="1500" dirty="0" err="1">
                <a:latin typeface="Raleway"/>
              </a:rPr>
              <a:t>често</a:t>
            </a:r>
            <a:r>
              <a:rPr lang="ru-RU" sz="1500" dirty="0">
                <a:latin typeface="Raleway"/>
              </a:rPr>
              <a:t> за рожден ден, </a:t>
            </a:r>
            <a:r>
              <a:rPr lang="ru-RU" sz="1500" dirty="0" err="1">
                <a:latin typeface="Raleway"/>
              </a:rPr>
              <a:t>което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значи</a:t>
            </a:r>
            <a:r>
              <a:rPr lang="ru-RU" sz="1500" dirty="0">
                <a:latin typeface="Raleway"/>
              </a:rPr>
              <a:t>, че се </a:t>
            </a:r>
            <a:r>
              <a:rPr lang="ru-RU" sz="1500" dirty="0" err="1">
                <a:latin typeface="Raleway"/>
              </a:rPr>
              <a:t>желае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още</a:t>
            </a:r>
            <a:r>
              <a:rPr lang="ru-RU" sz="1500" dirty="0">
                <a:latin typeface="Raleway"/>
              </a:rPr>
              <a:t> много </a:t>
            </a:r>
            <a:r>
              <a:rPr lang="ru-RU" sz="1500" dirty="0" err="1">
                <a:latin typeface="Raleway"/>
              </a:rPr>
              <a:t>години</a:t>
            </a:r>
            <a:r>
              <a:rPr lang="ru-RU" sz="1500" dirty="0">
                <a:latin typeface="Raleway"/>
              </a:rPr>
              <a:t> живот, </a:t>
            </a:r>
            <a:r>
              <a:rPr lang="ru-RU" sz="1500" dirty="0" err="1">
                <a:latin typeface="Raleway"/>
              </a:rPr>
              <a:t>такъв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какъвто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имат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орлите</a:t>
            </a:r>
            <a:r>
              <a:rPr lang="ru-RU" sz="1500" dirty="0">
                <a:latin typeface="Raleway"/>
              </a:rPr>
              <a:t>.</a:t>
            </a:r>
          </a:p>
          <a:p>
            <a:pPr>
              <a:lnSpc>
                <a:spcPct val="115000"/>
              </a:lnSpc>
              <a:buSzPts val="1500"/>
            </a:pPr>
            <a:br>
              <a:rPr lang="ru-RU" sz="1500" dirty="0">
                <a:latin typeface="Raleway"/>
              </a:rPr>
            </a:br>
            <a:r>
              <a:rPr lang="ru-RU" sz="1500" dirty="0" err="1">
                <a:latin typeface="Raleway"/>
              </a:rPr>
              <a:t>Има</a:t>
            </a:r>
            <a:r>
              <a:rPr lang="ru-RU" sz="1500" dirty="0">
                <a:latin typeface="Raleway"/>
              </a:rPr>
              <a:t> много </a:t>
            </a:r>
            <a:r>
              <a:rPr lang="ru-RU" sz="1500" dirty="0" err="1">
                <a:latin typeface="Raleway"/>
              </a:rPr>
              <a:t>легенди</a:t>
            </a:r>
            <a:r>
              <a:rPr lang="ru-RU" sz="1500" dirty="0">
                <a:latin typeface="Raleway"/>
              </a:rPr>
              <a:t> за </a:t>
            </a:r>
            <a:r>
              <a:rPr lang="ru-RU" sz="1500" dirty="0" err="1">
                <a:latin typeface="Raleway"/>
              </a:rPr>
              <a:t>дълголетието</a:t>
            </a:r>
            <a:r>
              <a:rPr lang="ru-RU" sz="1500" dirty="0">
                <a:latin typeface="Raleway"/>
              </a:rPr>
              <a:t> на </a:t>
            </a:r>
            <a:r>
              <a:rPr lang="ru-RU" sz="1500" dirty="0" err="1">
                <a:latin typeface="Raleway"/>
              </a:rPr>
              <a:t>орлите</a:t>
            </a:r>
            <a:r>
              <a:rPr lang="ru-RU" sz="1500" dirty="0">
                <a:latin typeface="Raleway"/>
              </a:rPr>
              <a:t>, за </a:t>
            </a:r>
            <a:r>
              <a:rPr lang="ru-RU" sz="1500" dirty="0" err="1">
                <a:latin typeface="Raleway"/>
              </a:rPr>
              <a:t>това</a:t>
            </a:r>
            <a:r>
              <a:rPr lang="ru-RU" sz="1500" dirty="0">
                <a:latin typeface="Raleway"/>
              </a:rPr>
              <a:t> че те </a:t>
            </a:r>
            <a:r>
              <a:rPr lang="ru-RU" sz="1500" dirty="0" err="1">
                <a:latin typeface="Raleway"/>
              </a:rPr>
              <a:t>знаят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къде</a:t>
            </a:r>
            <a:r>
              <a:rPr lang="ru-RU" sz="1500" dirty="0">
                <a:latin typeface="Raleway"/>
              </a:rPr>
              <a:t> е </a:t>
            </a:r>
            <a:r>
              <a:rPr lang="ru-RU" sz="1500" dirty="0" err="1">
                <a:latin typeface="Raleway"/>
              </a:rPr>
              <a:t>изворът</a:t>
            </a:r>
            <a:r>
              <a:rPr lang="ru-RU" sz="1500" dirty="0">
                <a:latin typeface="Raleway"/>
              </a:rPr>
              <a:t> на </a:t>
            </a:r>
            <a:r>
              <a:rPr lang="ru-RU" sz="1500" dirty="0" err="1">
                <a:latin typeface="Raleway"/>
              </a:rPr>
              <a:t>вечната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младост</a:t>
            </a:r>
            <a:r>
              <a:rPr lang="ru-RU" sz="1500" dirty="0">
                <a:latin typeface="Raleway"/>
              </a:rPr>
              <a:t>.</a:t>
            </a:r>
          </a:p>
          <a:p>
            <a:pPr>
              <a:lnSpc>
                <a:spcPct val="115000"/>
              </a:lnSpc>
              <a:buSzPts val="1500"/>
            </a:pPr>
            <a:br>
              <a:rPr lang="ru-RU" sz="1500" dirty="0">
                <a:latin typeface="Raleway"/>
              </a:rPr>
            </a:br>
            <a:r>
              <a:rPr lang="ru-RU" sz="1500" dirty="0">
                <a:latin typeface="Raleway"/>
              </a:rPr>
              <a:t>В </a:t>
            </a:r>
            <a:r>
              <a:rPr lang="ru-RU" sz="1500" dirty="0" err="1">
                <a:latin typeface="Raleway"/>
              </a:rPr>
              <a:t>действителност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орлите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имат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продължителност</a:t>
            </a:r>
            <a:r>
              <a:rPr lang="ru-RU" sz="1500" dirty="0">
                <a:latin typeface="Raleway"/>
              </a:rPr>
              <a:t> на живота около 20–25 </a:t>
            </a:r>
            <a:r>
              <a:rPr lang="ru-RU" sz="1500" dirty="0" err="1">
                <a:latin typeface="Raleway"/>
              </a:rPr>
              <a:t>години</a:t>
            </a:r>
            <a:r>
              <a:rPr lang="ru-RU" sz="1500" dirty="0">
                <a:latin typeface="Raleway"/>
              </a:rPr>
              <a:t>, </a:t>
            </a:r>
            <a:r>
              <a:rPr lang="ru-RU" sz="1500" dirty="0" err="1">
                <a:latin typeface="Raleway"/>
              </a:rPr>
              <a:t>като</a:t>
            </a:r>
            <a:r>
              <a:rPr lang="ru-RU" sz="1500" dirty="0">
                <a:latin typeface="Raleway"/>
              </a:rPr>
              <a:t> в плен (в зоологически </a:t>
            </a:r>
            <a:r>
              <a:rPr lang="ru-RU" sz="1500" dirty="0" err="1">
                <a:latin typeface="Raleway"/>
              </a:rPr>
              <a:t>градини</a:t>
            </a:r>
            <a:r>
              <a:rPr lang="ru-RU" sz="1500" dirty="0">
                <a:latin typeface="Raleway"/>
              </a:rPr>
              <a:t>) </a:t>
            </a:r>
            <a:r>
              <a:rPr lang="ru-RU" sz="1500" dirty="0" err="1">
                <a:latin typeface="Raleway"/>
              </a:rPr>
              <a:t>могат</a:t>
            </a:r>
            <a:r>
              <a:rPr lang="ru-RU" sz="1500" dirty="0">
                <a:latin typeface="Raleway"/>
              </a:rPr>
              <a:t> да </a:t>
            </a:r>
            <a:r>
              <a:rPr lang="ru-RU" sz="1500" dirty="0" err="1">
                <a:latin typeface="Raleway"/>
              </a:rPr>
              <a:t>живеят</a:t>
            </a:r>
            <a:r>
              <a:rPr lang="ru-RU" sz="1500" dirty="0">
                <a:latin typeface="Raleway"/>
              </a:rPr>
              <a:t> до 40 </a:t>
            </a:r>
            <a:r>
              <a:rPr lang="ru-RU" sz="1500" dirty="0" err="1">
                <a:latin typeface="Raleway"/>
              </a:rPr>
              <a:t>години</a:t>
            </a:r>
            <a:r>
              <a:rPr lang="ru-RU" sz="1500" dirty="0">
                <a:latin typeface="Raleway"/>
              </a:rPr>
              <a:t>, но </a:t>
            </a:r>
            <a:r>
              <a:rPr lang="ru-RU" sz="1500" dirty="0" err="1">
                <a:latin typeface="Raleway"/>
              </a:rPr>
              <a:t>тогава</a:t>
            </a:r>
            <a:r>
              <a:rPr lang="ru-RU" sz="1500" dirty="0">
                <a:latin typeface="Raleway"/>
              </a:rPr>
              <a:t> за </a:t>
            </a:r>
            <a:r>
              <a:rPr lang="ru-RU" sz="1500" dirty="0" err="1">
                <a:latin typeface="Raleway"/>
              </a:rPr>
              <a:t>птицата</a:t>
            </a:r>
            <a:r>
              <a:rPr lang="ru-RU" sz="1500" dirty="0">
                <a:latin typeface="Raleway"/>
              </a:rPr>
              <a:t> се </a:t>
            </a:r>
            <a:r>
              <a:rPr lang="ru-RU" sz="1500" dirty="0" err="1">
                <a:latin typeface="Raleway"/>
              </a:rPr>
              <a:t>полагат</a:t>
            </a:r>
            <a:r>
              <a:rPr lang="ru-RU" sz="1500" dirty="0">
                <a:latin typeface="Raleway"/>
              </a:rPr>
              <a:t> много </a:t>
            </a:r>
            <a:r>
              <a:rPr lang="ru-RU" sz="1500" dirty="0" err="1">
                <a:latin typeface="Raleway"/>
              </a:rPr>
              <a:t>грижи</a:t>
            </a:r>
            <a:r>
              <a:rPr lang="ru-RU" sz="1500" dirty="0">
                <a:latin typeface="Raleway"/>
              </a:rPr>
              <a:t> - ежедневно </a:t>
            </a:r>
            <a:r>
              <a:rPr lang="ru-RU" sz="1500" dirty="0" err="1">
                <a:latin typeface="Raleway"/>
              </a:rPr>
              <a:t>хранене</a:t>
            </a:r>
            <a:r>
              <a:rPr lang="ru-RU" sz="1500" dirty="0">
                <a:latin typeface="Raleway"/>
              </a:rPr>
              <a:t> и </a:t>
            </a:r>
            <a:r>
              <a:rPr lang="ru-RU" sz="1500" dirty="0" err="1">
                <a:latin typeface="Raleway"/>
              </a:rPr>
              <a:t>медицинска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помощ</a:t>
            </a:r>
            <a:r>
              <a:rPr lang="ru-RU" sz="1500" dirty="0">
                <a:latin typeface="Raleway"/>
              </a:rPr>
              <a:t>, </a:t>
            </a:r>
            <a:r>
              <a:rPr lang="ru-RU" sz="1500" dirty="0" err="1">
                <a:latin typeface="Raleway"/>
              </a:rPr>
              <a:t>каквито</a:t>
            </a:r>
            <a:r>
              <a:rPr lang="ru-RU" sz="1500" dirty="0">
                <a:latin typeface="Raleway"/>
              </a:rPr>
              <a:t> в </a:t>
            </a:r>
            <a:r>
              <a:rPr lang="ru-RU" sz="1500" dirty="0" err="1">
                <a:latin typeface="Raleway"/>
              </a:rPr>
              <a:t>природата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няма</a:t>
            </a:r>
            <a:r>
              <a:rPr lang="ru-RU" sz="1500" dirty="0">
                <a:latin typeface="Raleway"/>
              </a:rPr>
              <a:t>.</a:t>
            </a:r>
          </a:p>
          <a:p>
            <a:br>
              <a:rPr lang="ru-RU" sz="2000" dirty="0"/>
            </a:br>
            <a:endParaRPr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0" name="Google Shape;27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989" y="85034"/>
            <a:ext cx="4208216" cy="62860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D674A1-66B6-CF60-4198-B7F78DECA34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4316D55-21EF-B6FF-9EF0-673A993496B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ABE2994-5B94-9987-E583-368020F2F4D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1662838-8605-5AB9-7948-5BEB0CE3031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A450DF7-E9CA-84A5-56D9-691B21DCA21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189AF17-8C37-1E15-EFE7-62C46E20587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D0E5F55-B435-255A-3A7B-A07E8FA78D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D9974F7-D02D-669B-24AB-F426867C22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79EE1D0-E04F-D193-1E05-26472BA723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C0BA320-1126-F3EA-C291-8EBF2489EF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D695200-488F-754C-2980-E65B630411C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F035B9F-AE57-8DA8-2B00-EF9EAA678F9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2"/>
          <p:cNvSpPr txBox="1"/>
          <p:nvPr/>
        </p:nvSpPr>
        <p:spPr>
          <a:xfrm>
            <a:off x="4985574" y="396647"/>
            <a:ext cx="3848433" cy="549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Във всяка легенда има капка истина.</a:t>
            </a:r>
            <a:endParaRPr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А дълговечните орли, може би са по-скоро дълговечни гнезда.</a:t>
            </a:r>
            <a:endParaRPr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Орлите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строят много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здрави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гнезда.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Това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е трудна работа, но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щом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веднъж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го направят, те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могат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да го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използват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години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наред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. От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време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време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орлите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добавят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още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клони 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тревички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така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гнездото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става все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по-голямо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масивно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–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понякога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тежи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дори около 200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килограма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ru-RU"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Хората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често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виждали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, че в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едно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гнездо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винаги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има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орли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и си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мислели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, че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това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са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същите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птици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от много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години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. Но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истината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е, че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орлите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могат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да се сменят –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ако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с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една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от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птиците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се случи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нещо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,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нейно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място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идва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друга.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Така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гнездото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може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да е много старо, но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орлите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в него да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са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 нови.</a:t>
            </a:r>
            <a:endParaRPr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9" name="Google Shape;289;p12"/>
          <p:cNvPicPr preferRelativeResize="0"/>
          <p:nvPr/>
        </p:nvPicPr>
        <p:blipFill rotWithShape="1">
          <a:blip r:embed="rId3">
            <a:alphaModFix/>
          </a:blip>
          <a:srcRect l="47796" t="20458" r="6733"/>
          <a:stretch/>
        </p:blipFill>
        <p:spPr>
          <a:xfrm>
            <a:off x="309993" y="243508"/>
            <a:ext cx="4513007" cy="59208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77D89CD-39A0-63D4-2416-A1E713641FD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9138D9F-C35F-D5C5-7652-B5AEFB6891E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0F75CA0-CDF0-6AE8-989A-974DE6B568C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B3F9821-FC05-0645-CB63-C7475AC494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5540A66-702D-28BF-E53A-4F70333D0B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3B24B8B-30ED-4BD0-9A60-D0C8E822D1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F50DE24-76F6-8233-3C3F-46E1062FAD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6A761BC-90DA-EF8D-4B69-7A1C22F4E2E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6ED1A98-F22B-E5BC-E3F2-1527221DB9A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21B6764-2928-9506-B417-E76DBDC9249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1A893CA-BCC2-6FF2-575F-82B6A7109C5B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70EBF0A-F436-3FF6-E0E0-7286C0354C0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341979" y="4209647"/>
            <a:ext cx="8612157" cy="231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500"/>
            </a:pPr>
            <a:r>
              <a:rPr lang="ru-RU" sz="1500" dirty="0">
                <a:latin typeface="Raleway"/>
              </a:rPr>
              <a:t>В </a:t>
            </a:r>
            <a:r>
              <a:rPr lang="ru-RU" sz="1500" dirty="0" err="1">
                <a:latin typeface="Raleway"/>
              </a:rPr>
              <a:t>гнездото</a:t>
            </a:r>
            <a:r>
              <a:rPr lang="ru-RU" sz="1500" dirty="0">
                <a:latin typeface="Raleway"/>
              </a:rPr>
              <a:t>.</a:t>
            </a:r>
          </a:p>
          <a:p>
            <a:pPr>
              <a:lnSpc>
                <a:spcPct val="115000"/>
              </a:lnSpc>
              <a:buSzPts val="1500"/>
            </a:pPr>
            <a:r>
              <a:rPr lang="ru-RU" sz="1500" dirty="0" err="1">
                <a:latin typeface="Raleway"/>
              </a:rPr>
              <a:t>Царските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орли</a:t>
            </a:r>
            <a:r>
              <a:rPr lang="ru-RU" sz="1500" dirty="0">
                <a:latin typeface="Raleway"/>
              </a:rPr>
              <a:t> най-</a:t>
            </a:r>
            <a:r>
              <a:rPr lang="ru-RU" sz="1500" dirty="0" err="1">
                <a:latin typeface="Raleway"/>
              </a:rPr>
              <a:t>често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снасят</a:t>
            </a:r>
            <a:r>
              <a:rPr lang="ru-RU" sz="1500" dirty="0">
                <a:latin typeface="Raleway"/>
              </a:rPr>
              <a:t> 2 яйца, но </a:t>
            </a:r>
            <a:r>
              <a:rPr lang="ru-RU" sz="1500" dirty="0" err="1">
                <a:latin typeface="Raleway"/>
              </a:rPr>
              <a:t>рядко</a:t>
            </a:r>
            <a:r>
              <a:rPr lang="ru-RU" sz="1500" dirty="0">
                <a:latin typeface="Raleway"/>
              </a:rPr>
              <a:t> и </a:t>
            </a:r>
            <a:r>
              <a:rPr lang="ru-RU" sz="1500" dirty="0" err="1">
                <a:latin typeface="Raleway"/>
              </a:rPr>
              <a:t>двете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оцеляват</a:t>
            </a:r>
            <a:r>
              <a:rPr lang="ru-RU" sz="1500" dirty="0">
                <a:latin typeface="Raleway"/>
              </a:rPr>
              <a:t> и </a:t>
            </a:r>
            <a:r>
              <a:rPr lang="ru-RU" sz="1500" dirty="0" err="1">
                <a:latin typeface="Raleway"/>
              </a:rPr>
              <a:t>излитат</a:t>
            </a:r>
            <a:r>
              <a:rPr lang="ru-RU" sz="1500" dirty="0">
                <a:latin typeface="Raleway"/>
              </a:rPr>
              <a:t> от </a:t>
            </a:r>
            <a:r>
              <a:rPr lang="ru-RU" sz="1500" dirty="0" err="1">
                <a:latin typeface="Raleway"/>
              </a:rPr>
              <a:t>гнездото</a:t>
            </a:r>
            <a:r>
              <a:rPr lang="ru-RU" sz="1500" dirty="0">
                <a:latin typeface="Raleway"/>
              </a:rPr>
              <a:t>. </a:t>
            </a:r>
          </a:p>
          <a:p>
            <a:pPr>
              <a:lnSpc>
                <a:spcPct val="115000"/>
              </a:lnSpc>
              <a:buSzPts val="1500"/>
            </a:pPr>
            <a:r>
              <a:rPr lang="ru-RU" sz="1500" dirty="0">
                <a:latin typeface="Raleway"/>
              </a:rPr>
              <a:t>При </a:t>
            </a:r>
            <a:r>
              <a:rPr lang="ru-RU" sz="1500" dirty="0" err="1">
                <a:latin typeface="Raleway"/>
              </a:rPr>
              <a:t>тях</a:t>
            </a:r>
            <a:r>
              <a:rPr lang="ru-RU" sz="1500" dirty="0">
                <a:latin typeface="Raleway"/>
              </a:rPr>
              <a:t> се </a:t>
            </a:r>
            <a:r>
              <a:rPr lang="ru-RU" sz="1500" dirty="0" err="1">
                <a:latin typeface="Raleway"/>
              </a:rPr>
              <a:t>наблюдава</a:t>
            </a:r>
            <a:r>
              <a:rPr lang="ru-RU" sz="1500" dirty="0">
                <a:latin typeface="Raleway"/>
              </a:rPr>
              <a:t> един феномен, наречен </a:t>
            </a:r>
            <a:r>
              <a:rPr lang="ru-RU" sz="1500" dirty="0" err="1">
                <a:latin typeface="Raleway"/>
              </a:rPr>
              <a:t>каинизъм</a:t>
            </a:r>
            <a:r>
              <a:rPr lang="ru-RU" sz="1500" dirty="0">
                <a:latin typeface="Raleway"/>
              </a:rPr>
              <a:t> (от </a:t>
            </a:r>
            <a:r>
              <a:rPr lang="ru-RU" sz="1500" dirty="0" err="1">
                <a:latin typeface="Raleway"/>
              </a:rPr>
              <a:t>библейската</a:t>
            </a:r>
            <a:r>
              <a:rPr lang="ru-RU" sz="1500" dirty="0">
                <a:latin typeface="Raleway"/>
              </a:rPr>
              <a:t> история за </a:t>
            </a:r>
            <a:r>
              <a:rPr lang="ru-RU" sz="1500" dirty="0" err="1">
                <a:latin typeface="Raleway"/>
              </a:rPr>
              <a:t>Кайн</a:t>
            </a:r>
            <a:r>
              <a:rPr lang="ru-RU" sz="1500" dirty="0">
                <a:latin typeface="Raleway"/>
              </a:rPr>
              <a:t> и </a:t>
            </a:r>
            <a:r>
              <a:rPr lang="ru-RU" sz="1500" dirty="0" err="1">
                <a:latin typeface="Raleway"/>
              </a:rPr>
              <a:t>Авел</a:t>
            </a:r>
            <a:r>
              <a:rPr lang="ru-RU" sz="1500" dirty="0">
                <a:latin typeface="Raleway"/>
              </a:rPr>
              <a:t>). </a:t>
            </a:r>
            <a:r>
              <a:rPr lang="ru-RU" sz="1500" dirty="0" err="1">
                <a:latin typeface="Raleway"/>
              </a:rPr>
              <a:t>Ако</a:t>
            </a:r>
            <a:r>
              <a:rPr lang="ru-RU" sz="1500" dirty="0">
                <a:latin typeface="Raleway"/>
              </a:rPr>
              <a:t> знаете </a:t>
            </a:r>
            <a:r>
              <a:rPr lang="ru-RU" sz="1500" dirty="0" err="1">
                <a:latin typeface="Raleway"/>
              </a:rPr>
              <a:t>тази</a:t>
            </a:r>
            <a:r>
              <a:rPr lang="ru-RU" sz="1500" dirty="0">
                <a:latin typeface="Raleway"/>
              </a:rPr>
              <a:t> история, вероятно се </a:t>
            </a:r>
            <a:r>
              <a:rPr lang="ru-RU" sz="1500" dirty="0" err="1">
                <a:latin typeface="Raleway"/>
              </a:rPr>
              <a:t>сещате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какво</a:t>
            </a:r>
            <a:r>
              <a:rPr lang="ru-RU" sz="1500" dirty="0">
                <a:latin typeface="Raleway"/>
              </a:rPr>
              <a:t> се </a:t>
            </a:r>
            <a:r>
              <a:rPr lang="ru-RU" sz="1500" dirty="0" err="1">
                <a:latin typeface="Raleway"/>
              </a:rPr>
              <a:t>случва</a:t>
            </a:r>
            <a:r>
              <a:rPr lang="ru-RU" sz="1500" dirty="0">
                <a:latin typeface="Raleway"/>
              </a:rPr>
              <a:t> и тук. </a:t>
            </a:r>
            <a:r>
              <a:rPr lang="ru-RU" sz="1500" dirty="0" err="1">
                <a:latin typeface="Raleway"/>
              </a:rPr>
              <a:t>Природата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има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сурови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закони</a:t>
            </a:r>
            <a:r>
              <a:rPr lang="ru-RU" sz="1500" dirty="0">
                <a:latin typeface="Raleway"/>
              </a:rPr>
              <a:t>, и </a:t>
            </a:r>
            <a:r>
              <a:rPr lang="ru-RU" sz="1500" dirty="0" err="1">
                <a:latin typeface="Raleway"/>
              </a:rPr>
              <a:t>ако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времето</a:t>
            </a:r>
            <a:r>
              <a:rPr lang="ru-RU" sz="1500" dirty="0">
                <a:latin typeface="Raleway"/>
              </a:rPr>
              <a:t> е </a:t>
            </a:r>
            <a:r>
              <a:rPr lang="ru-RU" sz="1500" dirty="0" err="1">
                <a:latin typeface="Raleway"/>
              </a:rPr>
              <a:t>лошо</a:t>
            </a:r>
            <a:r>
              <a:rPr lang="ru-RU" sz="1500" dirty="0">
                <a:latin typeface="Raleway"/>
              </a:rPr>
              <a:t> и </a:t>
            </a:r>
            <a:r>
              <a:rPr lang="ru-RU" sz="1500" dirty="0" err="1">
                <a:latin typeface="Raleway"/>
              </a:rPr>
              <a:t>храната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недостатъчна</a:t>
            </a:r>
            <a:r>
              <a:rPr lang="ru-RU" sz="1500" dirty="0">
                <a:latin typeface="Raleway"/>
              </a:rPr>
              <a:t>, </a:t>
            </a:r>
            <a:r>
              <a:rPr lang="ru-RU" sz="1500" dirty="0" err="1">
                <a:latin typeface="Raleway"/>
              </a:rPr>
              <a:t>по-голямото</a:t>
            </a:r>
            <a:r>
              <a:rPr lang="ru-RU" sz="1500" dirty="0">
                <a:latin typeface="Raleway"/>
              </a:rPr>
              <a:t> орле </a:t>
            </a:r>
            <a:r>
              <a:rPr lang="ru-RU" sz="1500" dirty="0" err="1">
                <a:latin typeface="Raleway"/>
              </a:rPr>
              <a:t>убива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по-малкото</a:t>
            </a:r>
            <a:r>
              <a:rPr lang="ru-RU" sz="1500" dirty="0">
                <a:latin typeface="Raleway"/>
              </a:rPr>
              <a:t>. </a:t>
            </a:r>
            <a:r>
              <a:rPr lang="ru-RU" sz="1500" dirty="0" err="1">
                <a:latin typeface="Raleway"/>
              </a:rPr>
              <a:t>Така</a:t>
            </a:r>
            <a:r>
              <a:rPr lang="ru-RU" sz="1500" dirty="0">
                <a:latin typeface="Raleway"/>
              </a:rPr>
              <a:t> се </a:t>
            </a:r>
            <a:r>
              <a:rPr lang="ru-RU" sz="1500" dirty="0" err="1">
                <a:latin typeface="Raleway"/>
              </a:rPr>
              <a:t>осигурява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оцеляването</a:t>
            </a:r>
            <a:r>
              <a:rPr lang="ru-RU" sz="1500" dirty="0">
                <a:latin typeface="Raleway"/>
              </a:rPr>
              <a:t> на </a:t>
            </a:r>
            <a:r>
              <a:rPr lang="ru-RU" sz="1500" dirty="0" err="1">
                <a:latin typeface="Raleway"/>
              </a:rPr>
              <a:t>поне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едното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малко</a:t>
            </a:r>
            <a:r>
              <a:rPr lang="ru-RU" sz="1500" dirty="0">
                <a:latin typeface="Raleway"/>
              </a:rPr>
              <a:t> </a:t>
            </a:r>
            <a:r>
              <a:rPr lang="ru-RU" sz="1500" dirty="0" err="1">
                <a:latin typeface="Raleway"/>
              </a:rPr>
              <a:t>във</a:t>
            </a:r>
            <a:r>
              <a:rPr lang="ru-RU" sz="1500" dirty="0">
                <a:latin typeface="Raleway"/>
              </a:rPr>
              <a:t> времена на </a:t>
            </a:r>
            <a:r>
              <a:rPr lang="ru-RU" sz="1500" dirty="0" err="1">
                <a:latin typeface="Raleway"/>
              </a:rPr>
              <a:t>недостиг</a:t>
            </a:r>
            <a:r>
              <a:rPr lang="ru-RU" sz="1500" dirty="0">
                <a:latin typeface="Raleway"/>
              </a:rPr>
              <a:t>.</a:t>
            </a:r>
          </a:p>
          <a:p>
            <a:br>
              <a:rPr lang="ru-RU" sz="2000" dirty="0"/>
            </a:br>
            <a:endParaRPr sz="1500" dirty="0">
              <a:latin typeface="Raleway"/>
              <a:sym typeface="Raleway"/>
            </a:endParaRPr>
          </a:p>
        </p:txBody>
      </p:sp>
      <p:sp>
        <p:nvSpPr>
          <p:cNvPr id="307" name="Google Shape;307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БДЗП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1170" y="266507"/>
            <a:ext cx="5852160" cy="3895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B330711-2A26-2A27-6A91-10B194036AC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26DA6C0-E8D7-2A0D-32E7-78A39C59C01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2073B635-49A9-FCBF-56E1-FB6D8E2E08C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541645F-2EC0-2B9E-8EC5-A99AD591AD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54C2906-88DC-F322-ED07-0221CB6E4D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2861BE1-E130-285F-EF87-F8B3F27B122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91B3F49-C16B-4568-89E9-A4EA220241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E027A94-421C-0196-C07F-DFDA8C7084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04A61D3-F00C-9A8F-AAA3-20794E22B9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75EDC5E-72A7-81D6-EF86-1FC307756C3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E790B97-B234-0EBD-9407-9922E36C5EE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05D0BCE-857A-9213-A87B-024C147E963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6" name="Google Shape;326;p14"/>
          <p:cNvPicPr preferRelativeResize="0"/>
          <p:nvPr/>
        </p:nvPicPr>
        <p:blipFill rotWithShape="1">
          <a:blip r:embed="rId3">
            <a:alphaModFix/>
          </a:blip>
          <a:srcRect l="9794" r="35147"/>
          <a:stretch/>
        </p:blipFill>
        <p:spPr>
          <a:xfrm>
            <a:off x="99675" y="106391"/>
            <a:ext cx="5034461" cy="6103752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4"/>
          <p:cNvSpPr txBox="1"/>
          <p:nvPr/>
        </p:nvSpPr>
        <p:spPr>
          <a:xfrm>
            <a:off x="5314868" y="659701"/>
            <a:ext cx="3531300" cy="471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600"/>
            </a:pPr>
            <a:r>
              <a:rPr lang="ru-RU" sz="1600" dirty="0">
                <a:latin typeface="Raleway"/>
              </a:rPr>
              <a:t>След </a:t>
            </a:r>
            <a:r>
              <a:rPr lang="ru-RU" sz="1600" dirty="0" err="1">
                <a:latin typeface="Raleway"/>
              </a:rPr>
              <a:t>напускане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гнездото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младите</a:t>
            </a:r>
            <a:r>
              <a:rPr lang="ru-RU" sz="1600" dirty="0">
                <a:latin typeface="Raleway"/>
              </a:rPr>
              <a:t> царски </a:t>
            </a:r>
            <a:r>
              <a:rPr lang="ru-RU" sz="1600" dirty="0" err="1">
                <a:latin typeface="Raleway"/>
              </a:rPr>
              <a:t>орли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скитат</a:t>
            </a:r>
            <a:r>
              <a:rPr lang="ru-RU" sz="1600" dirty="0">
                <a:latin typeface="Raleway"/>
              </a:rPr>
              <a:t>.</a:t>
            </a:r>
          </a:p>
          <a:p>
            <a:pPr>
              <a:lnSpc>
                <a:spcPct val="115000"/>
              </a:lnSpc>
              <a:buSzPts val="1600"/>
            </a:pPr>
            <a:br>
              <a:rPr lang="ru-RU" sz="1600" dirty="0">
                <a:latin typeface="Raleway"/>
              </a:rPr>
            </a:br>
            <a:r>
              <a:rPr lang="ru-RU" sz="1600" dirty="0" err="1">
                <a:latin typeface="Raleway"/>
              </a:rPr>
              <a:t>Първите</a:t>
            </a:r>
            <a:r>
              <a:rPr lang="ru-RU" sz="1600" dirty="0">
                <a:latin typeface="Raleway"/>
              </a:rPr>
              <a:t> 4–5 </a:t>
            </a:r>
            <a:r>
              <a:rPr lang="ru-RU" sz="1600" dirty="0" err="1">
                <a:latin typeface="Raleway"/>
              </a:rPr>
              <a:t>години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младия</a:t>
            </a:r>
            <a:r>
              <a:rPr lang="ru-RU" sz="1600" dirty="0">
                <a:latin typeface="Raleway"/>
              </a:rPr>
              <a:t> царски орел </a:t>
            </a:r>
            <a:r>
              <a:rPr lang="ru-RU" sz="1600" dirty="0" err="1">
                <a:latin typeface="Raleway"/>
              </a:rPr>
              <a:t>преминават</a:t>
            </a:r>
            <a:r>
              <a:rPr lang="ru-RU" sz="1600" dirty="0">
                <a:latin typeface="Raleway"/>
              </a:rPr>
              <a:t> в </a:t>
            </a:r>
            <a:r>
              <a:rPr lang="ru-RU" sz="1600" dirty="0" err="1">
                <a:latin typeface="Raleway"/>
              </a:rPr>
              <a:t>пътувания</a:t>
            </a:r>
            <a:r>
              <a:rPr lang="ru-RU" sz="1600" dirty="0">
                <a:latin typeface="Raleway"/>
              </a:rPr>
              <a:t> по </a:t>
            </a:r>
            <a:r>
              <a:rPr lang="ru-RU" sz="1600" dirty="0" err="1">
                <a:latin typeface="Raleway"/>
              </a:rPr>
              <a:t>широкия</a:t>
            </a:r>
            <a:r>
              <a:rPr lang="ru-RU" sz="1600" dirty="0">
                <a:latin typeface="Raleway"/>
              </a:rPr>
              <a:t> свят. На север от нас, </a:t>
            </a:r>
            <a:r>
              <a:rPr lang="ru-RU" sz="1600" dirty="0" err="1">
                <a:latin typeface="Raleway"/>
              </a:rPr>
              <a:t>към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Румъния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Украйна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към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близкия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Изток</a:t>
            </a:r>
            <a:r>
              <a:rPr lang="ru-RU" sz="1600" dirty="0">
                <a:latin typeface="Raleway"/>
              </a:rPr>
              <a:t> – Турция, Ливан, </a:t>
            </a:r>
            <a:r>
              <a:rPr lang="ru-RU" sz="1600" dirty="0" err="1">
                <a:latin typeface="Raleway"/>
              </a:rPr>
              <a:t>Израел</a:t>
            </a:r>
            <a:r>
              <a:rPr lang="ru-RU" sz="1600" dirty="0">
                <a:latin typeface="Raleway"/>
              </a:rPr>
              <a:t>, Сирия.</a:t>
            </a:r>
          </a:p>
          <a:p>
            <a:pPr>
              <a:lnSpc>
                <a:spcPct val="115000"/>
              </a:lnSpc>
              <a:buSzPts val="1600"/>
            </a:pPr>
            <a:br>
              <a:rPr lang="ru-RU" sz="1600" dirty="0">
                <a:latin typeface="Raleway"/>
              </a:rPr>
            </a:br>
            <a:r>
              <a:rPr lang="ru-RU" sz="1600" dirty="0">
                <a:latin typeface="Raleway"/>
              </a:rPr>
              <a:t>След </a:t>
            </a:r>
            <a:r>
              <a:rPr lang="ru-RU" sz="1600" dirty="0" err="1">
                <a:latin typeface="Raleway"/>
              </a:rPr>
              <a:t>това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някои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птици</a:t>
            </a:r>
            <a:r>
              <a:rPr lang="ru-RU" sz="1600" dirty="0">
                <a:latin typeface="Raleway"/>
              </a:rPr>
              <a:t> се </a:t>
            </a:r>
            <a:r>
              <a:rPr lang="ru-RU" sz="1600" dirty="0" err="1">
                <a:latin typeface="Raleway"/>
              </a:rPr>
              <a:t>връщат</a:t>
            </a:r>
            <a:r>
              <a:rPr lang="ru-RU" sz="1600" dirty="0">
                <a:latin typeface="Raleway"/>
              </a:rPr>
              <a:t>, там </a:t>
            </a:r>
            <a:r>
              <a:rPr lang="ru-RU" sz="1600" dirty="0" err="1">
                <a:latin typeface="Raleway"/>
              </a:rPr>
              <a:t>където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са</a:t>
            </a:r>
            <a:r>
              <a:rPr lang="ru-RU" sz="1600" dirty="0">
                <a:latin typeface="Raleway"/>
              </a:rPr>
              <a:t> се </a:t>
            </a:r>
            <a:r>
              <a:rPr lang="ru-RU" sz="1600" dirty="0" err="1">
                <a:latin typeface="Raleway"/>
              </a:rPr>
              <a:t>излюпили</a:t>
            </a:r>
            <a:r>
              <a:rPr lang="ru-RU" sz="1600" dirty="0">
                <a:latin typeface="Raleway"/>
              </a:rPr>
              <a:t>. </a:t>
            </a:r>
            <a:r>
              <a:rPr lang="ru-RU" sz="1600" dirty="0" err="1">
                <a:latin typeface="Raleway"/>
              </a:rPr>
              <a:t>Това</a:t>
            </a:r>
            <a:r>
              <a:rPr lang="ru-RU" sz="1600" dirty="0">
                <a:latin typeface="Raleway"/>
              </a:rPr>
              <a:t> се </a:t>
            </a:r>
            <a:r>
              <a:rPr lang="ru-RU" sz="1600" dirty="0" err="1">
                <a:latin typeface="Raleway"/>
              </a:rPr>
              <a:t>нарича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филопатризъм</a:t>
            </a:r>
            <a:r>
              <a:rPr lang="ru-RU" sz="1600" dirty="0">
                <a:latin typeface="Raleway"/>
              </a:rPr>
              <a:t> (от </a:t>
            </a:r>
            <a:r>
              <a:rPr lang="ru-RU" sz="1600" dirty="0" err="1">
                <a:latin typeface="Raleway"/>
              </a:rPr>
              <a:t>древногръцки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филос</a:t>
            </a:r>
            <a:r>
              <a:rPr lang="ru-RU" sz="1600" dirty="0">
                <a:latin typeface="Raleway"/>
              </a:rPr>
              <a:t> – </a:t>
            </a:r>
            <a:r>
              <a:rPr lang="ru-RU" sz="1600" dirty="0" err="1">
                <a:latin typeface="Raleway"/>
              </a:rPr>
              <a:t>обичам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патриос</a:t>
            </a:r>
            <a:r>
              <a:rPr lang="ru-RU" sz="1600" dirty="0">
                <a:latin typeface="Raleway"/>
              </a:rPr>
              <a:t> – родина). За да намерят </a:t>
            </a:r>
            <a:r>
              <a:rPr lang="ru-RU" sz="1600" dirty="0" err="1">
                <a:latin typeface="Raleway"/>
              </a:rPr>
              <a:t>партньор</a:t>
            </a:r>
            <a:r>
              <a:rPr lang="ru-RU" sz="1600" dirty="0">
                <a:latin typeface="Raleway"/>
              </a:rPr>
              <a:t> и да </a:t>
            </a:r>
            <a:r>
              <a:rPr lang="ru-RU" sz="1600" dirty="0" err="1">
                <a:latin typeface="Raleway"/>
              </a:rPr>
              <a:t>свият</a:t>
            </a:r>
            <a:r>
              <a:rPr lang="ru-RU" sz="1600" dirty="0">
                <a:latin typeface="Raleway"/>
              </a:rPr>
              <a:t> гнездо.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C6DE71-F1CE-7722-EDE3-DFBCDBDCD19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059A18C-5B8E-B98B-FF38-37321EA6A73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C166E96-2F04-FA4E-FDED-C15763BF89C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A6AEF8D-F977-ED86-8197-5C653534F9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6F1ED00-8BD8-C1E2-60F5-35F0D31B07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339406B-5DB2-F3DE-608C-2E6E768240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7E490DE9-06FF-3E14-151A-3A0663BE41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122ACBF-712D-DE2E-777F-812DFD8132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5F2589D-F279-A488-F0A7-0746C7C51BF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4A12EE0-1DF3-8261-43A0-13E3587BED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0970162-B822-2109-950C-A963A22F80B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AA0293D-DECB-DA46-0169-33FD48B13D4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413124" y="3804156"/>
            <a:ext cx="8469900" cy="244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buSzPts val="1600"/>
            </a:pPr>
            <a:r>
              <a:rPr lang="ru-RU" sz="1600" dirty="0">
                <a:latin typeface="Raleway"/>
              </a:rPr>
              <a:t>На </a:t>
            </a:r>
            <a:r>
              <a:rPr lang="ru-RU" sz="1600" dirty="0" err="1">
                <a:latin typeface="Raleway"/>
              </a:rPr>
              <a:t>ръба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изчезването</a:t>
            </a:r>
            <a:r>
              <a:rPr lang="ru-RU" sz="1600" dirty="0">
                <a:latin typeface="Raleway"/>
              </a:rPr>
              <a:t>.</a:t>
            </a:r>
          </a:p>
          <a:p>
            <a:pPr>
              <a:lnSpc>
                <a:spcPct val="115000"/>
              </a:lnSpc>
              <a:buSzPts val="1600"/>
            </a:pPr>
            <a:r>
              <a:rPr lang="ru-RU" sz="1600" dirty="0">
                <a:latin typeface="Raleway"/>
              </a:rPr>
              <a:t>В </a:t>
            </a:r>
            <a:r>
              <a:rPr lang="ru-RU" sz="1600" dirty="0" err="1">
                <a:latin typeface="Raleway"/>
              </a:rPr>
              <a:t>България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видът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беше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ръба</a:t>
            </a:r>
            <a:r>
              <a:rPr lang="ru-RU" sz="1600" dirty="0">
                <a:latin typeface="Raleway"/>
              </a:rPr>
              <a:t> на </a:t>
            </a:r>
            <a:r>
              <a:rPr lang="ru-RU" sz="1600" dirty="0" err="1">
                <a:latin typeface="Raleway"/>
              </a:rPr>
              <a:t>изчезването</a:t>
            </a:r>
            <a:r>
              <a:rPr lang="ru-RU" sz="1600" dirty="0">
                <a:latin typeface="Raleway"/>
              </a:rPr>
              <a:t>, след </a:t>
            </a:r>
            <a:r>
              <a:rPr lang="ru-RU" sz="1600" dirty="0" err="1">
                <a:latin typeface="Raleway"/>
              </a:rPr>
              <a:t>като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години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наред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числеността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му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намаляваше</a:t>
            </a:r>
            <a:r>
              <a:rPr lang="ru-RU" sz="1600" dirty="0">
                <a:latin typeface="Raleway"/>
              </a:rPr>
              <a:t> и </a:t>
            </a:r>
            <a:r>
              <a:rPr lang="ru-RU" sz="1600" dirty="0" err="1">
                <a:latin typeface="Raleway"/>
              </a:rPr>
              <a:t>намаляваше</a:t>
            </a:r>
            <a:r>
              <a:rPr lang="ru-RU" sz="1600" dirty="0">
                <a:latin typeface="Raleway"/>
              </a:rPr>
              <a:t>. 5 двойки </a:t>
            </a:r>
            <a:r>
              <a:rPr lang="ru-RU" sz="1600" dirty="0" err="1">
                <a:latin typeface="Raleway"/>
              </a:rPr>
              <a:t>през</a:t>
            </a:r>
            <a:r>
              <a:rPr lang="ru-RU" sz="1600" dirty="0">
                <a:latin typeface="Raleway"/>
              </a:rPr>
              <a:t> 2003 – критично </a:t>
            </a:r>
            <a:r>
              <a:rPr lang="ru-RU" sz="1600" dirty="0" err="1">
                <a:latin typeface="Raleway"/>
              </a:rPr>
              <a:t>малко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птици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царският</a:t>
            </a:r>
            <a:r>
              <a:rPr lang="ru-RU" sz="1600" dirty="0">
                <a:latin typeface="Raleway"/>
              </a:rPr>
              <a:t> орел </a:t>
            </a:r>
            <a:r>
              <a:rPr lang="ru-RU" sz="1600" dirty="0" err="1">
                <a:latin typeface="Raleway"/>
              </a:rPr>
              <a:t>изчезваше</a:t>
            </a:r>
            <a:r>
              <a:rPr lang="ru-RU" sz="1600" dirty="0">
                <a:latin typeface="Raleway"/>
              </a:rPr>
              <a:t> пред </a:t>
            </a:r>
            <a:r>
              <a:rPr lang="ru-RU" sz="1600" dirty="0" err="1">
                <a:latin typeface="Raleway"/>
              </a:rPr>
              <a:t>очите</a:t>
            </a:r>
            <a:r>
              <a:rPr lang="ru-RU" sz="1600" dirty="0">
                <a:latin typeface="Raleway"/>
              </a:rPr>
              <a:t> ни.</a:t>
            </a:r>
          </a:p>
          <a:p>
            <a:pPr>
              <a:lnSpc>
                <a:spcPct val="115000"/>
              </a:lnSpc>
              <a:buSzPts val="1600"/>
            </a:pPr>
            <a:r>
              <a:rPr lang="ru-RU" sz="1600" dirty="0" err="1">
                <a:latin typeface="Raleway"/>
              </a:rPr>
              <a:t>Горди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сме</a:t>
            </a:r>
            <a:r>
              <a:rPr lang="ru-RU" sz="1600" dirty="0">
                <a:latin typeface="Raleway"/>
              </a:rPr>
              <a:t> да кажем, че след </a:t>
            </a:r>
            <a:r>
              <a:rPr lang="ru-RU" sz="1600" dirty="0" err="1">
                <a:latin typeface="Raleway"/>
              </a:rPr>
              <a:t>години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безспирна</a:t>
            </a:r>
            <a:r>
              <a:rPr lang="ru-RU" sz="1600" dirty="0">
                <a:latin typeface="Raleway"/>
              </a:rPr>
              <a:t> работа на много </a:t>
            </a:r>
            <a:r>
              <a:rPr lang="ru-RU" sz="1600" dirty="0" err="1">
                <a:latin typeface="Raleway"/>
              </a:rPr>
              <a:t>природозащитници</a:t>
            </a:r>
            <a:r>
              <a:rPr lang="ru-RU" sz="1600" dirty="0">
                <a:latin typeface="Raleway"/>
              </a:rPr>
              <a:t>, </a:t>
            </a:r>
            <a:r>
              <a:rPr lang="ru-RU" sz="1600" dirty="0" err="1">
                <a:latin typeface="Raleway"/>
              </a:rPr>
              <a:t>които</a:t>
            </a:r>
            <a:r>
              <a:rPr lang="ru-RU" sz="1600" dirty="0">
                <a:latin typeface="Raleway"/>
              </a:rPr>
              <a:t> не </a:t>
            </a:r>
            <a:r>
              <a:rPr lang="ru-RU" sz="1600" dirty="0" err="1">
                <a:latin typeface="Raleway"/>
              </a:rPr>
              <a:t>губеха</a:t>
            </a:r>
            <a:r>
              <a:rPr lang="ru-RU" sz="1600" dirty="0">
                <a:latin typeface="Raleway"/>
              </a:rPr>
              <a:t> надежда, </a:t>
            </a:r>
            <a:r>
              <a:rPr lang="ru-RU" sz="1600" dirty="0" err="1">
                <a:latin typeface="Raleway"/>
              </a:rPr>
              <a:t>днес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през</a:t>
            </a:r>
            <a:r>
              <a:rPr lang="ru-RU" sz="1600" dirty="0">
                <a:latin typeface="Raleway"/>
              </a:rPr>
              <a:t> 2025 година вече </a:t>
            </a:r>
            <a:r>
              <a:rPr lang="ru-RU" sz="1600" dirty="0" err="1">
                <a:latin typeface="Raleway"/>
              </a:rPr>
              <a:t>двойките</a:t>
            </a:r>
            <a:r>
              <a:rPr lang="ru-RU" sz="1600" dirty="0">
                <a:latin typeface="Raleway"/>
              </a:rPr>
              <a:t> царски </a:t>
            </a:r>
            <a:r>
              <a:rPr lang="ru-RU" sz="1600" dirty="0" err="1">
                <a:latin typeface="Raleway"/>
              </a:rPr>
              <a:t>орли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са</a:t>
            </a:r>
            <a:r>
              <a:rPr lang="ru-RU" sz="1600" dirty="0">
                <a:latin typeface="Raleway"/>
              </a:rPr>
              <a:t> 45.</a:t>
            </a:r>
          </a:p>
          <a:p>
            <a:pPr>
              <a:lnSpc>
                <a:spcPct val="115000"/>
              </a:lnSpc>
              <a:buSzPts val="1600"/>
            </a:pPr>
            <a:r>
              <a:rPr lang="ru-RU" sz="1600" dirty="0">
                <a:latin typeface="Raleway"/>
              </a:rPr>
              <a:t>Но </a:t>
            </a:r>
            <a:r>
              <a:rPr lang="ru-RU" sz="1600" dirty="0" err="1">
                <a:latin typeface="Raleway"/>
              </a:rPr>
              <a:t>бъдещето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остава</a:t>
            </a:r>
            <a:r>
              <a:rPr lang="ru-RU" sz="1600" dirty="0">
                <a:latin typeface="Raleway"/>
              </a:rPr>
              <a:t> </a:t>
            </a:r>
            <a:r>
              <a:rPr lang="ru-RU" sz="1600" dirty="0" err="1">
                <a:latin typeface="Raleway"/>
              </a:rPr>
              <a:t>несигурно</a:t>
            </a:r>
            <a:r>
              <a:rPr lang="ru-RU" sz="1600" dirty="0">
                <a:latin typeface="Raleway"/>
              </a:rPr>
              <a:t>.</a:t>
            </a:r>
          </a:p>
        </p:txBody>
      </p:sp>
      <p:sp>
        <p:nvSpPr>
          <p:cNvPr id="345" name="Google Shape;345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6" name="Google Shape;346;p15"/>
          <p:cNvPicPr preferRelativeResize="0"/>
          <p:nvPr/>
        </p:nvPicPr>
        <p:blipFill rotWithShape="1">
          <a:blip r:embed="rId3">
            <a:alphaModFix/>
          </a:blip>
          <a:srcRect b="15555"/>
          <a:stretch/>
        </p:blipFill>
        <p:spPr>
          <a:xfrm>
            <a:off x="737956" y="138601"/>
            <a:ext cx="7070936" cy="33587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19D6678-FF72-67EB-05E3-D657DF4D402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84C3D84-0F3C-32B3-147E-55FBF7F138B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28CE4E9-BC3A-891E-6524-1C37EBEC0A4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7C41090-C986-286C-2C97-F2373A176B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C77CB3C-F4E7-B225-E2F3-12C8F43408F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BAB92D83-CD44-C2BD-19D1-0A89C1ECB2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98E78D7-D33E-4A44-BE0D-9DE07155FE1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BD2C9EF-FC9C-A385-4818-25D1F173A3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41AD79A-3EC4-9DF6-549B-10265377DD4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6BA62CB-8E82-548C-E4CC-A3D84C24A0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BFBCB14-03A7-DF5B-0129-EAD51E7A083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C9AA5FF-F771-0AD6-47A0-AA535F00A05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4" name="Google Shape;364;p16"/>
          <p:cNvSpPr txBox="1"/>
          <p:nvPr/>
        </p:nvSpPr>
        <p:spPr>
          <a:xfrm>
            <a:off x="5127489" y="695504"/>
            <a:ext cx="3531204" cy="216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Бъдещето на този символ на свободата е в нашите ръце. От нас зависи дали ще има орли и чиста и дива природа.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Бъдещите природозащитници, лесовъди, ветеринари и учени сте вие деца.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5" name="Google Shape;365;p16"/>
          <p:cNvPicPr preferRelativeResize="0"/>
          <p:nvPr/>
        </p:nvPicPr>
        <p:blipFill rotWithShape="1">
          <a:blip r:embed="rId3">
            <a:alphaModFix/>
          </a:blip>
          <a:srcRect l="17266" r="2684"/>
          <a:stretch/>
        </p:blipFill>
        <p:spPr>
          <a:xfrm rot="5400000">
            <a:off x="151127" y="960412"/>
            <a:ext cx="4478161" cy="4198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009" y="3153380"/>
            <a:ext cx="4270929" cy="28472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1B67099-3A53-B332-FC90-0D70DFF60F2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25855118-21C3-ECA2-C5ED-85F24A81D81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F7AFF90-C4AD-06AC-D1F1-2D39556ADC3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85CFE0D-B096-5E33-7B99-11B062E651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ACFC3C3-2E9C-C3EE-4162-62C1D9C3FF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04B61E5C-430A-C80E-FE5C-74A037D50DE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055525A-B70C-1D3A-6B6E-569E4767BA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F9BB909-3031-9218-0568-E7DB898700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1D4A6C1C-197A-CF90-1D3E-5E48973A41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5090939-E866-F065-AC56-524F3790A4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7DBD5D9-38EE-CDBC-04C2-1C94B122A18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95A59F6-105C-00E7-EF5D-E17F1C4B65E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4" name="Google Shape;384;p17"/>
          <p:cNvSpPr txBox="1"/>
          <p:nvPr/>
        </p:nvSpPr>
        <p:spPr>
          <a:xfrm>
            <a:off x="355875" y="1125125"/>
            <a:ext cx="38256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🌾 Ловните им терирории, които са с ниска трева и били пасища за животни, вече са земеделски земи. Така изчезват лалугерите, с които орлите се хранят.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5" name="Google Shape;385;p17"/>
          <p:cNvSpPr txBox="1"/>
          <p:nvPr/>
        </p:nvSpPr>
        <p:spPr>
          <a:xfrm>
            <a:off x="376750" y="2374800"/>
            <a:ext cx="3825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🌳 Изсичат се големи и стари дървета, на които те гнездят.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6" name="Google Shape;386;p17"/>
          <p:cNvSpPr txBox="1"/>
          <p:nvPr/>
        </p:nvSpPr>
        <p:spPr>
          <a:xfrm>
            <a:off x="376750" y="4116125"/>
            <a:ext cx="38256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☠️ Птиците загиват заради отровни примамки за борба с други хищници, поставени от хората, за да опазят домашните си животни.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387" name="Google Shape;387;p17"/>
          <p:cNvGrpSpPr/>
          <p:nvPr/>
        </p:nvGrpSpPr>
        <p:grpSpPr>
          <a:xfrm>
            <a:off x="5082825" y="220775"/>
            <a:ext cx="3621425" cy="800400"/>
            <a:chOff x="5006625" y="220775"/>
            <a:chExt cx="3621425" cy="800400"/>
          </a:xfrm>
        </p:grpSpPr>
        <p:sp>
          <p:nvSpPr>
            <p:cNvPr id="388" name="Google Shape;388;p17"/>
            <p:cNvSpPr txBox="1"/>
            <p:nvPr/>
          </p:nvSpPr>
          <p:spPr>
            <a:xfrm>
              <a:off x="5807150" y="263813"/>
              <a:ext cx="2820900" cy="71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Как помагаме на </a:t>
              </a:r>
              <a:b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царските орли?</a:t>
              </a:r>
              <a:endParaRPr sz="16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89" name="Google Shape;389;p17"/>
            <p:cNvSpPr txBox="1"/>
            <p:nvPr/>
          </p:nvSpPr>
          <p:spPr>
            <a:xfrm>
              <a:off x="5006625" y="220775"/>
              <a:ext cx="8526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" sz="40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💚</a:t>
              </a:r>
              <a:endParaRPr sz="40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90" name="Google Shape;390;p17"/>
          <p:cNvGrpSpPr/>
          <p:nvPr/>
        </p:nvGrpSpPr>
        <p:grpSpPr>
          <a:xfrm>
            <a:off x="753500" y="220775"/>
            <a:ext cx="3653750" cy="846600"/>
            <a:chOff x="753500" y="220775"/>
            <a:chExt cx="3653750" cy="846600"/>
          </a:xfrm>
        </p:grpSpPr>
        <p:sp>
          <p:nvSpPr>
            <p:cNvPr id="391" name="Google Shape;391;p17"/>
            <p:cNvSpPr txBox="1"/>
            <p:nvPr/>
          </p:nvSpPr>
          <p:spPr>
            <a:xfrm>
              <a:off x="1586350" y="263813"/>
              <a:ext cx="2820900" cy="71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Какво застрашава </a:t>
              </a:r>
              <a:b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</a:br>
              <a:r>
                <a:rPr lang="en" sz="16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царските орли?</a:t>
              </a:r>
              <a:endParaRPr sz="16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2" name="Google Shape;392;p17"/>
            <p:cNvSpPr txBox="1"/>
            <p:nvPr/>
          </p:nvSpPr>
          <p:spPr>
            <a:xfrm>
              <a:off x="753500" y="220775"/>
              <a:ext cx="9399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300"/>
                <a:buFont typeface="Arial"/>
                <a:buNone/>
              </a:pPr>
              <a:r>
                <a:rPr lang="en" sz="4300" b="1" i="0" u="none" strike="noStrike" cap="non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💔</a:t>
              </a:r>
              <a:endParaRPr sz="43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393" name="Google Shape;393;p17"/>
          <p:cNvSpPr txBox="1"/>
          <p:nvPr/>
        </p:nvSpPr>
        <p:spPr>
          <a:xfrm>
            <a:off x="4752850" y="1125125"/>
            <a:ext cx="39891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🐑 Работи се с фермерите, за да запазят традиционната паша на животните и да не обработват земята с химикали. </a:t>
            </a:r>
            <a:r>
              <a:rPr lang="en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Изкупува се земя, която да се запази.. 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4" name="Google Shape;394;p17"/>
          <p:cNvSpPr txBox="1"/>
          <p:nvPr/>
        </p:nvSpPr>
        <p:spPr>
          <a:xfrm>
            <a:off x="4752850" y="2370638"/>
            <a:ext cx="3825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👁️ Гнездата се охраняват постоянно и се поставят и изкуствени.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5" name="Google Shape;395;p17"/>
          <p:cNvSpPr txBox="1"/>
          <p:nvPr/>
        </p:nvSpPr>
        <p:spPr>
          <a:xfrm>
            <a:off x="355875" y="3124838"/>
            <a:ext cx="3825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⚡️ Младите птици се сблъскват с електрически стълбове, когато скитат или мигрират.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6" name="Google Shape;396;p17"/>
          <p:cNvSpPr txBox="1"/>
          <p:nvPr/>
        </p:nvSpPr>
        <p:spPr>
          <a:xfrm>
            <a:off x="4752850" y="3103663"/>
            <a:ext cx="3825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🔋 Електрическите стълбове се обезопасяват така, че да не са опасни за птиците.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7" name="Google Shape;397;p17"/>
          <p:cNvSpPr txBox="1"/>
          <p:nvPr/>
        </p:nvSpPr>
        <p:spPr>
          <a:xfrm>
            <a:off x="4752850" y="4076063"/>
            <a:ext cx="3825600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🐕 Специално обучени кучета откриват отровени птици, а хората, поставили забранените примамки, се откриват и наказват от закона.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8" name="Google Shape;398;p17"/>
          <p:cNvSpPr txBox="1"/>
          <p:nvPr/>
        </p:nvSpPr>
        <p:spPr>
          <a:xfrm>
            <a:off x="4752850" y="5307850"/>
            <a:ext cx="3825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📡 Птиците се проследяват със сателитни предаватели, за да научим повече кои места посещават.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7"/>
          <p:cNvSpPr txBox="1"/>
          <p:nvPr/>
        </p:nvSpPr>
        <p:spPr>
          <a:xfrm>
            <a:off x="355875" y="5327875"/>
            <a:ext cx="3825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⁉️ Все още не знаем за всички опасни места и ситуации, пред които са изправени орлите.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603848-7DFB-28B6-70F6-5763B623BE2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8235752-8185-857C-C866-D13C2B81096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7FC00C6-B0E6-75EC-4EA0-7A3B572A58F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D48F883-FC48-B994-CACE-AFD6CD6A43E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826F462-0D76-918B-6A6C-76820226DE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F1D707A-B218-8284-4DE4-4B4259E1E9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04AED06-701B-83C0-6937-B6FF6F74B3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ECA4CC5-00FF-59DB-5527-E07AC7EB35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4D3863D-83E3-9C9C-4A5E-3D7AD9F3C37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6A00668-0EC3-A7AC-D83F-347A83EDF5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4C5DCF1-7237-BBED-5274-0636E5C9E8A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80AB7F0-BAF7-0FFF-9F26-0BC97448423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AEEB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8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17" name="Google Shape;417;p1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Markus Hintzen / Laif / Redux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8" name="Google Shape;418;p18"/>
          <p:cNvSpPr/>
          <p:nvPr/>
        </p:nvSpPr>
        <p:spPr>
          <a:xfrm>
            <a:off x="292350" y="918925"/>
            <a:ext cx="3022500" cy="20184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 хората са го нарекли “царски” орел?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19" name="Google Shape;419;p18"/>
          <p:cNvSpPr/>
          <p:nvPr/>
        </p:nvSpPr>
        <p:spPr>
          <a:xfrm>
            <a:off x="6017900" y="918925"/>
            <a:ext cx="2666400" cy="18813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 хищниците на върха на хранителната верига са най-застрашени от изчезване?</a:t>
            </a:r>
            <a:endParaRPr sz="1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0" name="Google Shape;420;p18"/>
          <p:cNvSpPr/>
          <p:nvPr/>
        </p:nvSpPr>
        <p:spPr>
          <a:xfrm>
            <a:off x="3314850" y="2109016"/>
            <a:ext cx="2571050" cy="2102368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i="1" dirty="0" err="1">
                <a:latin typeface="Raleway"/>
              </a:rPr>
              <a:t>Каква</a:t>
            </a:r>
            <a:r>
              <a:rPr lang="ru-RU" sz="1800" i="1" dirty="0">
                <a:latin typeface="Raleway"/>
              </a:rPr>
              <a:t> </a:t>
            </a:r>
            <a:r>
              <a:rPr lang="ru-RU" sz="1800" i="1" dirty="0" err="1">
                <a:latin typeface="Raleway"/>
              </a:rPr>
              <a:t>според</a:t>
            </a:r>
            <a:r>
              <a:rPr lang="ru-RU" sz="1800" i="1" dirty="0">
                <a:latin typeface="Raleway"/>
              </a:rPr>
              <a:t> вас е </a:t>
            </a:r>
            <a:r>
              <a:rPr lang="ru-RU" sz="1800" i="1" dirty="0" err="1">
                <a:latin typeface="Raleway"/>
              </a:rPr>
              <a:t>връзката</a:t>
            </a:r>
            <a:r>
              <a:rPr lang="ru-RU" sz="1800" i="1" dirty="0">
                <a:latin typeface="Raleway"/>
              </a:rPr>
              <a:t> между </a:t>
            </a:r>
            <a:r>
              <a:rPr lang="ru-RU" sz="1800" i="1" dirty="0" err="1">
                <a:latin typeface="Raleway"/>
              </a:rPr>
              <a:t>растенията</a:t>
            </a:r>
            <a:r>
              <a:rPr lang="ru-RU" sz="1800" i="1" dirty="0">
                <a:latin typeface="Raleway"/>
              </a:rPr>
              <a:t>, </a:t>
            </a:r>
            <a:r>
              <a:rPr lang="ru-RU" sz="1800" i="1" dirty="0" err="1">
                <a:latin typeface="Raleway"/>
              </a:rPr>
              <a:t>дребните</a:t>
            </a:r>
            <a:r>
              <a:rPr lang="ru-RU" sz="1800" i="1" dirty="0">
                <a:latin typeface="Raleway"/>
              </a:rPr>
              <a:t> </a:t>
            </a:r>
            <a:r>
              <a:rPr lang="ru-RU" sz="1800" i="1" dirty="0" err="1">
                <a:latin typeface="Raleway"/>
              </a:rPr>
              <a:t>бозайници</a:t>
            </a:r>
            <a:r>
              <a:rPr lang="ru-RU" sz="1800" i="1" dirty="0">
                <a:latin typeface="Raleway"/>
              </a:rPr>
              <a:t> (</a:t>
            </a:r>
            <a:r>
              <a:rPr lang="ru-RU" sz="1800" i="1" dirty="0" err="1">
                <a:latin typeface="Raleway"/>
              </a:rPr>
              <a:t>като</a:t>
            </a:r>
            <a:r>
              <a:rPr lang="ru-RU" sz="1800" i="1" dirty="0">
                <a:latin typeface="Raleway"/>
              </a:rPr>
              <a:t> </a:t>
            </a:r>
            <a:r>
              <a:rPr lang="ru-RU" sz="1800" i="1" dirty="0" err="1">
                <a:latin typeface="Raleway"/>
              </a:rPr>
              <a:t>лалугер</a:t>
            </a:r>
            <a:r>
              <a:rPr lang="ru-RU" sz="1800" i="1" dirty="0">
                <a:latin typeface="Raleway"/>
              </a:rPr>
              <a:t>, мишка) и </a:t>
            </a:r>
            <a:r>
              <a:rPr lang="ru-RU" sz="1800" i="1" dirty="0" err="1">
                <a:latin typeface="Raleway"/>
              </a:rPr>
              <a:t>орлите</a:t>
            </a:r>
            <a:r>
              <a:rPr lang="ru-RU" sz="1800" i="1" dirty="0">
                <a:latin typeface="Raleway"/>
              </a:rPr>
              <a:t>?</a:t>
            </a:r>
            <a:endParaRPr sz="1800" i="1" dirty="0">
              <a:latin typeface="Raleway"/>
              <a:sym typeface="Raleway"/>
            </a:endParaRPr>
          </a:p>
        </p:txBody>
      </p:sp>
      <p:sp>
        <p:nvSpPr>
          <p:cNvPr id="421" name="Google Shape;421;p18"/>
          <p:cNvSpPr/>
          <p:nvPr/>
        </p:nvSpPr>
        <p:spPr>
          <a:xfrm>
            <a:off x="5780450" y="3964775"/>
            <a:ext cx="3141300" cy="18813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 зависи храната на една птица от формата на клюна и ноктите и?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2" name="Google Shape;422;p18"/>
          <p:cNvSpPr/>
          <p:nvPr/>
        </p:nvSpPr>
        <p:spPr>
          <a:xfrm>
            <a:off x="389850" y="4181100"/>
            <a:ext cx="3141300" cy="1881300"/>
          </a:xfrm>
          <a:prstGeom prst="doubleWave">
            <a:avLst>
              <a:gd name="adj1" fmla="val 6250"/>
              <a:gd name="adj2" fmla="val 0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Защо, малките пойни птички снасят повече (и по-често) яйца и отглеждат повече малки, а големите хищни птици най-често имат по две яйца и отглеждат по едно малко?</a:t>
            </a:r>
            <a:endParaRPr sz="14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1C644-73C2-A1CF-5AD3-773FC233E06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CBE52ED-C032-38AA-4C50-A8696C6F9E5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9B1D9E46-99D6-118C-4ACA-20D46767FEE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5BFC4D71-42E8-2CC8-9A92-2A25CBA0EEE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3F2BA63D-4C42-CBC9-0095-7033E53AB4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86A1CB7-C370-C922-2EF3-18CE5010B8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AE73FAE-0AC7-0644-A6B2-107621E3EC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9C910EF-5872-9613-DAC2-7ED4AB7F2B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25CDFA0-0EB7-3E8D-D9E3-B52555E531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3371557-D561-0DF8-B5A1-7BE6C158CE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7DDC639-FDEA-BE99-85F9-BE2A6B85BCB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610EFB4-0EA6-02D5-7AA3-D9F2BE5E45F0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1471</Words>
  <Application>Microsoft Office PowerPoint</Application>
  <PresentationFormat>On-screen Show (4:3)</PresentationFormat>
  <Paragraphs>90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2026-09-14T11:44:50Z</dcterms:modified>
</cp:coreProperties>
</file>