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4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</p:sldIdLst>
  <p:sldSz cx="9144000" cy="6858000" type="screen4x3"/>
  <p:notesSz cx="6858000" cy="9144000"/>
  <p:embeddedFontLst>
    <p:embeddedFont>
      <p:font typeface="Raleway" pitchFamily="2" charset="-52"/>
      <p:regular r:id="rId44"/>
      <p:bold r:id="rId45"/>
      <p:italic r:id="rId46"/>
      <p:boldItalic r:id="rId47"/>
    </p:embeddedFont>
    <p:embeddedFont>
      <p:font typeface="Raleway Black" pitchFamily="2" charset="-52"/>
      <p:bold r:id="rId48"/>
      <p:boldItalic r:id="rId4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54" roundtripDataSignature="AMtx7mgSFhJHUovi05YKZ0u/CBIeInmcLg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Константина Мавлова" initials="" lastIdx="6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1498" y="4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font" Target="fonts/font4.fntdata"/><Relationship Id="rId55" Type="http://schemas.openxmlformats.org/officeDocument/2006/relationships/commentAuthors" Target="commentAuthor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2.fntdata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font" Target="fonts/font5.fntdata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3.fntdata"/><Relationship Id="rId59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customschemas.google.com/relationships/presentationmetadata" Target="meta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6.fntdata"/><Relationship Id="rId5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309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8" name="Google Shape;58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7" name="Google Shape;7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6" name="Google Shape;96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8" name="Google Shape;118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8" name="Google Shape;138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7" name="Google Shape;157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6" name="Google Shape;176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6" name="Google Shape;196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5" name="Google Shape;215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6" name="Google Shape;236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5" name="Google Shape;255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4" name="Google Shape;274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3" name="Google Shape;293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2" name="Google Shape;312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33" name="Google Shape;333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54" name="Google Shape;354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73" name="Google Shape;373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92" name="Google Shape;392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11" name="Google Shape;411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0" name="Google Shape;430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50" name="Google Shape;450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Google Shape;469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70" name="Google Shape;470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" name="Google Shape;488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89" name="Google Shape;489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" name="Google Shape;509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10" name="Google Shape;510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" name="Google Shape;528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9" name="Google Shape;529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9" name="Google Shape;549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50" name="Google Shape;550;p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0" name="Google Shape;570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71" name="Google Shape;571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0" name="Google Shape;590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91" name="Google Shape;591;p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9" name="Google Shape;609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10" name="Google Shape;610;p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8" name="Google Shape;628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29" name="Google Shape;629;p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8" name="Google Shape;648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49" name="Google Shape;649;p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9" name="Google Shape;669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70" name="Google Shape;670;p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8" name="Google Shape;688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89" name="Google Shape;689;p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7" name="Google Shape;707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08" name="Google Shape;708;p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6" name="Google Shape;726;p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27" name="Google Shape;727;p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5" name="Google Shape;745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46" name="Google Shape;746;p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4" name="Google Shape;764;p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65" name="Google Shape;765;p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3" name="Google Shape;783;p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84" name="Google Shape;784;p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2" name="Google Shape;802;p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03" name="Google Shape;803;p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1" name="Google Shape;821;p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22" name="Google Shape;822;p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0" name="Google Shape;840;p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41" name="Google Shape;841;p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43"/>
          <p:cNvSpPr txBox="1">
            <a:spLocks noGrp="1"/>
          </p:cNvSpPr>
          <p:nvPr>
            <p:ph type="ctrTitle"/>
          </p:nvPr>
        </p:nvSpPr>
        <p:spPr>
          <a:xfrm>
            <a:off x="311708" y="992767"/>
            <a:ext cx="8520600" cy="27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43"/>
          <p:cNvSpPr txBox="1">
            <a:spLocks noGrp="1"/>
          </p:cNvSpPr>
          <p:nvPr>
            <p:ph type="subTitle" idx="1"/>
          </p:nvPr>
        </p:nvSpPr>
        <p:spPr>
          <a:xfrm>
            <a:off x="311700" y="3778833"/>
            <a:ext cx="8520600" cy="105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43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-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44"/>
          <p:cNvSpPr txBox="1">
            <a:spLocks noGrp="1"/>
          </p:cNvSpPr>
          <p:nvPr>
            <p:ph type="title"/>
          </p:nvPr>
        </p:nvSpPr>
        <p:spPr>
          <a:xfrm>
            <a:off x="311700" y="2867800"/>
            <a:ext cx="8520600" cy="112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44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-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5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5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5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-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46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46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39999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46"/>
          <p:cNvSpPr txBox="1">
            <a:spLocks noGrp="1"/>
          </p:cNvSpPr>
          <p:nvPr>
            <p:ph type="body" idx="2"/>
          </p:nvPr>
        </p:nvSpPr>
        <p:spPr>
          <a:xfrm>
            <a:off x="4832400" y="1536633"/>
            <a:ext cx="39999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46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-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47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47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-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48"/>
          <p:cNvSpPr txBox="1">
            <a:spLocks noGrp="1"/>
          </p:cNvSpPr>
          <p:nvPr>
            <p:ph type="title"/>
          </p:nvPr>
        </p:nvSpPr>
        <p:spPr>
          <a:xfrm>
            <a:off x="311700" y="740800"/>
            <a:ext cx="2808000" cy="10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48"/>
          <p:cNvSpPr txBox="1">
            <a:spLocks noGrp="1"/>
          </p:cNvSpPr>
          <p:nvPr>
            <p:ph type="body" idx="1"/>
          </p:nvPr>
        </p:nvSpPr>
        <p:spPr>
          <a:xfrm>
            <a:off x="311700" y="1852800"/>
            <a:ext cx="2808000" cy="423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48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-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49"/>
          <p:cNvSpPr txBox="1">
            <a:spLocks noGrp="1"/>
          </p:cNvSpPr>
          <p:nvPr>
            <p:ph type="title"/>
          </p:nvPr>
        </p:nvSpPr>
        <p:spPr>
          <a:xfrm>
            <a:off x="490250" y="600200"/>
            <a:ext cx="6367800" cy="54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49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-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50"/>
          <p:cNvSpPr/>
          <p:nvPr/>
        </p:nvSpPr>
        <p:spPr>
          <a:xfrm>
            <a:off x="4572000" y="-167"/>
            <a:ext cx="4572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50"/>
          <p:cNvSpPr txBox="1">
            <a:spLocks noGrp="1"/>
          </p:cNvSpPr>
          <p:nvPr>
            <p:ph type="title"/>
          </p:nvPr>
        </p:nvSpPr>
        <p:spPr>
          <a:xfrm>
            <a:off x="265500" y="1644233"/>
            <a:ext cx="4045200" cy="19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50"/>
          <p:cNvSpPr txBox="1">
            <a:spLocks noGrp="1"/>
          </p:cNvSpPr>
          <p:nvPr>
            <p:ph type="subTitle" idx="1"/>
          </p:nvPr>
        </p:nvSpPr>
        <p:spPr>
          <a:xfrm>
            <a:off x="265500" y="3737433"/>
            <a:ext cx="4045200" cy="164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50"/>
          <p:cNvSpPr txBox="1">
            <a:spLocks noGrp="1"/>
          </p:cNvSpPr>
          <p:nvPr>
            <p:ph type="body" idx="2"/>
          </p:nvPr>
        </p:nvSpPr>
        <p:spPr>
          <a:xfrm>
            <a:off x="4939500" y="965433"/>
            <a:ext cx="3837000" cy="492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50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-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51"/>
          <p:cNvSpPr txBox="1">
            <a:spLocks noGrp="1"/>
          </p:cNvSpPr>
          <p:nvPr>
            <p:ph type="body" idx="1"/>
          </p:nvPr>
        </p:nvSpPr>
        <p:spPr>
          <a:xfrm>
            <a:off x="311700" y="5640767"/>
            <a:ext cx="5998800" cy="80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51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-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52"/>
          <p:cNvSpPr txBox="1">
            <a:spLocks noGrp="1"/>
          </p:cNvSpPr>
          <p:nvPr>
            <p:ph type="title" hasCustomPrompt="1"/>
          </p:nvPr>
        </p:nvSpPr>
        <p:spPr>
          <a:xfrm>
            <a:off x="311700" y="1474833"/>
            <a:ext cx="8520600" cy="26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52"/>
          <p:cNvSpPr txBox="1">
            <a:spLocks noGrp="1"/>
          </p:cNvSpPr>
          <p:nvPr>
            <p:ph type="body" idx="1"/>
          </p:nvPr>
        </p:nvSpPr>
        <p:spPr>
          <a:xfrm>
            <a:off x="311700" y="4202967"/>
            <a:ext cx="8520600" cy="1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52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-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53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-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54"/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54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1pPr>
            <a:lvl2pPr marL="914400" lvl="1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2pPr>
            <a:lvl3pPr marL="1371600" lvl="2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3pPr>
            <a:lvl4pPr marL="1828800" lvl="3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4pPr>
            <a:lvl5pPr marL="2286000" lvl="4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5pPr>
            <a:lvl6pPr marL="2743200" lvl="5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6pPr>
            <a:lvl7pPr marL="3200400" lvl="6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7pPr>
            <a:lvl8pPr marL="3657600" lvl="7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8pPr>
            <a:lvl9pPr marL="4114800" lvl="8" indent="-34290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53" name="Google Shape;53;p54"/>
          <p:cNvSpPr txBox="1">
            <a:spLocks noGrp="1"/>
          </p:cNvSpPr>
          <p:nvPr>
            <p:ph type="dt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4" name="Google Shape;54;p54"/>
          <p:cNvSpPr txBox="1">
            <a:spLocks noGrp="1"/>
          </p:cNvSpPr>
          <p:nvPr>
            <p:ph type="ft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5" name="Google Shape;55;p54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-BG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42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42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42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-BG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11" Type="http://schemas.openxmlformats.org/officeDocument/2006/relationships/image" Target="../media/image9.png"/><Relationship Id="rId5" Type="http://schemas.openxmlformats.org/officeDocument/2006/relationships/image" Target="../media/image3.jpg"/><Relationship Id="rId10" Type="http://schemas.openxmlformats.org/officeDocument/2006/relationships/image" Target="../media/image8.png"/><Relationship Id="rId4" Type="http://schemas.openxmlformats.org/officeDocument/2006/relationships/image" Target="../media/image2.jp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image" Target="../media/image10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11" Type="http://schemas.openxmlformats.org/officeDocument/2006/relationships/image" Target="../media/image9.png"/><Relationship Id="rId5" Type="http://schemas.openxmlformats.org/officeDocument/2006/relationships/image" Target="../media/image3.jpg"/><Relationship Id="rId10" Type="http://schemas.openxmlformats.org/officeDocument/2006/relationships/image" Target="../media/image7.png"/><Relationship Id="rId4" Type="http://schemas.openxmlformats.org/officeDocument/2006/relationships/image" Target="../media/image2.jpg"/><Relationship Id="rId9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g"/><Relationship Id="rId13" Type="http://schemas.openxmlformats.org/officeDocument/2006/relationships/image" Target="../media/image7.png"/><Relationship Id="rId3" Type="http://schemas.openxmlformats.org/officeDocument/2006/relationships/image" Target="../media/image12.png"/><Relationship Id="rId7" Type="http://schemas.openxmlformats.org/officeDocument/2006/relationships/image" Target="../media/image2.jpg"/><Relationship Id="rId12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g"/><Relationship Id="rId11" Type="http://schemas.openxmlformats.org/officeDocument/2006/relationships/image" Target="../media/image11.jpg"/><Relationship Id="rId5" Type="http://schemas.openxmlformats.org/officeDocument/2006/relationships/image" Target="../media/image14.png"/><Relationship Id="rId10" Type="http://schemas.openxmlformats.org/officeDocument/2006/relationships/image" Target="../media/image5.png"/><Relationship Id="rId4" Type="http://schemas.openxmlformats.org/officeDocument/2006/relationships/image" Target="../media/image13.jpg"/><Relationship Id="rId9" Type="http://schemas.openxmlformats.org/officeDocument/2006/relationships/image" Target="../media/image4.jpg"/><Relationship Id="rId1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image" Target="../media/image16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11" Type="http://schemas.openxmlformats.org/officeDocument/2006/relationships/image" Target="../media/image9.png"/><Relationship Id="rId5" Type="http://schemas.openxmlformats.org/officeDocument/2006/relationships/image" Target="../media/image3.jpg"/><Relationship Id="rId10" Type="http://schemas.openxmlformats.org/officeDocument/2006/relationships/image" Target="../media/image7.png"/><Relationship Id="rId4" Type="http://schemas.openxmlformats.org/officeDocument/2006/relationships/image" Target="../media/image2.jpg"/><Relationship Id="rId9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image" Target="../media/image17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11" Type="http://schemas.openxmlformats.org/officeDocument/2006/relationships/image" Target="../media/image9.png"/><Relationship Id="rId5" Type="http://schemas.openxmlformats.org/officeDocument/2006/relationships/image" Target="../media/image3.jpg"/><Relationship Id="rId10" Type="http://schemas.openxmlformats.org/officeDocument/2006/relationships/image" Target="../media/image7.png"/><Relationship Id="rId4" Type="http://schemas.openxmlformats.org/officeDocument/2006/relationships/image" Target="../media/image2.jpg"/><Relationship Id="rId9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image" Target="../media/image18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11" Type="http://schemas.openxmlformats.org/officeDocument/2006/relationships/image" Target="../media/image9.png"/><Relationship Id="rId5" Type="http://schemas.openxmlformats.org/officeDocument/2006/relationships/image" Target="../media/image3.jpg"/><Relationship Id="rId10" Type="http://schemas.openxmlformats.org/officeDocument/2006/relationships/image" Target="../media/image7.png"/><Relationship Id="rId4" Type="http://schemas.openxmlformats.org/officeDocument/2006/relationships/image" Target="../media/image2.jpg"/><Relationship Id="rId9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image" Target="../media/image19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11" Type="http://schemas.openxmlformats.org/officeDocument/2006/relationships/image" Target="../media/image9.png"/><Relationship Id="rId5" Type="http://schemas.openxmlformats.org/officeDocument/2006/relationships/image" Target="../media/image3.jpg"/><Relationship Id="rId10" Type="http://schemas.openxmlformats.org/officeDocument/2006/relationships/image" Target="../media/image7.png"/><Relationship Id="rId4" Type="http://schemas.openxmlformats.org/officeDocument/2006/relationships/image" Target="../media/image2.jpg"/><Relationship Id="rId9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image" Target="../media/image13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11" Type="http://schemas.openxmlformats.org/officeDocument/2006/relationships/image" Target="../media/image9.png"/><Relationship Id="rId5" Type="http://schemas.openxmlformats.org/officeDocument/2006/relationships/image" Target="../media/image3.jpg"/><Relationship Id="rId10" Type="http://schemas.openxmlformats.org/officeDocument/2006/relationships/image" Target="../media/image7.png"/><Relationship Id="rId4" Type="http://schemas.openxmlformats.org/officeDocument/2006/relationships/image" Target="../media/image2.jpg"/><Relationship Id="rId9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0.png"/><Relationship Id="rId7" Type="http://schemas.openxmlformats.org/officeDocument/2006/relationships/image" Target="../media/image4.jpg"/><Relationship Id="rId12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g"/><Relationship Id="rId11" Type="http://schemas.openxmlformats.org/officeDocument/2006/relationships/image" Target="../media/image7.png"/><Relationship Id="rId5" Type="http://schemas.openxmlformats.org/officeDocument/2006/relationships/image" Target="../media/image2.jpg"/><Relationship Id="rId10" Type="http://schemas.openxmlformats.org/officeDocument/2006/relationships/image" Target="../media/image6.png"/><Relationship Id="rId4" Type="http://schemas.openxmlformats.org/officeDocument/2006/relationships/image" Target="../media/image21.jpg"/><Relationship Id="rId9" Type="http://schemas.openxmlformats.org/officeDocument/2006/relationships/image" Target="../media/image11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image" Target="../media/image22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11" Type="http://schemas.openxmlformats.org/officeDocument/2006/relationships/image" Target="../media/image9.png"/><Relationship Id="rId5" Type="http://schemas.openxmlformats.org/officeDocument/2006/relationships/image" Target="../media/image3.jpg"/><Relationship Id="rId10" Type="http://schemas.openxmlformats.org/officeDocument/2006/relationships/image" Target="../media/image7.png"/><Relationship Id="rId4" Type="http://schemas.openxmlformats.org/officeDocument/2006/relationships/image" Target="../media/image2.jpg"/><Relationship Id="rId9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image" Target="../media/image23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11" Type="http://schemas.openxmlformats.org/officeDocument/2006/relationships/image" Target="../media/image9.png"/><Relationship Id="rId5" Type="http://schemas.openxmlformats.org/officeDocument/2006/relationships/image" Target="../media/image3.jpg"/><Relationship Id="rId10" Type="http://schemas.openxmlformats.org/officeDocument/2006/relationships/image" Target="../media/image7.png"/><Relationship Id="rId4" Type="http://schemas.openxmlformats.org/officeDocument/2006/relationships/image" Target="../media/image2.jpg"/><Relationship Id="rId9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image" Target="../media/image24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11" Type="http://schemas.openxmlformats.org/officeDocument/2006/relationships/image" Target="../media/image9.png"/><Relationship Id="rId5" Type="http://schemas.openxmlformats.org/officeDocument/2006/relationships/image" Target="../media/image3.jpg"/><Relationship Id="rId10" Type="http://schemas.openxmlformats.org/officeDocument/2006/relationships/image" Target="../media/image7.png"/><Relationship Id="rId4" Type="http://schemas.openxmlformats.org/officeDocument/2006/relationships/image" Target="../media/image2.jpg"/><Relationship Id="rId9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image" Target="../media/image25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11" Type="http://schemas.openxmlformats.org/officeDocument/2006/relationships/image" Target="../media/image9.png"/><Relationship Id="rId5" Type="http://schemas.openxmlformats.org/officeDocument/2006/relationships/image" Target="../media/image3.jpg"/><Relationship Id="rId10" Type="http://schemas.openxmlformats.org/officeDocument/2006/relationships/image" Target="../media/image7.png"/><Relationship Id="rId4" Type="http://schemas.openxmlformats.org/officeDocument/2006/relationships/image" Target="../media/image2.jpg"/><Relationship Id="rId9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6.jpg"/><Relationship Id="rId7" Type="http://schemas.openxmlformats.org/officeDocument/2006/relationships/image" Target="../media/image4.jpg"/><Relationship Id="rId12" Type="http://schemas.openxmlformats.org/officeDocument/2006/relationships/image" Target="../media/image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g"/><Relationship Id="rId11" Type="http://schemas.openxmlformats.org/officeDocument/2006/relationships/image" Target="../media/image7.png"/><Relationship Id="rId5" Type="http://schemas.openxmlformats.org/officeDocument/2006/relationships/image" Target="../media/image2.jpg"/><Relationship Id="rId10" Type="http://schemas.openxmlformats.org/officeDocument/2006/relationships/image" Target="../media/image6.png"/><Relationship Id="rId4" Type="http://schemas.openxmlformats.org/officeDocument/2006/relationships/image" Target="../media/image27.jpg"/><Relationship Id="rId9" Type="http://schemas.openxmlformats.org/officeDocument/2006/relationships/image" Target="../media/image11.jp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8.jpg"/><Relationship Id="rId7" Type="http://schemas.openxmlformats.org/officeDocument/2006/relationships/image" Target="../media/image4.jpg"/><Relationship Id="rId12" Type="http://schemas.openxmlformats.org/officeDocument/2006/relationships/image" Target="../media/image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g"/><Relationship Id="rId11" Type="http://schemas.openxmlformats.org/officeDocument/2006/relationships/image" Target="../media/image7.png"/><Relationship Id="rId5" Type="http://schemas.openxmlformats.org/officeDocument/2006/relationships/image" Target="../media/image2.jpg"/><Relationship Id="rId10" Type="http://schemas.openxmlformats.org/officeDocument/2006/relationships/image" Target="../media/image6.png"/><Relationship Id="rId4" Type="http://schemas.openxmlformats.org/officeDocument/2006/relationships/image" Target="../media/image29.jpg"/><Relationship Id="rId9" Type="http://schemas.openxmlformats.org/officeDocument/2006/relationships/image" Target="../media/image11.jp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image" Target="../media/image30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11" Type="http://schemas.openxmlformats.org/officeDocument/2006/relationships/image" Target="../media/image9.png"/><Relationship Id="rId5" Type="http://schemas.openxmlformats.org/officeDocument/2006/relationships/image" Target="../media/image3.jpg"/><Relationship Id="rId10" Type="http://schemas.openxmlformats.org/officeDocument/2006/relationships/image" Target="../media/image7.png"/><Relationship Id="rId4" Type="http://schemas.openxmlformats.org/officeDocument/2006/relationships/image" Target="../media/image2.jpg"/><Relationship Id="rId9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image" Target="../media/image3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11" Type="http://schemas.openxmlformats.org/officeDocument/2006/relationships/image" Target="../media/image9.png"/><Relationship Id="rId5" Type="http://schemas.openxmlformats.org/officeDocument/2006/relationships/image" Target="../media/image3.jpg"/><Relationship Id="rId10" Type="http://schemas.openxmlformats.org/officeDocument/2006/relationships/image" Target="../media/image7.png"/><Relationship Id="rId4" Type="http://schemas.openxmlformats.org/officeDocument/2006/relationships/image" Target="../media/image2.jpg"/><Relationship Id="rId9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image" Target="../media/image32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11" Type="http://schemas.openxmlformats.org/officeDocument/2006/relationships/image" Target="../media/image9.png"/><Relationship Id="rId5" Type="http://schemas.openxmlformats.org/officeDocument/2006/relationships/image" Target="../media/image3.jpg"/><Relationship Id="rId10" Type="http://schemas.openxmlformats.org/officeDocument/2006/relationships/image" Target="../media/image7.png"/><Relationship Id="rId4" Type="http://schemas.openxmlformats.org/officeDocument/2006/relationships/image" Target="../media/image2.jpg"/><Relationship Id="rId9" Type="http://schemas.openxmlformats.org/officeDocument/2006/relationships/image" Target="../media/image6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image" Target="../media/image33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11" Type="http://schemas.openxmlformats.org/officeDocument/2006/relationships/image" Target="../media/image9.png"/><Relationship Id="rId5" Type="http://schemas.openxmlformats.org/officeDocument/2006/relationships/image" Target="../media/image3.jpg"/><Relationship Id="rId10" Type="http://schemas.openxmlformats.org/officeDocument/2006/relationships/image" Target="../media/image7.png"/><Relationship Id="rId4" Type="http://schemas.openxmlformats.org/officeDocument/2006/relationships/image" Target="../media/image2.jpg"/><Relationship Id="rId9" Type="http://schemas.openxmlformats.org/officeDocument/2006/relationships/image" Target="../media/image6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image" Target="../media/image34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11" Type="http://schemas.openxmlformats.org/officeDocument/2006/relationships/image" Target="../media/image9.png"/><Relationship Id="rId5" Type="http://schemas.openxmlformats.org/officeDocument/2006/relationships/image" Target="../media/image3.jpg"/><Relationship Id="rId10" Type="http://schemas.openxmlformats.org/officeDocument/2006/relationships/image" Target="../media/image7.png"/><Relationship Id="rId4" Type="http://schemas.openxmlformats.org/officeDocument/2006/relationships/image" Target="../media/image2.jpg"/><Relationship Id="rId9" Type="http://schemas.openxmlformats.org/officeDocument/2006/relationships/image" Target="../media/image6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35.png"/><Relationship Id="rId7" Type="http://schemas.openxmlformats.org/officeDocument/2006/relationships/image" Target="../media/image4.jpg"/><Relationship Id="rId12" Type="http://schemas.openxmlformats.org/officeDocument/2006/relationships/image" Target="../media/image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g"/><Relationship Id="rId11" Type="http://schemas.openxmlformats.org/officeDocument/2006/relationships/image" Target="../media/image7.png"/><Relationship Id="rId5" Type="http://schemas.openxmlformats.org/officeDocument/2006/relationships/image" Target="../media/image2.jpg"/><Relationship Id="rId10" Type="http://schemas.openxmlformats.org/officeDocument/2006/relationships/image" Target="../media/image6.png"/><Relationship Id="rId4" Type="http://schemas.openxmlformats.org/officeDocument/2006/relationships/image" Target="../media/image36.png"/><Relationship Id="rId9" Type="http://schemas.openxmlformats.org/officeDocument/2006/relationships/image" Target="../media/image11.jp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image" Target="../media/image14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11" Type="http://schemas.openxmlformats.org/officeDocument/2006/relationships/image" Target="../media/image9.png"/><Relationship Id="rId5" Type="http://schemas.openxmlformats.org/officeDocument/2006/relationships/image" Target="../media/image3.jpg"/><Relationship Id="rId10" Type="http://schemas.openxmlformats.org/officeDocument/2006/relationships/image" Target="../media/image7.png"/><Relationship Id="rId4" Type="http://schemas.openxmlformats.org/officeDocument/2006/relationships/image" Target="../media/image2.jpg"/><Relationship Id="rId9" Type="http://schemas.openxmlformats.org/officeDocument/2006/relationships/image" Target="../media/image6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g"/><Relationship Id="rId13" Type="http://schemas.openxmlformats.org/officeDocument/2006/relationships/image" Target="../media/image9.png"/><Relationship Id="rId3" Type="http://schemas.openxmlformats.org/officeDocument/2006/relationships/image" Target="../media/image37.png"/><Relationship Id="rId7" Type="http://schemas.openxmlformats.org/officeDocument/2006/relationships/image" Target="../media/image3.jpg"/><Relationship Id="rId12" Type="http://schemas.openxmlformats.org/officeDocument/2006/relationships/image" Target="../media/image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jpg"/><Relationship Id="rId11" Type="http://schemas.openxmlformats.org/officeDocument/2006/relationships/image" Target="../media/image6.png"/><Relationship Id="rId5" Type="http://schemas.openxmlformats.org/officeDocument/2006/relationships/image" Target="../media/image39.png"/><Relationship Id="rId10" Type="http://schemas.openxmlformats.org/officeDocument/2006/relationships/image" Target="../media/image11.jpg"/><Relationship Id="rId4" Type="http://schemas.openxmlformats.org/officeDocument/2006/relationships/image" Target="../media/image38.png"/><Relationship Id="rId9" Type="http://schemas.openxmlformats.org/officeDocument/2006/relationships/image" Target="../media/image5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image" Target="../media/image40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11" Type="http://schemas.openxmlformats.org/officeDocument/2006/relationships/image" Target="../media/image9.png"/><Relationship Id="rId5" Type="http://schemas.openxmlformats.org/officeDocument/2006/relationships/image" Target="../media/image3.jpg"/><Relationship Id="rId10" Type="http://schemas.openxmlformats.org/officeDocument/2006/relationships/image" Target="../media/image7.png"/><Relationship Id="rId4" Type="http://schemas.openxmlformats.org/officeDocument/2006/relationships/image" Target="../media/image2.jpg"/><Relationship Id="rId9" Type="http://schemas.openxmlformats.org/officeDocument/2006/relationships/image" Target="../media/image6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41.png"/><Relationship Id="rId7" Type="http://schemas.openxmlformats.org/officeDocument/2006/relationships/image" Target="../media/image4.jpg"/><Relationship Id="rId12" Type="http://schemas.openxmlformats.org/officeDocument/2006/relationships/image" Target="../media/image9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g"/><Relationship Id="rId11" Type="http://schemas.openxmlformats.org/officeDocument/2006/relationships/image" Target="../media/image7.png"/><Relationship Id="rId5" Type="http://schemas.openxmlformats.org/officeDocument/2006/relationships/image" Target="../media/image2.jpg"/><Relationship Id="rId10" Type="http://schemas.openxmlformats.org/officeDocument/2006/relationships/image" Target="../media/image6.png"/><Relationship Id="rId4" Type="http://schemas.openxmlformats.org/officeDocument/2006/relationships/image" Target="../media/image42.jpg"/><Relationship Id="rId9" Type="http://schemas.openxmlformats.org/officeDocument/2006/relationships/image" Target="../media/image11.jp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43.jpg"/><Relationship Id="rId7" Type="http://schemas.openxmlformats.org/officeDocument/2006/relationships/image" Target="../media/image4.jpg"/><Relationship Id="rId12" Type="http://schemas.openxmlformats.org/officeDocument/2006/relationships/image" Target="../media/image9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g"/><Relationship Id="rId11" Type="http://schemas.openxmlformats.org/officeDocument/2006/relationships/image" Target="../media/image7.png"/><Relationship Id="rId5" Type="http://schemas.openxmlformats.org/officeDocument/2006/relationships/image" Target="../media/image2.jpg"/><Relationship Id="rId10" Type="http://schemas.openxmlformats.org/officeDocument/2006/relationships/image" Target="../media/image6.png"/><Relationship Id="rId4" Type="http://schemas.openxmlformats.org/officeDocument/2006/relationships/image" Target="../media/image44.png"/><Relationship Id="rId9" Type="http://schemas.openxmlformats.org/officeDocument/2006/relationships/image" Target="../media/image11.jp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45.jpg"/><Relationship Id="rId7" Type="http://schemas.openxmlformats.org/officeDocument/2006/relationships/image" Target="../media/image4.jpg"/><Relationship Id="rId12" Type="http://schemas.openxmlformats.org/officeDocument/2006/relationships/image" Target="../media/image9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g"/><Relationship Id="rId11" Type="http://schemas.openxmlformats.org/officeDocument/2006/relationships/image" Target="../media/image7.png"/><Relationship Id="rId5" Type="http://schemas.openxmlformats.org/officeDocument/2006/relationships/image" Target="../media/image2.jpg"/><Relationship Id="rId10" Type="http://schemas.openxmlformats.org/officeDocument/2006/relationships/image" Target="../media/image6.png"/><Relationship Id="rId4" Type="http://schemas.openxmlformats.org/officeDocument/2006/relationships/image" Target="../media/image46.jpg"/><Relationship Id="rId9" Type="http://schemas.openxmlformats.org/officeDocument/2006/relationships/image" Target="../media/image11.jp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image" Target="../media/image47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11" Type="http://schemas.openxmlformats.org/officeDocument/2006/relationships/image" Target="../media/image9.png"/><Relationship Id="rId5" Type="http://schemas.openxmlformats.org/officeDocument/2006/relationships/image" Target="../media/image3.jpg"/><Relationship Id="rId10" Type="http://schemas.openxmlformats.org/officeDocument/2006/relationships/image" Target="../media/image7.png"/><Relationship Id="rId4" Type="http://schemas.openxmlformats.org/officeDocument/2006/relationships/image" Target="../media/image2.jpg"/><Relationship Id="rId9" Type="http://schemas.openxmlformats.org/officeDocument/2006/relationships/image" Target="../media/image6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image" Target="../media/image48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11" Type="http://schemas.openxmlformats.org/officeDocument/2006/relationships/image" Target="../media/image9.png"/><Relationship Id="rId5" Type="http://schemas.openxmlformats.org/officeDocument/2006/relationships/image" Target="../media/image3.jpg"/><Relationship Id="rId10" Type="http://schemas.openxmlformats.org/officeDocument/2006/relationships/image" Target="../media/image7.png"/><Relationship Id="rId4" Type="http://schemas.openxmlformats.org/officeDocument/2006/relationships/image" Target="../media/image2.jpg"/><Relationship Id="rId9" Type="http://schemas.openxmlformats.org/officeDocument/2006/relationships/image" Target="../media/image6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image" Target="../media/image49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11" Type="http://schemas.openxmlformats.org/officeDocument/2006/relationships/image" Target="../media/image9.png"/><Relationship Id="rId5" Type="http://schemas.openxmlformats.org/officeDocument/2006/relationships/image" Target="../media/image3.jpg"/><Relationship Id="rId10" Type="http://schemas.openxmlformats.org/officeDocument/2006/relationships/image" Target="../media/image7.png"/><Relationship Id="rId4" Type="http://schemas.openxmlformats.org/officeDocument/2006/relationships/image" Target="../media/image2.jpg"/><Relationship Id="rId9" Type="http://schemas.openxmlformats.org/officeDocument/2006/relationships/image" Target="../media/image6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image" Target="../media/image50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11" Type="http://schemas.openxmlformats.org/officeDocument/2006/relationships/image" Target="../media/image9.png"/><Relationship Id="rId5" Type="http://schemas.openxmlformats.org/officeDocument/2006/relationships/image" Target="../media/image3.jpg"/><Relationship Id="rId10" Type="http://schemas.openxmlformats.org/officeDocument/2006/relationships/image" Target="../media/image7.png"/><Relationship Id="rId4" Type="http://schemas.openxmlformats.org/officeDocument/2006/relationships/image" Target="../media/image2.jpg"/><Relationship Id="rId9" Type="http://schemas.openxmlformats.org/officeDocument/2006/relationships/image" Target="../media/image6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image" Target="../media/image5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11" Type="http://schemas.openxmlformats.org/officeDocument/2006/relationships/image" Target="../media/image9.png"/><Relationship Id="rId5" Type="http://schemas.openxmlformats.org/officeDocument/2006/relationships/image" Target="../media/image3.jpg"/><Relationship Id="rId10" Type="http://schemas.openxmlformats.org/officeDocument/2006/relationships/image" Target="../media/image7.png"/><Relationship Id="rId4" Type="http://schemas.openxmlformats.org/officeDocument/2006/relationships/image" Target="../media/image2.jpg"/><Relationship Id="rId9" Type="http://schemas.openxmlformats.org/officeDocument/2006/relationships/image" Target="../media/image6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image" Target="../media/image52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11" Type="http://schemas.openxmlformats.org/officeDocument/2006/relationships/image" Target="../media/image9.png"/><Relationship Id="rId5" Type="http://schemas.openxmlformats.org/officeDocument/2006/relationships/image" Target="../media/image3.jpg"/><Relationship Id="rId10" Type="http://schemas.openxmlformats.org/officeDocument/2006/relationships/image" Target="../media/image7.png"/><Relationship Id="rId4" Type="http://schemas.openxmlformats.org/officeDocument/2006/relationships/image" Target="../media/image2.jpg"/><Relationship Id="rId9" Type="http://schemas.openxmlformats.org/officeDocument/2006/relationships/image" Target="../media/image6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image" Target="../media/image53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11" Type="http://schemas.openxmlformats.org/officeDocument/2006/relationships/image" Target="../media/image9.png"/><Relationship Id="rId5" Type="http://schemas.openxmlformats.org/officeDocument/2006/relationships/image" Target="../media/image3.jpg"/><Relationship Id="rId10" Type="http://schemas.openxmlformats.org/officeDocument/2006/relationships/image" Target="../media/image7.png"/><Relationship Id="rId4" Type="http://schemas.openxmlformats.org/officeDocument/2006/relationships/image" Target="../media/image2.jpg"/><Relationship Id="rId9" Type="http://schemas.openxmlformats.org/officeDocument/2006/relationships/image" Target="../media/image6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image" Target="../media/image54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11" Type="http://schemas.openxmlformats.org/officeDocument/2006/relationships/image" Target="../media/image9.png"/><Relationship Id="rId5" Type="http://schemas.openxmlformats.org/officeDocument/2006/relationships/image" Target="../media/image3.jpg"/><Relationship Id="rId10" Type="http://schemas.openxmlformats.org/officeDocument/2006/relationships/image" Target="../media/image7.png"/><Relationship Id="rId4" Type="http://schemas.openxmlformats.org/officeDocument/2006/relationships/image" Target="../media/image2.jpg"/><Relationship Id="rId9" Type="http://schemas.openxmlformats.org/officeDocument/2006/relationships/image" Target="../media/image6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image" Target="../media/image55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11" Type="http://schemas.openxmlformats.org/officeDocument/2006/relationships/image" Target="../media/image9.png"/><Relationship Id="rId5" Type="http://schemas.openxmlformats.org/officeDocument/2006/relationships/image" Target="../media/image3.jpg"/><Relationship Id="rId10" Type="http://schemas.openxmlformats.org/officeDocument/2006/relationships/image" Target="../media/image7.png"/><Relationship Id="rId4" Type="http://schemas.openxmlformats.org/officeDocument/2006/relationships/image" Target="../media/image2.jpg"/><Relationship Id="rId9" Type="http://schemas.openxmlformats.org/officeDocument/2006/relationships/image" Target="../media/image6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image" Target="../media/image56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11" Type="http://schemas.openxmlformats.org/officeDocument/2006/relationships/image" Target="../media/image9.png"/><Relationship Id="rId5" Type="http://schemas.openxmlformats.org/officeDocument/2006/relationships/image" Target="../media/image3.jpg"/><Relationship Id="rId10" Type="http://schemas.openxmlformats.org/officeDocument/2006/relationships/image" Target="../media/image7.png"/><Relationship Id="rId4" Type="http://schemas.openxmlformats.org/officeDocument/2006/relationships/image" Target="../media/image2.jpg"/><Relationship Id="rId9" Type="http://schemas.openxmlformats.org/officeDocument/2006/relationships/image" Target="../media/image6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image" Target="../media/image57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11" Type="http://schemas.openxmlformats.org/officeDocument/2006/relationships/image" Target="../media/image9.png"/><Relationship Id="rId5" Type="http://schemas.openxmlformats.org/officeDocument/2006/relationships/image" Target="../media/image3.jpg"/><Relationship Id="rId10" Type="http://schemas.openxmlformats.org/officeDocument/2006/relationships/image" Target="../media/image7.png"/><Relationship Id="rId4" Type="http://schemas.openxmlformats.org/officeDocument/2006/relationships/image" Target="../media/image2.jpg"/><Relationship Id="rId9" Type="http://schemas.openxmlformats.org/officeDocument/2006/relationships/image" Target="../media/image6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image" Target="../media/image58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11" Type="http://schemas.openxmlformats.org/officeDocument/2006/relationships/image" Target="../media/image9.png"/><Relationship Id="rId5" Type="http://schemas.openxmlformats.org/officeDocument/2006/relationships/image" Target="../media/image3.jpg"/><Relationship Id="rId10" Type="http://schemas.openxmlformats.org/officeDocument/2006/relationships/image" Target="../media/image7.png"/><Relationship Id="rId4" Type="http://schemas.openxmlformats.org/officeDocument/2006/relationships/image" Target="../media/image2.jpg"/><Relationship Id="rId9" Type="http://schemas.openxmlformats.org/officeDocument/2006/relationships/image" Target="../media/image6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image" Target="../media/image59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11" Type="http://schemas.openxmlformats.org/officeDocument/2006/relationships/image" Target="../media/image9.png"/><Relationship Id="rId5" Type="http://schemas.openxmlformats.org/officeDocument/2006/relationships/image" Target="../media/image3.jpg"/><Relationship Id="rId10" Type="http://schemas.openxmlformats.org/officeDocument/2006/relationships/image" Target="../media/image7.png"/><Relationship Id="rId4" Type="http://schemas.openxmlformats.org/officeDocument/2006/relationships/image" Target="../media/image2.jpg"/><Relationship Id="rId9" Type="http://schemas.openxmlformats.org/officeDocument/2006/relationships/image" Target="../media/image6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jpg"/><Relationship Id="rId7" Type="http://schemas.openxmlformats.org/officeDocument/2006/relationships/image" Target="../media/image11.jp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g"/><Relationship Id="rId10" Type="http://schemas.openxmlformats.org/officeDocument/2006/relationships/image" Target="../media/image9.png"/><Relationship Id="rId4" Type="http://schemas.openxmlformats.org/officeDocument/2006/relationships/image" Target="../media/image3.jp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"/>
          <p:cNvSpPr/>
          <p:nvPr/>
        </p:nvSpPr>
        <p:spPr>
          <a:xfrm>
            <a:off x="-4750" y="-4750"/>
            <a:ext cx="9144000" cy="6858000"/>
          </a:xfrm>
          <a:prstGeom prst="rect">
            <a:avLst/>
          </a:prstGeom>
          <a:noFill/>
          <a:ln w="76200" cap="flat" cmpd="sng">
            <a:solidFill>
              <a:srgbClr val="F1A3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" name="Google Shape;72;p1"/>
          <p:cNvSpPr txBox="1"/>
          <p:nvPr/>
        </p:nvSpPr>
        <p:spPr>
          <a:xfrm>
            <a:off x="4936325" y="189930"/>
            <a:ext cx="3962400" cy="1087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bg-BG" sz="2500" b="0" i="0" u="none" strike="noStrike" cap="none">
                <a:solidFill>
                  <a:srgbClr val="000000"/>
                </a:solidFill>
                <a:highlight>
                  <a:srgbClr val="F1A363"/>
                </a:highlight>
                <a:latin typeface="Raleway Black"/>
                <a:ea typeface="Raleway Black"/>
                <a:cs typeface="Raleway Black"/>
                <a:sym typeface="Raleway Black"/>
              </a:rPr>
              <a:t>   Екоприключенци!  </a:t>
            </a:r>
            <a:r>
              <a:rPr lang="bg-BG" sz="100" b="0" i="0" u="none" strike="noStrike" cap="none">
                <a:solidFill>
                  <a:srgbClr val="D9EAD3"/>
                </a:solidFill>
                <a:highlight>
                  <a:srgbClr val="D9EAD3"/>
                </a:highlight>
                <a:latin typeface="Raleway Black"/>
                <a:ea typeface="Raleway Black"/>
                <a:cs typeface="Raleway Black"/>
                <a:sym typeface="Raleway Black"/>
              </a:rPr>
              <a:t>.</a:t>
            </a:r>
            <a:r>
              <a:rPr lang="bg-BG" sz="2500" b="0" i="0" u="none" strike="noStrike" cap="none">
                <a:solidFill>
                  <a:srgbClr val="000000"/>
                </a:solidFill>
                <a:highlight>
                  <a:srgbClr val="D9EAD3"/>
                </a:highlight>
                <a:latin typeface="Raleway Black"/>
                <a:ea typeface="Raleway Black"/>
                <a:cs typeface="Raleway Black"/>
                <a:sym typeface="Raleway Black"/>
              </a:rPr>
              <a:t> </a:t>
            </a:r>
            <a:endParaRPr sz="2500" b="0" i="0" u="none" strike="noStrike" cap="none">
              <a:solidFill>
                <a:srgbClr val="000000"/>
              </a:solidFill>
              <a:highlight>
                <a:srgbClr val="D9EAD3"/>
              </a:highlight>
              <a:latin typeface="Raleway Black"/>
              <a:ea typeface="Raleway Black"/>
              <a:cs typeface="Raleway Black"/>
              <a:sym typeface="Raleway Black"/>
            </a:endParaRPr>
          </a:p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bg-BG" sz="1300" b="0" i="1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Екологична образователна програма </a:t>
            </a:r>
            <a:br>
              <a:rPr lang="bg-BG" sz="1300" b="0" i="1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lang="bg-BG" sz="1300" b="0" i="1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за учители и ученици</a:t>
            </a:r>
            <a:endParaRPr sz="2100" b="0" i="1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73" name="Google Shape;73;p1"/>
          <p:cNvSpPr txBox="1"/>
          <p:nvPr/>
        </p:nvSpPr>
        <p:spPr>
          <a:xfrm>
            <a:off x="5615000" y="2409500"/>
            <a:ext cx="3350400" cy="17158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bg-BG" sz="2800" b="0" i="1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—</a:t>
            </a:r>
            <a:r>
              <a:rPr lang="bg-BG" sz="2800" b="0" i="1" u="none" strike="noStrike" cap="none">
                <a:solidFill>
                  <a:schemeClr val="dk1"/>
                </a:solidFill>
                <a:latin typeface="Raleway Black"/>
                <a:ea typeface="Raleway Black"/>
                <a:cs typeface="Raleway Black"/>
                <a:sym typeface="Raleway Black"/>
              </a:rPr>
              <a:t>  Октомври  </a:t>
            </a:r>
            <a:r>
              <a:rPr lang="bg-BG" sz="2800" b="0" i="1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—</a:t>
            </a:r>
            <a:endParaRPr sz="2800" b="0" i="1" u="none" strike="noStrike" cap="none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bg-BG" sz="2500" b="0" i="1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Четирите </a:t>
            </a:r>
            <a:endParaRPr/>
          </a:p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bg-BG" sz="2500" b="0" i="1" u="none" strike="noStrike" cap="non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годишни времена</a:t>
            </a:r>
            <a:endParaRPr sz="2500" b="0" i="1" u="none" strike="noStrike" cap="none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74" name="Google Shape;74;p1"/>
          <p:cNvPicPr preferRelativeResize="0"/>
          <p:nvPr/>
        </p:nvPicPr>
        <p:blipFill rotWithShape="1">
          <a:blip r:embed="rId3">
            <a:alphaModFix/>
          </a:blip>
          <a:srcRect r="39646"/>
          <a:stretch/>
        </p:blipFill>
        <p:spPr>
          <a:xfrm>
            <a:off x="448352" y="824869"/>
            <a:ext cx="5518815" cy="51435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0EE3D98E-B25F-0085-1D18-EE357D82D51F}"/>
              </a:ext>
            </a:extLst>
          </p:cNvPr>
          <p:cNvGrpSpPr/>
          <p:nvPr/>
        </p:nvGrpSpPr>
        <p:grpSpPr>
          <a:xfrm>
            <a:off x="1882401" y="6067450"/>
            <a:ext cx="7082999" cy="699838"/>
            <a:chOff x="1882401" y="6067450"/>
            <a:chExt cx="7082999" cy="699838"/>
          </a:xfrm>
        </p:grpSpPr>
        <p:pic>
          <p:nvPicPr>
            <p:cNvPr id="3" name="Google Shape;61;p1">
              <a:extLst>
                <a:ext uri="{FF2B5EF4-FFF2-40B4-BE49-F238E27FC236}">
                  <a16:creationId xmlns:a16="http://schemas.microsoft.com/office/drawing/2014/main" id="{FC7D5F2D-B0C6-B6A9-B8AE-E6C2DD726D30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1882401" y="6183389"/>
              <a:ext cx="861235" cy="559068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4" name="Google Shape;63;p1">
              <a:extLst>
                <a:ext uri="{FF2B5EF4-FFF2-40B4-BE49-F238E27FC236}">
                  <a16:creationId xmlns:a16="http://schemas.microsoft.com/office/drawing/2014/main" id="{7042DE20-9FA1-4C22-F7AF-E66E66ACFF15}"/>
                </a:ext>
              </a:extLst>
            </p:cNvPr>
            <p:cNvCxnSpPr>
              <a:cxnSpLocks/>
            </p:cNvCxnSpPr>
            <p:nvPr/>
          </p:nvCxnSpPr>
          <p:spPr>
            <a:xfrm>
              <a:off x="1882401" y="6067450"/>
              <a:ext cx="7082999" cy="0"/>
            </a:xfrm>
            <a:prstGeom prst="straightConnector1">
              <a:avLst/>
            </a:prstGeom>
            <a:noFill/>
            <a:ln w="9525" cap="flat" cmpd="sng">
              <a:solidFill>
                <a:srgbClr val="CCCCCC"/>
              </a:solidFill>
              <a:prstDash val="solid"/>
              <a:round/>
              <a:headEnd type="none" w="sm" len="sm"/>
              <a:tailEnd type="none" w="sm" len="sm"/>
            </a:ln>
          </p:spPr>
        </p:cxnSp>
        <p:grpSp>
          <p:nvGrpSpPr>
            <p:cNvPr id="5" name="Google Shape;67;p1">
              <a:extLst>
                <a:ext uri="{FF2B5EF4-FFF2-40B4-BE49-F238E27FC236}">
                  <a16:creationId xmlns:a16="http://schemas.microsoft.com/office/drawing/2014/main" id="{2201BDB8-4407-93CD-8FD2-BC81DE7786EE}"/>
                </a:ext>
              </a:extLst>
            </p:cNvPr>
            <p:cNvGrpSpPr/>
            <p:nvPr/>
          </p:nvGrpSpPr>
          <p:grpSpPr>
            <a:xfrm>
              <a:off x="2886998" y="6131635"/>
              <a:ext cx="5951877" cy="635653"/>
              <a:chOff x="2946848" y="6141848"/>
              <a:chExt cx="5951877" cy="635653"/>
            </a:xfrm>
          </p:grpSpPr>
          <p:grpSp>
            <p:nvGrpSpPr>
              <p:cNvPr id="6" name="Google Shape;68;p1">
                <a:extLst>
                  <a:ext uri="{FF2B5EF4-FFF2-40B4-BE49-F238E27FC236}">
                    <a16:creationId xmlns:a16="http://schemas.microsoft.com/office/drawing/2014/main" id="{189E51E2-5BE1-590B-91D2-4885B255FB56}"/>
                  </a:ext>
                </a:extLst>
              </p:cNvPr>
              <p:cNvGrpSpPr/>
              <p:nvPr/>
            </p:nvGrpSpPr>
            <p:grpSpPr>
              <a:xfrm>
                <a:off x="2946848" y="6212053"/>
                <a:ext cx="5951877" cy="502329"/>
                <a:chOff x="966575" y="6117752"/>
                <a:chExt cx="7140824" cy="602674"/>
              </a:xfrm>
            </p:grpSpPr>
            <p:pic>
              <p:nvPicPr>
                <p:cNvPr id="8" name="Google Shape;69;p1">
                  <a:extLst>
                    <a:ext uri="{FF2B5EF4-FFF2-40B4-BE49-F238E27FC236}">
                      <a16:creationId xmlns:a16="http://schemas.microsoft.com/office/drawing/2014/main" id="{8195C478-049C-4BCF-D7AE-FD066ACF89D0}"/>
                    </a:ext>
                  </a:extLst>
                </p:cNvPr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/>
                <a:stretch/>
              </p:blipFill>
              <p:spPr>
                <a:xfrm>
                  <a:off x="966575" y="6117752"/>
                  <a:ext cx="645166" cy="602674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9" name="Google Shape;70;p1">
                  <a:extLst>
                    <a:ext uri="{FF2B5EF4-FFF2-40B4-BE49-F238E27FC236}">
                      <a16:creationId xmlns:a16="http://schemas.microsoft.com/office/drawing/2014/main" id="{ED75BAFA-46B5-16EB-644A-3FA7D8954665}"/>
                    </a:ext>
                  </a:extLst>
                </p:cNvPr>
                <p:cNvPicPr preferRelativeResize="0"/>
                <p:nvPr/>
              </p:nvPicPr>
              <p:blipFill rotWithShape="1">
                <a:blip r:embed="rId6">
                  <a:alphaModFix/>
                </a:blip>
                <a:srcRect/>
                <a:stretch/>
              </p:blipFill>
              <p:spPr>
                <a:xfrm>
                  <a:off x="1691951" y="6174363"/>
                  <a:ext cx="899982" cy="48945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0" name="Google Shape;71;p1">
                  <a:extLst>
                    <a:ext uri="{FF2B5EF4-FFF2-40B4-BE49-F238E27FC236}">
                      <a16:creationId xmlns:a16="http://schemas.microsoft.com/office/drawing/2014/main" id="{4DCA0205-375B-9B91-6FBC-9C3DA50D0359}"/>
                    </a:ext>
                  </a:extLst>
                </p:cNvPr>
                <p:cNvPicPr preferRelativeResize="0"/>
                <p:nvPr/>
              </p:nvPicPr>
              <p:blipFill rotWithShape="1">
                <a:blip r:embed="rId7">
                  <a:alphaModFix/>
                </a:blip>
                <a:srcRect/>
                <a:stretch/>
              </p:blipFill>
              <p:spPr>
                <a:xfrm>
                  <a:off x="2710802" y="6174375"/>
                  <a:ext cx="645176" cy="480094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1" name="Google Shape;72;p1">
                  <a:extLst>
                    <a:ext uri="{FF2B5EF4-FFF2-40B4-BE49-F238E27FC236}">
                      <a16:creationId xmlns:a16="http://schemas.microsoft.com/office/drawing/2014/main" id="{AC3FCF28-07CF-CC9C-6DA8-E17247F367BA}"/>
                    </a:ext>
                  </a:extLst>
                </p:cNvPr>
                <p:cNvPicPr preferRelativeResize="0"/>
                <p:nvPr/>
              </p:nvPicPr>
              <p:blipFill rotWithShape="1">
                <a:blip r:embed="rId8">
                  <a:alphaModFix/>
                </a:blip>
                <a:srcRect/>
                <a:stretch/>
              </p:blipFill>
              <p:spPr>
                <a:xfrm>
                  <a:off x="5109673" y="6174376"/>
                  <a:ext cx="1012225" cy="46785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2" name="Google Shape;73;p1">
                  <a:extLst>
                    <a:ext uri="{FF2B5EF4-FFF2-40B4-BE49-F238E27FC236}">
                      <a16:creationId xmlns:a16="http://schemas.microsoft.com/office/drawing/2014/main" id="{194C37EF-467F-A0E5-D605-C535F6B42824}"/>
                    </a:ext>
                  </a:extLst>
                </p:cNvPr>
                <p:cNvPicPr preferRelativeResize="0"/>
                <p:nvPr/>
              </p:nvPicPr>
              <p:blipFill rotWithShape="1">
                <a:blip r:embed="rId9">
                  <a:alphaModFix/>
                </a:blip>
                <a:srcRect/>
                <a:stretch/>
              </p:blipFill>
              <p:spPr>
                <a:xfrm>
                  <a:off x="6240775" y="6163571"/>
                  <a:ext cx="1866624" cy="489442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pic>
            <p:nvPicPr>
              <p:cNvPr id="7" name="Google Shape;74;p1">
                <a:extLst>
                  <a:ext uri="{FF2B5EF4-FFF2-40B4-BE49-F238E27FC236}">
                    <a16:creationId xmlns:a16="http://schemas.microsoft.com/office/drawing/2014/main" id="{839A5A3C-7AA5-A0EF-97AD-889C5F269768}"/>
                  </a:ext>
                </a:extLst>
              </p:cNvPr>
              <p:cNvPicPr preferRelativeResize="0"/>
              <p:nvPr/>
            </p:nvPicPr>
            <p:blipFill rotWithShape="1">
              <a:blip r:embed="rId10">
                <a:alphaModFix/>
              </a:blip>
              <a:srcRect/>
              <a:stretch/>
            </p:blipFill>
            <p:spPr>
              <a:xfrm>
                <a:off x="4980519" y="6141848"/>
                <a:ext cx="1357778" cy="635653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7B9E129E-4875-0D0E-F402-D9F4D491844E}"/>
              </a:ext>
            </a:extLst>
          </p:cNvPr>
          <p:cNvGrpSpPr/>
          <p:nvPr/>
        </p:nvGrpSpPr>
        <p:grpSpPr>
          <a:xfrm>
            <a:off x="245275" y="132107"/>
            <a:ext cx="3790150" cy="874650"/>
            <a:chOff x="245275" y="132107"/>
            <a:chExt cx="3790150" cy="874650"/>
          </a:xfrm>
        </p:grpSpPr>
        <p:cxnSp>
          <p:nvCxnSpPr>
            <p:cNvPr id="14" name="Google Shape;62;p1">
              <a:extLst>
                <a:ext uri="{FF2B5EF4-FFF2-40B4-BE49-F238E27FC236}">
                  <a16:creationId xmlns:a16="http://schemas.microsoft.com/office/drawing/2014/main" id="{36C19D9D-E085-5385-F25D-B5B58890225F}"/>
                </a:ext>
              </a:extLst>
            </p:cNvPr>
            <p:cNvCxnSpPr>
              <a:cxnSpLocks/>
            </p:cNvCxnSpPr>
            <p:nvPr/>
          </p:nvCxnSpPr>
          <p:spPr>
            <a:xfrm>
              <a:off x="245275" y="974510"/>
              <a:ext cx="3790150" cy="0"/>
            </a:xfrm>
            <a:prstGeom prst="straightConnector1">
              <a:avLst/>
            </a:prstGeom>
            <a:noFill/>
            <a:ln w="9525" cap="flat" cmpd="sng">
              <a:solidFill>
                <a:srgbClr val="CCCCCC"/>
              </a:solidFill>
              <a:prstDash val="solid"/>
              <a:round/>
              <a:headEnd type="none" w="sm" len="sm"/>
              <a:tailEnd type="none" w="sm" len="sm"/>
            </a:ln>
          </p:spPr>
        </p:cxnSp>
        <p:pic>
          <p:nvPicPr>
            <p:cNvPr id="15" name="Google Shape;75;p1">
              <a:extLst>
                <a:ext uri="{FF2B5EF4-FFF2-40B4-BE49-F238E27FC236}">
                  <a16:creationId xmlns:a16="http://schemas.microsoft.com/office/drawing/2014/main" id="{761673AA-25F9-48ED-702F-EAD0E8E21518}"/>
                </a:ext>
              </a:extLst>
            </p:cNvPr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245275" y="132107"/>
              <a:ext cx="3790150" cy="87465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"/>
          <p:cNvSpPr/>
          <p:nvPr/>
        </p:nvSpPr>
        <p:spPr>
          <a:xfrm>
            <a:off x="-4750" y="-4750"/>
            <a:ext cx="9144000" cy="6858000"/>
          </a:xfrm>
          <a:prstGeom prst="rect">
            <a:avLst/>
          </a:prstGeom>
          <a:noFill/>
          <a:ln w="76200" cap="flat" cmpd="sng">
            <a:solidFill>
              <a:srgbClr val="F1A3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" name="Google Shape;91;p2"/>
          <p:cNvSpPr txBox="1"/>
          <p:nvPr/>
        </p:nvSpPr>
        <p:spPr>
          <a:xfrm>
            <a:off x="867266" y="4780094"/>
            <a:ext cx="7614000" cy="99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bg-BG" sz="16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България се намира в зона с континентален климат, което казано по друг начин значи, че у нас се сменят 4 различни сезона. Последователно се изреждат пролет, лято, есен и зима, след което започват наново.</a:t>
            </a:r>
            <a:endParaRPr sz="16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92" name="Google Shape;92;p2"/>
          <p:cNvSpPr txBox="1"/>
          <p:nvPr/>
        </p:nvSpPr>
        <p:spPr>
          <a:xfrm>
            <a:off x="99675" y="6459100"/>
            <a:ext cx="26277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bg-BG" sz="7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Снимка: Wikipedia</a:t>
            </a:r>
            <a:endParaRPr sz="7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93" name="Google Shape;93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18675" y="593965"/>
            <a:ext cx="7847851" cy="441441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833950F7-C97D-3B85-21DB-2C8973D2D0A6}"/>
              </a:ext>
            </a:extLst>
          </p:cNvPr>
          <p:cNvGrpSpPr/>
          <p:nvPr/>
        </p:nvGrpSpPr>
        <p:grpSpPr>
          <a:xfrm>
            <a:off x="1983639" y="6263454"/>
            <a:ext cx="6991658" cy="549124"/>
            <a:chOff x="1983639" y="6263454"/>
            <a:chExt cx="6991658" cy="549124"/>
          </a:xfrm>
        </p:grpSpPr>
        <p:grpSp>
          <p:nvGrpSpPr>
            <p:cNvPr id="3" name="Google Shape;81;p2">
              <a:extLst>
                <a:ext uri="{FF2B5EF4-FFF2-40B4-BE49-F238E27FC236}">
                  <a16:creationId xmlns:a16="http://schemas.microsoft.com/office/drawing/2014/main" id="{97A2DC9F-A21E-5D67-5E93-BCC4A6D28E3F}"/>
                </a:ext>
              </a:extLst>
            </p:cNvPr>
            <p:cNvGrpSpPr/>
            <p:nvPr/>
          </p:nvGrpSpPr>
          <p:grpSpPr>
            <a:xfrm>
              <a:off x="1983639" y="6263454"/>
              <a:ext cx="6991658" cy="452903"/>
              <a:chOff x="1546225" y="6298706"/>
              <a:chExt cx="6991658" cy="452903"/>
            </a:xfrm>
          </p:grpSpPr>
          <p:grpSp>
            <p:nvGrpSpPr>
              <p:cNvPr id="5" name="Google Shape;82;p2">
                <a:extLst>
                  <a:ext uri="{FF2B5EF4-FFF2-40B4-BE49-F238E27FC236}">
                    <a16:creationId xmlns:a16="http://schemas.microsoft.com/office/drawing/2014/main" id="{FA36A6D2-93A0-1C30-75A7-2159DF786369}"/>
                  </a:ext>
                </a:extLst>
              </p:cNvPr>
              <p:cNvGrpSpPr/>
              <p:nvPr/>
            </p:nvGrpSpPr>
            <p:grpSpPr>
              <a:xfrm>
                <a:off x="3856358" y="6371056"/>
                <a:ext cx="4624885" cy="380553"/>
                <a:chOff x="1393050" y="6187487"/>
                <a:chExt cx="6856761" cy="564200"/>
              </a:xfrm>
            </p:grpSpPr>
            <p:pic>
              <p:nvPicPr>
                <p:cNvPr id="7" name="Google Shape;83;p2">
                  <a:extLst>
                    <a:ext uri="{FF2B5EF4-FFF2-40B4-BE49-F238E27FC236}">
                      <a16:creationId xmlns:a16="http://schemas.microsoft.com/office/drawing/2014/main" id="{0F4EC3DE-065F-E18F-C8DC-83396B8863BE}"/>
                    </a:ext>
                  </a:extLst>
                </p:cNvPr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/>
                <a:stretch/>
              </p:blipFill>
              <p:spPr>
                <a:xfrm>
                  <a:off x="1393050" y="6187487"/>
                  <a:ext cx="869152" cy="5642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8" name="Google Shape;84;p2">
                  <a:extLst>
                    <a:ext uri="{FF2B5EF4-FFF2-40B4-BE49-F238E27FC236}">
                      <a16:creationId xmlns:a16="http://schemas.microsoft.com/office/drawing/2014/main" id="{32A0988B-45F1-C372-AE9D-A5ED1DE1C1B3}"/>
                    </a:ext>
                  </a:extLst>
                </p:cNvPr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/>
                <a:stretch/>
              </p:blipFill>
              <p:spPr>
                <a:xfrm>
                  <a:off x="2297936" y="6218417"/>
                  <a:ext cx="537745" cy="50232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9" name="Google Shape;85;p2">
                  <a:extLst>
                    <a:ext uri="{FF2B5EF4-FFF2-40B4-BE49-F238E27FC236}">
                      <a16:creationId xmlns:a16="http://schemas.microsoft.com/office/drawing/2014/main" id="{E2C6E7E4-042A-CBEF-8235-D71945C54CF5}"/>
                    </a:ext>
                  </a:extLst>
                </p:cNvPr>
                <p:cNvPicPr preferRelativeResize="0"/>
                <p:nvPr/>
              </p:nvPicPr>
              <p:blipFill rotWithShape="1">
                <a:blip r:embed="rId6">
                  <a:alphaModFix/>
                </a:blip>
                <a:srcRect/>
                <a:stretch/>
              </p:blipFill>
              <p:spPr>
                <a:xfrm>
                  <a:off x="2902536" y="6265602"/>
                  <a:ext cx="750135" cy="407957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0" name="Google Shape;86;p2">
                  <a:extLst>
                    <a:ext uri="{FF2B5EF4-FFF2-40B4-BE49-F238E27FC236}">
                      <a16:creationId xmlns:a16="http://schemas.microsoft.com/office/drawing/2014/main" id="{503DED45-69EF-538F-490E-962AF7DDBD53}"/>
                    </a:ext>
                  </a:extLst>
                </p:cNvPr>
                <p:cNvPicPr preferRelativeResize="0"/>
                <p:nvPr/>
              </p:nvPicPr>
              <p:blipFill rotWithShape="1">
                <a:blip r:embed="rId7">
                  <a:alphaModFix/>
                </a:blip>
                <a:srcRect/>
                <a:stretch/>
              </p:blipFill>
              <p:spPr>
                <a:xfrm>
                  <a:off x="3751749" y="6265612"/>
                  <a:ext cx="537754" cy="4001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1" name="Google Shape;87;p2">
                  <a:extLst>
                    <a:ext uri="{FF2B5EF4-FFF2-40B4-BE49-F238E27FC236}">
                      <a16:creationId xmlns:a16="http://schemas.microsoft.com/office/drawing/2014/main" id="{CC08631C-C5A7-FEEC-AE83-5F5F5A219219}"/>
                    </a:ext>
                  </a:extLst>
                </p:cNvPr>
                <p:cNvPicPr preferRelativeResize="0"/>
                <p:nvPr/>
              </p:nvPicPr>
              <p:blipFill rotWithShape="1">
                <a:blip r:embed="rId8">
                  <a:alphaModFix/>
                </a:blip>
                <a:srcRect l="16191" t="37772" r="14641" b="39894"/>
                <a:stretch/>
              </p:blipFill>
              <p:spPr>
                <a:xfrm>
                  <a:off x="4388583" y="6265612"/>
                  <a:ext cx="1263540" cy="40795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2" name="Google Shape;88;p2">
                  <a:extLst>
                    <a:ext uri="{FF2B5EF4-FFF2-40B4-BE49-F238E27FC236}">
                      <a16:creationId xmlns:a16="http://schemas.microsoft.com/office/drawing/2014/main" id="{077CD9A0-D435-0A03-43F7-0029AFFA5AFE}"/>
                    </a:ext>
                  </a:extLst>
                </p:cNvPr>
                <p:cNvPicPr preferRelativeResize="0"/>
                <p:nvPr/>
              </p:nvPicPr>
              <p:blipFill rotWithShape="1">
                <a:blip r:embed="rId9">
                  <a:alphaModFix/>
                </a:blip>
                <a:srcRect/>
                <a:stretch/>
              </p:blipFill>
              <p:spPr>
                <a:xfrm>
                  <a:off x="5751208" y="6265613"/>
                  <a:ext cx="843690" cy="3899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3" name="Google Shape;89;p2">
                  <a:extLst>
                    <a:ext uri="{FF2B5EF4-FFF2-40B4-BE49-F238E27FC236}">
                      <a16:creationId xmlns:a16="http://schemas.microsoft.com/office/drawing/2014/main" id="{31933865-36E4-61E1-A219-3D57D889B8AC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0">
                  <a:alphaModFix/>
                </a:blip>
                <a:srcRect/>
                <a:stretch/>
              </p:blipFill>
              <p:spPr>
                <a:xfrm>
                  <a:off x="6693981" y="6256607"/>
                  <a:ext cx="1555830" cy="40795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cxnSp>
            <p:nvCxnSpPr>
              <p:cNvPr id="6" name="Google Shape;90;p2">
                <a:extLst>
                  <a:ext uri="{FF2B5EF4-FFF2-40B4-BE49-F238E27FC236}">
                    <a16:creationId xmlns:a16="http://schemas.microsoft.com/office/drawing/2014/main" id="{EA3C1E5C-7827-18E4-6F48-7CACD3B4268E}"/>
                  </a:ext>
                </a:extLst>
              </p:cNvPr>
              <p:cNvCxnSpPr/>
              <p:nvPr/>
            </p:nvCxnSpPr>
            <p:spPr>
              <a:xfrm>
                <a:off x="1546225" y="6298706"/>
                <a:ext cx="6991658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CCCCCC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</p:grpSp>
        <p:pic>
          <p:nvPicPr>
            <p:cNvPr id="4" name="Google Shape;95;p2">
              <a:extLst>
                <a:ext uri="{FF2B5EF4-FFF2-40B4-BE49-F238E27FC236}">
                  <a16:creationId xmlns:a16="http://schemas.microsoft.com/office/drawing/2014/main" id="{56BAA11D-4CA1-7B8E-D031-3F626B9E30B2}"/>
                </a:ext>
              </a:extLst>
            </p:cNvPr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1983639" y="6304126"/>
              <a:ext cx="2203292" cy="508452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"/>
          <p:cNvSpPr/>
          <p:nvPr/>
        </p:nvSpPr>
        <p:spPr>
          <a:xfrm>
            <a:off x="-4750" y="-4750"/>
            <a:ext cx="9144000" cy="6858000"/>
          </a:xfrm>
          <a:prstGeom prst="rect">
            <a:avLst/>
          </a:prstGeom>
          <a:noFill/>
          <a:ln w="76200" cap="flat" cmpd="sng">
            <a:solidFill>
              <a:srgbClr val="F1A3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3"/>
          <p:cNvSpPr txBox="1"/>
          <p:nvPr/>
        </p:nvSpPr>
        <p:spPr>
          <a:xfrm>
            <a:off x="6021386" y="1019793"/>
            <a:ext cx="2820900" cy="46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bg-BG" sz="16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Животните у нас са се научили </a:t>
            </a:r>
            <a:r>
              <a:rPr lang="bg-BG" sz="1600">
                <a:latin typeface="Raleway"/>
                <a:ea typeface="Raleway"/>
                <a:cs typeface="Raleway"/>
                <a:sym typeface="Raleway"/>
              </a:rPr>
              <a:t>през</a:t>
            </a:r>
            <a:r>
              <a:rPr lang="bg-BG" sz="16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всеки сезон да правят определено нещо, за да откриват своята храна и да се справят с предизвикателствата на времето и атмосферните особености на всеки от четирите сезона.</a:t>
            </a:r>
            <a:endParaRPr/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bg-BG" sz="16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Днес ще проследим живота на няколко различни животни и как те се справят с четирите годишни времена.</a:t>
            </a:r>
            <a:endParaRPr sz="16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11" name="Google Shape;111;p3"/>
          <p:cNvSpPr txBox="1"/>
          <p:nvPr/>
        </p:nvSpPr>
        <p:spPr>
          <a:xfrm>
            <a:off x="99675" y="6459100"/>
            <a:ext cx="26277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bg-BG" sz="7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Снимка: Wikipedia</a:t>
            </a:r>
            <a:endParaRPr sz="7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12" name="Google Shape;112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15350" y="1518755"/>
            <a:ext cx="2938594" cy="20590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358733" y="206207"/>
            <a:ext cx="3088567" cy="20590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3"/>
          <p:cNvPicPr preferRelativeResize="0"/>
          <p:nvPr/>
        </p:nvPicPr>
        <p:blipFill rotWithShape="1">
          <a:blip r:embed="rId5">
            <a:alphaModFix/>
          </a:blip>
          <a:srcRect l="14042" t="12386" r="18800" b="12733"/>
          <a:stretch/>
        </p:blipFill>
        <p:spPr>
          <a:xfrm>
            <a:off x="2709149" y="3193452"/>
            <a:ext cx="3282946" cy="20590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3"/>
          <p:cNvPicPr preferRelativeResize="0"/>
          <p:nvPr/>
        </p:nvPicPr>
        <p:blipFill rotWithShape="1">
          <a:blip r:embed="rId6">
            <a:alphaModFix/>
          </a:blip>
          <a:srcRect b="2723"/>
          <a:stretch/>
        </p:blipFill>
        <p:spPr>
          <a:xfrm>
            <a:off x="318419" y="4038077"/>
            <a:ext cx="2935525" cy="23796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49BFF3A3-62DE-7994-DFAD-3FE92D7E70B5}"/>
              </a:ext>
            </a:extLst>
          </p:cNvPr>
          <p:cNvGrpSpPr/>
          <p:nvPr/>
        </p:nvGrpSpPr>
        <p:grpSpPr>
          <a:xfrm>
            <a:off x="1983639" y="6263454"/>
            <a:ext cx="6991658" cy="549124"/>
            <a:chOff x="1983639" y="6263454"/>
            <a:chExt cx="6991658" cy="549124"/>
          </a:xfrm>
        </p:grpSpPr>
        <p:grpSp>
          <p:nvGrpSpPr>
            <p:cNvPr id="3" name="Google Shape;81;p2">
              <a:extLst>
                <a:ext uri="{FF2B5EF4-FFF2-40B4-BE49-F238E27FC236}">
                  <a16:creationId xmlns:a16="http://schemas.microsoft.com/office/drawing/2014/main" id="{872B5E00-FAC0-1756-65DB-5F3DF8B65E5B}"/>
                </a:ext>
              </a:extLst>
            </p:cNvPr>
            <p:cNvGrpSpPr/>
            <p:nvPr/>
          </p:nvGrpSpPr>
          <p:grpSpPr>
            <a:xfrm>
              <a:off x="1983639" y="6263454"/>
              <a:ext cx="6991658" cy="452903"/>
              <a:chOff x="1546225" y="6298706"/>
              <a:chExt cx="6991658" cy="452903"/>
            </a:xfrm>
          </p:grpSpPr>
          <p:grpSp>
            <p:nvGrpSpPr>
              <p:cNvPr id="5" name="Google Shape;82;p2">
                <a:extLst>
                  <a:ext uri="{FF2B5EF4-FFF2-40B4-BE49-F238E27FC236}">
                    <a16:creationId xmlns:a16="http://schemas.microsoft.com/office/drawing/2014/main" id="{1ADF713D-D00E-C9D0-D1AD-8048EFEC6574}"/>
                  </a:ext>
                </a:extLst>
              </p:cNvPr>
              <p:cNvGrpSpPr/>
              <p:nvPr/>
            </p:nvGrpSpPr>
            <p:grpSpPr>
              <a:xfrm>
                <a:off x="3856358" y="6371056"/>
                <a:ext cx="4624885" cy="380553"/>
                <a:chOff x="1393050" y="6187487"/>
                <a:chExt cx="6856761" cy="564200"/>
              </a:xfrm>
            </p:grpSpPr>
            <p:pic>
              <p:nvPicPr>
                <p:cNvPr id="7" name="Google Shape;83;p2">
                  <a:extLst>
                    <a:ext uri="{FF2B5EF4-FFF2-40B4-BE49-F238E27FC236}">
                      <a16:creationId xmlns:a16="http://schemas.microsoft.com/office/drawing/2014/main" id="{0564DF7D-7235-81A1-3FAD-FCD75719E6F2}"/>
                    </a:ext>
                  </a:extLst>
                </p:cNvPr>
                <p:cNvPicPr preferRelativeResize="0"/>
                <p:nvPr/>
              </p:nvPicPr>
              <p:blipFill rotWithShape="1">
                <a:blip r:embed="rId7">
                  <a:alphaModFix/>
                </a:blip>
                <a:srcRect/>
                <a:stretch/>
              </p:blipFill>
              <p:spPr>
                <a:xfrm>
                  <a:off x="1393050" y="6187487"/>
                  <a:ext cx="869152" cy="5642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8" name="Google Shape;84;p2">
                  <a:extLst>
                    <a:ext uri="{FF2B5EF4-FFF2-40B4-BE49-F238E27FC236}">
                      <a16:creationId xmlns:a16="http://schemas.microsoft.com/office/drawing/2014/main" id="{C5CA671B-48A6-1888-7454-02FAEFC0BDA7}"/>
                    </a:ext>
                  </a:extLst>
                </p:cNvPr>
                <p:cNvPicPr preferRelativeResize="0"/>
                <p:nvPr/>
              </p:nvPicPr>
              <p:blipFill rotWithShape="1">
                <a:blip r:embed="rId8">
                  <a:alphaModFix/>
                </a:blip>
                <a:srcRect/>
                <a:stretch/>
              </p:blipFill>
              <p:spPr>
                <a:xfrm>
                  <a:off x="2297936" y="6218417"/>
                  <a:ext cx="537745" cy="50232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9" name="Google Shape;85;p2">
                  <a:extLst>
                    <a:ext uri="{FF2B5EF4-FFF2-40B4-BE49-F238E27FC236}">
                      <a16:creationId xmlns:a16="http://schemas.microsoft.com/office/drawing/2014/main" id="{AEB3D9DB-FC66-F097-E13A-7B27CE10CADE}"/>
                    </a:ext>
                  </a:extLst>
                </p:cNvPr>
                <p:cNvPicPr preferRelativeResize="0"/>
                <p:nvPr/>
              </p:nvPicPr>
              <p:blipFill rotWithShape="1">
                <a:blip r:embed="rId9">
                  <a:alphaModFix/>
                </a:blip>
                <a:srcRect/>
                <a:stretch/>
              </p:blipFill>
              <p:spPr>
                <a:xfrm>
                  <a:off x="2902536" y="6265602"/>
                  <a:ext cx="750135" cy="407957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0" name="Google Shape;86;p2">
                  <a:extLst>
                    <a:ext uri="{FF2B5EF4-FFF2-40B4-BE49-F238E27FC236}">
                      <a16:creationId xmlns:a16="http://schemas.microsoft.com/office/drawing/2014/main" id="{B8BBC891-D270-905F-CD88-9D987F5CAFC6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0">
                  <a:alphaModFix/>
                </a:blip>
                <a:srcRect/>
                <a:stretch/>
              </p:blipFill>
              <p:spPr>
                <a:xfrm>
                  <a:off x="3751749" y="6265612"/>
                  <a:ext cx="537754" cy="4001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1" name="Google Shape;87;p2">
                  <a:extLst>
                    <a:ext uri="{FF2B5EF4-FFF2-40B4-BE49-F238E27FC236}">
                      <a16:creationId xmlns:a16="http://schemas.microsoft.com/office/drawing/2014/main" id="{046B1321-A4C3-C05D-7821-D4E7E53A8801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1">
                  <a:alphaModFix/>
                </a:blip>
                <a:srcRect l="16191" t="37772" r="14641" b="39894"/>
                <a:stretch/>
              </p:blipFill>
              <p:spPr>
                <a:xfrm>
                  <a:off x="4388583" y="6265612"/>
                  <a:ext cx="1263540" cy="40795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2" name="Google Shape;88;p2">
                  <a:extLst>
                    <a:ext uri="{FF2B5EF4-FFF2-40B4-BE49-F238E27FC236}">
                      <a16:creationId xmlns:a16="http://schemas.microsoft.com/office/drawing/2014/main" id="{AF5625CD-DD53-3FF2-C0D5-815E7A7CDA09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2">
                  <a:alphaModFix/>
                </a:blip>
                <a:srcRect/>
                <a:stretch/>
              </p:blipFill>
              <p:spPr>
                <a:xfrm>
                  <a:off x="5751208" y="6265613"/>
                  <a:ext cx="843690" cy="3899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3" name="Google Shape;89;p2">
                  <a:extLst>
                    <a:ext uri="{FF2B5EF4-FFF2-40B4-BE49-F238E27FC236}">
                      <a16:creationId xmlns:a16="http://schemas.microsoft.com/office/drawing/2014/main" id="{DC4804DE-9069-8F0E-7695-D87D5C03282D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3">
                  <a:alphaModFix/>
                </a:blip>
                <a:srcRect/>
                <a:stretch/>
              </p:blipFill>
              <p:spPr>
                <a:xfrm>
                  <a:off x="6693981" y="6256607"/>
                  <a:ext cx="1555830" cy="40795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cxnSp>
            <p:nvCxnSpPr>
              <p:cNvPr id="6" name="Google Shape;90;p2">
                <a:extLst>
                  <a:ext uri="{FF2B5EF4-FFF2-40B4-BE49-F238E27FC236}">
                    <a16:creationId xmlns:a16="http://schemas.microsoft.com/office/drawing/2014/main" id="{97A5D441-0399-4C32-E4E3-3D6AC792B34F}"/>
                  </a:ext>
                </a:extLst>
              </p:cNvPr>
              <p:cNvCxnSpPr/>
              <p:nvPr/>
            </p:nvCxnSpPr>
            <p:spPr>
              <a:xfrm>
                <a:off x="1546225" y="6298706"/>
                <a:ext cx="6991658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CCCCCC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</p:grpSp>
        <p:pic>
          <p:nvPicPr>
            <p:cNvPr id="4" name="Google Shape;95;p2">
              <a:extLst>
                <a:ext uri="{FF2B5EF4-FFF2-40B4-BE49-F238E27FC236}">
                  <a16:creationId xmlns:a16="http://schemas.microsoft.com/office/drawing/2014/main" id="{A22B5487-B48D-E03E-E1A6-3F90DD83E88F}"/>
                </a:ext>
              </a:extLst>
            </p:cNvPr>
            <p:cNvPicPr preferRelativeResize="0"/>
            <p:nvPr/>
          </p:nvPicPr>
          <p:blipFill rotWithShape="1">
            <a:blip r:embed="rId14">
              <a:alphaModFix/>
            </a:blip>
            <a:srcRect/>
            <a:stretch/>
          </p:blipFill>
          <p:spPr>
            <a:xfrm>
              <a:off x="1983639" y="6304126"/>
              <a:ext cx="2203292" cy="508452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4"/>
          <p:cNvSpPr/>
          <p:nvPr/>
        </p:nvSpPr>
        <p:spPr>
          <a:xfrm>
            <a:off x="-4750" y="-4750"/>
            <a:ext cx="9144000" cy="6858000"/>
          </a:xfrm>
          <a:prstGeom prst="rect">
            <a:avLst/>
          </a:prstGeom>
          <a:noFill/>
          <a:ln w="76200" cap="flat" cmpd="sng">
            <a:solidFill>
              <a:srgbClr val="F1A3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" name="Google Shape;132;p4"/>
          <p:cNvSpPr txBox="1"/>
          <p:nvPr/>
        </p:nvSpPr>
        <p:spPr>
          <a:xfrm>
            <a:off x="99675" y="6459100"/>
            <a:ext cx="26277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bg-BG" sz="7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Снимка: Wikipedia</a:t>
            </a:r>
            <a:endParaRPr sz="7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33" name="Google Shape;133;p4"/>
          <p:cNvSpPr txBox="1"/>
          <p:nvPr/>
        </p:nvSpPr>
        <p:spPr>
          <a:xfrm>
            <a:off x="1427550" y="164325"/>
            <a:ext cx="6288900" cy="12464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bg-BG" sz="3000" b="0" i="1" u="none" strike="noStrike" cap="none">
                <a:solidFill>
                  <a:srgbClr val="000000"/>
                </a:solidFill>
                <a:latin typeface="Raleway Black"/>
                <a:ea typeface="Raleway Black"/>
                <a:cs typeface="Raleway Black"/>
                <a:sym typeface="Raleway Black"/>
              </a:rPr>
              <a:t>Балканска чесновница</a:t>
            </a:r>
            <a:endParaRPr sz="3000" b="0" i="1" u="none" strike="noStrike" cap="none">
              <a:solidFill>
                <a:srgbClr val="000000"/>
              </a:solidFill>
              <a:latin typeface="Raleway Black"/>
              <a:ea typeface="Raleway Black"/>
              <a:cs typeface="Raleway Black"/>
              <a:sym typeface="Raleway Black"/>
            </a:endParaRPr>
          </a:p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bg-BG" sz="3000" b="0" i="1" u="none" strike="noStrike" cap="none">
                <a:solidFill>
                  <a:srgbClr val="000000"/>
                </a:solidFill>
                <a:latin typeface="Raleway Black"/>
                <a:ea typeface="Raleway Black"/>
                <a:cs typeface="Raleway Black"/>
                <a:sym typeface="Raleway Black"/>
              </a:rPr>
              <a:t>земноводни</a:t>
            </a:r>
            <a:endParaRPr sz="2700" b="0" i="1" u="none" strike="noStrike" cap="none">
              <a:solidFill>
                <a:srgbClr val="000000"/>
              </a:solidFill>
              <a:latin typeface="Raleway Black"/>
              <a:ea typeface="Raleway Black"/>
              <a:cs typeface="Raleway Black"/>
              <a:sym typeface="Raleway Black"/>
            </a:endParaRPr>
          </a:p>
        </p:txBody>
      </p:sp>
      <p:sp>
        <p:nvSpPr>
          <p:cNvPr id="134" name="Google Shape;134;p4"/>
          <p:cNvSpPr txBox="1"/>
          <p:nvPr/>
        </p:nvSpPr>
        <p:spPr>
          <a:xfrm>
            <a:off x="5684337" y="1565407"/>
            <a:ext cx="2820900" cy="41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bg-BG" sz="16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Земноводните, както и името им показва, са животни, които са хем на земята хем във водата.</a:t>
            </a:r>
            <a:endParaRPr/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bg-BG" sz="16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За тях е важно винаги наблизо да има или река или малко езерце, за да държат своята кожа винаги мокра.</a:t>
            </a:r>
            <a:endParaRPr/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bg-BG" sz="16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Но всички закони имат своите изключения и сега ще </a:t>
            </a:r>
            <a:r>
              <a:rPr lang="bg-BG" sz="1600">
                <a:latin typeface="Raleway"/>
                <a:ea typeface="Raleway"/>
                <a:cs typeface="Raleway"/>
                <a:sym typeface="Raleway"/>
              </a:rPr>
              <a:t>се запознаем</a:t>
            </a:r>
            <a:r>
              <a:rPr lang="bg-BG" sz="16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с едно такова изключение.</a:t>
            </a:r>
            <a:endParaRPr sz="16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35" name="Google Shape;135;p4"/>
          <p:cNvPicPr preferRelativeResize="0"/>
          <p:nvPr/>
        </p:nvPicPr>
        <p:blipFill rotWithShape="1">
          <a:blip r:embed="rId3">
            <a:alphaModFix/>
          </a:blip>
          <a:srcRect l="26519" t="27829" r="25474"/>
          <a:stretch/>
        </p:blipFill>
        <p:spPr>
          <a:xfrm>
            <a:off x="280700" y="1410789"/>
            <a:ext cx="5166600" cy="436914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5E4F67B3-FA24-6390-CA28-44D129848DF5}"/>
              </a:ext>
            </a:extLst>
          </p:cNvPr>
          <p:cNvGrpSpPr/>
          <p:nvPr/>
        </p:nvGrpSpPr>
        <p:grpSpPr>
          <a:xfrm>
            <a:off x="1983639" y="6263454"/>
            <a:ext cx="6991658" cy="549124"/>
            <a:chOff x="1983639" y="6263454"/>
            <a:chExt cx="6991658" cy="549124"/>
          </a:xfrm>
        </p:grpSpPr>
        <p:grpSp>
          <p:nvGrpSpPr>
            <p:cNvPr id="3" name="Google Shape;81;p2">
              <a:extLst>
                <a:ext uri="{FF2B5EF4-FFF2-40B4-BE49-F238E27FC236}">
                  <a16:creationId xmlns:a16="http://schemas.microsoft.com/office/drawing/2014/main" id="{CDD899F4-32E4-5DB1-C2D2-8BAB331AFA29}"/>
                </a:ext>
              </a:extLst>
            </p:cNvPr>
            <p:cNvGrpSpPr/>
            <p:nvPr/>
          </p:nvGrpSpPr>
          <p:grpSpPr>
            <a:xfrm>
              <a:off x="1983639" y="6263454"/>
              <a:ext cx="6991658" cy="452903"/>
              <a:chOff x="1546225" y="6298706"/>
              <a:chExt cx="6991658" cy="452903"/>
            </a:xfrm>
          </p:grpSpPr>
          <p:grpSp>
            <p:nvGrpSpPr>
              <p:cNvPr id="5" name="Google Shape;82;p2">
                <a:extLst>
                  <a:ext uri="{FF2B5EF4-FFF2-40B4-BE49-F238E27FC236}">
                    <a16:creationId xmlns:a16="http://schemas.microsoft.com/office/drawing/2014/main" id="{C339C928-E357-192F-22FB-3A5FC4CA2CB9}"/>
                  </a:ext>
                </a:extLst>
              </p:cNvPr>
              <p:cNvGrpSpPr/>
              <p:nvPr/>
            </p:nvGrpSpPr>
            <p:grpSpPr>
              <a:xfrm>
                <a:off x="3856358" y="6371056"/>
                <a:ext cx="4624885" cy="380553"/>
                <a:chOff x="1393050" y="6187487"/>
                <a:chExt cx="6856761" cy="564200"/>
              </a:xfrm>
            </p:grpSpPr>
            <p:pic>
              <p:nvPicPr>
                <p:cNvPr id="7" name="Google Shape;83;p2">
                  <a:extLst>
                    <a:ext uri="{FF2B5EF4-FFF2-40B4-BE49-F238E27FC236}">
                      <a16:creationId xmlns:a16="http://schemas.microsoft.com/office/drawing/2014/main" id="{DAACFE73-F0DD-19CB-10B5-EC42B35001A6}"/>
                    </a:ext>
                  </a:extLst>
                </p:cNvPr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/>
                <a:stretch/>
              </p:blipFill>
              <p:spPr>
                <a:xfrm>
                  <a:off x="1393050" y="6187487"/>
                  <a:ext cx="869152" cy="5642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8" name="Google Shape;84;p2">
                  <a:extLst>
                    <a:ext uri="{FF2B5EF4-FFF2-40B4-BE49-F238E27FC236}">
                      <a16:creationId xmlns:a16="http://schemas.microsoft.com/office/drawing/2014/main" id="{6A7A21D3-D078-98BB-91DE-D1CB265E120A}"/>
                    </a:ext>
                  </a:extLst>
                </p:cNvPr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/>
                <a:stretch/>
              </p:blipFill>
              <p:spPr>
                <a:xfrm>
                  <a:off x="2297936" y="6218417"/>
                  <a:ext cx="537745" cy="50232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9" name="Google Shape;85;p2">
                  <a:extLst>
                    <a:ext uri="{FF2B5EF4-FFF2-40B4-BE49-F238E27FC236}">
                      <a16:creationId xmlns:a16="http://schemas.microsoft.com/office/drawing/2014/main" id="{E62953B8-E795-7124-0321-3DBDA1546BCA}"/>
                    </a:ext>
                  </a:extLst>
                </p:cNvPr>
                <p:cNvPicPr preferRelativeResize="0"/>
                <p:nvPr/>
              </p:nvPicPr>
              <p:blipFill rotWithShape="1">
                <a:blip r:embed="rId6">
                  <a:alphaModFix/>
                </a:blip>
                <a:srcRect/>
                <a:stretch/>
              </p:blipFill>
              <p:spPr>
                <a:xfrm>
                  <a:off x="2902536" y="6265602"/>
                  <a:ext cx="750135" cy="407957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0" name="Google Shape;86;p2">
                  <a:extLst>
                    <a:ext uri="{FF2B5EF4-FFF2-40B4-BE49-F238E27FC236}">
                      <a16:creationId xmlns:a16="http://schemas.microsoft.com/office/drawing/2014/main" id="{1A7AC626-1DB2-C023-F043-592F5158C6AF}"/>
                    </a:ext>
                  </a:extLst>
                </p:cNvPr>
                <p:cNvPicPr preferRelativeResize="0"/>
                <p:nvPr/>
              </p:nvPicPr>
              <p:blipFill rotWithShape="1">
                <a:blip r:embed="rId7">
                  <a:alphaModFix/>
                </a:blip>
                <a:srcRect/>
                <a:stretch/>
              </p:blipFill>
              <p:spPr>
                <a:xfrm>
                  <a:off x="3751749" y="6265612"/>
                  <a:ext cx="537754" cy="4001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1" name="Google Shape;87;p2">
                  <a:extLst>
                    <a:ext uri="{FF2B5EF4-FFF2-40B4-BE49-F238E27FC236}">
                      <a16:creationId xmlns:a16="http://schemas.microsoft.com/office/drawing/2014/main" id="{899A943B-9BDF-355B-010E-54A67BB4AA56}"/>
                    </a:ext>
                  </a:extLst>
                </p:cNvPr>
                <p:cNvPicPr preferRelativeResize="0"/>
                <p:nvPr/>
              </p:nvPicPr>
              <p:blipFill rotWithShape="1">
                <a:blip r:embed="rId8">
                  <a:alphaModFix/>
                </a:blip>
                <a:srcRect l="16191" t="37772" r="14641" b="39894"/>
                <a:stretch/>
              </p:blipFill>
              <p:spPr>
                <a:xfrm>
                  <a:off x="4388583" y="6265612"/>
                  <a:ext cx="1263540" cy="40795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2" name="Google Shape;88;p2">
                  <a:extLst>
                    <a:ext uri="{FF2B5EF4-FFF2-40B4-BE49-F238E27FC236}">
                      <a16:creationId xmlns:a16="http://schemas.microsoft.com/office/drawing/2014/main" id="{DADA3B8D-659C-39D7-1681-DC5F8396870D}"/>
                    </a:ext>
                  </a:extLst>
                </p:cNvPr>
                <p:cNvPicPr preferRelativeResize="0"/>
                <p:nvPr/>
              </p:nvPicPr>
              <p:blipFill rotWithShape="1">
                <a:blip r:embed="rId9">
                  <a:alphaModFix/>
                </a:blip>
                <a:srcRect/>
                <a:stretch/>
              </p:blipFill>
              <p:spPr>
                <a:xfrm>
                  <a:off x="5751208" y="6265613"/>
                  <a:ext cx="843690" cy="3899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3" name="Google Shape;89;p2">
                  <a:extLst>
                    <a:ext uri="{FF2B5EF4-FFF2-40B4-BE49-F238E27FC236}">
                      <a16:creationId xmlns:a16="http://schemas.microsoft.com/office/drawing/2014/main" id="{D3881D02-ACD4-4461-D571-C2EDFEC28C98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0">
                  <a:alphaModFix/>
                </a:blip>
                <a:srcRect/>
                <a:stretch/>
              </p:blipFill>
              <p:spPr>
                <a:xfrm>
                  <a:off x="6693981" y="6256607"/>
                  <a:ext cx="1555830" cy="40795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cxnSp>
            <p:nvCxnSpPr>
              <p:cNvPr id="6" name="Google Shape;90;p2">
                <a:extLst>
                  <a:ext uri="{FF2B5EF4-FFF2-40B4-BE49-F238E27FC236}">
                    <a16:creationId xmlns:a16="http://schemas.microsoft.com/office/drawing/2014/main" id="{50B9666D-3FBA-9ECA-7938-8D8F01D602AA}"/>
                  </a:ext>
                </a:extLst>
              </p:cNvPr>
              <p:cNvCxnSpPr/>
              <p:nvPr/>
            </p:nvCxnSpPr>
            <p:spPr>
              <a:xfrm>
                <a:off x="1546225" y="6298706"/>
                <a:ext cx="6991658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CCCCCC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</p:grpSp>
        <p:pic>
          <p:nvPicPr>
            <p:cNvPr id="4" name="Google Shape;95;p2">
              <a:extLst>
                <a:ext uri="{FF2B5EF4-FFF2-40B4-BE49-F238E27FC236}">
                  <a16:creationId xmlns:a16="http://schemas.microsoft.com/office/drawing/2014/main" id="{6E57DFC8-9335-F8B3-E350-B420541786E0}"/>
                </a:ext>
              </a:extLst>
            </p:cNvPr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1983639" y="6304126"/>
              <a:ext cx="2203292" cy="508452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5"/>
          <p:cNvSpPr/>
          <p:nvPr/>
        </p:nvSpPr>
        <p:spPr>
          <a:xfrm>
            <a:off x="-4750" y="-4750"/>
            <a:ext cx="9144000" cy="6858000"/>
          </a:xfrm>
          <a:prstGeom prst="rect">
            <a:avLst/>
          </a:prstGeom>
          <a:noFill/>
          <a:ln w="76200" cap="flat" cmpd="sng">
            <a:solidFill>
              <a:srgbClr val="F1A3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2" name="Google Shape;152;p5"/>
          <p:cNvSpPr txBox="1"/>
          <p:nvPr/>
        </p:nvSpPr>
        <p:spPr>
          <a:xfrm>
            <a:off x="469473" y="4698389"/>
            <a:ext cx="8335200" cy="178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bg-BG" sz="16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Балканската чесновница е една уникална жаба. С очи като на котка, тя е нощен ловец. Храни се с охлюви и насекоми, </a:t>
            </a:r>
            <a:r>
              <a:rPr lang="bg-BG" sz="1600">
                <a:latin typeface="Raleway"/>
                <a:ea typeface="Raleway"/>
                <a:cs typeface="Raleway"/>
                <a:sym typeface="Raleway"/>
              </a:rPr>
              <a:t>а</a:t>
            </a:r>
            <a:r>
              <a:rPr lang="bg-BG" sz="16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името ѝ идва освен от района, в който се среща и от това, че понякога изпуска слуз с разпознаваемия аромат на чесън.</a:t>
            </a:r>
            <a:endParaRPr/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bg-BG" sz="16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През пролетта снася своите яйца </a:t>
            </a:r>
            <a:r>
              <a:rPr lang="bg-BG" sz="1600">
                <a:latin typeface="Raleway"/>
                <a:ea typeface="Raleway"/>
                <a:cs typeface="Raleway"/>
                <a:sym typeface="Raleway"/>
              </a:rPr>
              <a:t>в</a:t>
            </a:r>
            <a:r>
              <a:rPr lang="bg-BG" sz="16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плитки езерца, а поповите лъжички бързо се развиват в малки жабчета.</a:t>
            </a:r>
            <a:endParaRPr sz="12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53" name="Google Shape;153;p5"/>
          <p:cNvSpPr txBox="1"/>
          <p:nvPr/>
        </p:nvSpPr>
        <p:spPr>
          <a:xfrm>
            <a:off x="99675" y="6459100"/>
            <a:ext cx="26277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bg-BG" sz="7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Снимка: Canva</a:t>
            </a:r>
            <a:endParaRPr sz="7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54" name="Google Shape;154;p5"/>
          <p:cNvPicPr preferRelativeResize="0"/>
          <p:nvPr/>
        </p:nvPicPr>
        <p:blipFill rotWithShape="1">
          <a:blip r:embed="rId3">
            <a:alphaModFix/>
          </a:blip>
          <a:srcRect l="10861" t="31939" r="10687"/>
          <a:stretch/>
        </p:blipFill>
        <p:spPr>
          <a:xfrm>
            <a:off x="254487" y="260868"/>
            <a:ext cx="8625526" cy="420928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5C9C29A1-FAAD-95AB-6A0B-7CD72B66A62F}"/>
              </a:ext>
            </a:extLst>
          </p:cNvPr>
          <p:cNvGrpSpPr/>
          <p:nvPr/>
        </p:nvGrpSpPr>
        <p:grpSpPr>
          <a:xfrm>
            <a:off x="1983639" y="6263454"/>
            <a:ext cx="6991658" cy="549124"/>
            <a:chOff x="1983639" y="6263454"/>
            <a:chExt cx="6991658" cy="549124"/>
          </a:xfrm>
        </p:grpSpPr>
        <p:grpSp>
          <p:nvGrpSpPr>
            <p:cNvPr id="3" name="Google Shape;81;p2">
              <a:extLst>
                <a:ext uri="{FF2B5EF4-FFF2-40B4-BE49-F238E27FC236}">
                  <a16:creationId xmlns:a16="http://schemas.microsoft.com/office/drawing/2014/main" id="{372D0CD1-1371-FE47-B3A3-1C0C6ADE40D7}"/>
                </a:ext>
              </a:extLst>
            </p:cNvPr>
            <p:cNvGrpSpPr/>
            <p:nvPr/>
          </p:nvGrpSpPr>
          <p:grpSpPr>
            <a:xfrm>
              <a:off x="1983639" y="6263454"/>
              <a:ext cx="6991658" cy="452903"/>
              <a:chOff x="1546225" y="6298706"/>
              <a:chExt cx="6991658" cy="452903"/>
            </a:xfrm>
          </p:grpSpPr>
          <p:grpSp>
            <p:nvGrpSpPr>
              <p:cNvPr id="5" name="Google Shape;82;p2">
                <a:extLst>
                  <a:ext uri="{FF2B5EF4-FFF2-40B4-BE49-F238E27FC236}">
                    <a16:creationId xmlns:a16="http://schemas.microsoft.com/office/drawing/2014/main" id="{F3A30090-13B8-119F-EC49-AAB4456CDE46}"/>
                  </a:ext>
                </a:extLst>
              </p:cNvPr>
              <p:cNvGrpSpPr/>
              <p:nvPr/>
            </p:nvGrpSpPr>
            <p:grpSpPr>
              <a:xfrm>
                <a:off x="3856358" y="6371056"/>
                <a:ext cx="4624885" cy="380553"/>
                <a:chOff x="1393050" y="6187487"/>
                <a:chExt cx="6856761" cy="564200"/>
              </a:xfrm>
            </p:grpSpPr>
            <p:pic>
              <p:nvPicPr>
                <p:cNvPr id="7" name="Google Shape;83;p2">
                  <a:extLst>
                    <a:ext uri="{FF2B5EF4-FFF2-40B4-BE49-F238E27FC236}">
                      <a16:creationId xmlns:a16="http://schemas.microsoft.com/office/drawing/2014/main" id="{21098F7D-9EAD-2090-3202-7BC2DB51E25D}"/>
                    </a:ext>
                  </a:extLst>
                </p:cNvPr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/>
                <a:stretch/>
              </p:blipFill>
              <p:spPr>
                <a:xfrm>
                  <a:off x="1393050" y="6187487"/>
                  <a:ext cx="869152" cy="5642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8" name="Google Shape;84;p2">
                  <a:extLst>
                    <a:ext uri="{FF2B5EF4-FFF2-40B4-BE49-F238E27FC236}">
                      <a16:creationId xmlns:a16="http://schemas.microsoft.com/office/drawing/2014/main" id="{8BDA9399-F958-58EA-D24F-9BA9D95E63F2}"/>
                    </a:ext>
                  </a:extLst>
                </p:cNvPr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/>
                <a:stretch/>
              </p:blipFill>
              <p:spPr>
                <a:xfrm>
                  <a:off x="2297936" y="6218417"/>
                  <a:ext cx="537745" cy="50232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9" name="Google Shape;85;p2">
                  <a:extLst>
                    <a:ext uri="{FF2B5EF4-FFF2-40B4-BE49-F238E27FC236}">
                      <a16:creationId xmlns:a16="http://schemas.microsoft.com/office/drawing/2014/main" id="{D951F3FB-2760-BC88-6ACE-0D8CB59A9702}"/>
                    </a:ext>
                  </a:extLst>
                </p:cNvPr>
                <p:cNvPicPr preferRelativeResize="0"/>
                <p:nvPr/>
              </p:nvPicPr>
              <p:blipFill rotWithShape="1">
                <a:blip r:embed="rId6">
                  <a:alphaModFix/>
                </a:blip>
                <a:srcRect/>
                <a:stretch/>
              </p:blipFill>
              <p:spPr>
                <a:xfrm>
                  <a:off x="2902536" y="6265602"/>
                  <a:ext cx="750135" cy="407957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0" name="Google Shape;86;p2">
                  <a:extLst>
                    <a:ext uri="{FF2B5EF4-FFF2-40B4-BE49-F238E27FC236}">
                      <a16:creationId xmlns:a16="http://schemas.microsoft.com/office/drawing/2014/main" id="{2BAC9030-601C-234D-7DDA-92BBFC4DD0B2}"/>
                    </a:ext>
                  </a:extLst>
                </p:cNvPr>
                <p:cNvPicPr preferRelativeResize="0"/>
                <p:nvPr/>
              </p:nvPicPr>
              <p:blipFill rotWithShape="1">
                <a:blip r:embed="rId7">
                  <a:alphaModFix/>
                </a:blip>
                <a:srcRect/>
                <a:stretch/>
              </p:blipFill>
              <p:spPr>
                <a:xfrm>
                  <a:off x="3751749" y="6265612"/>
                  <a:ext cx="537754" cy="4001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1" name="Google Shape;87;p2">
                  <a:extLst>
                    <a:ext uri="{FF2B5EF4-FFF2-40B4-BE49-F238E27FC236}">
                      <a16:creationId xmlns:a16="http://schemas.microsoft.com/office/drawing/2014/main" id="{5C81D83B-36E7-0880-1D0B-54AC00F2315D}"/>
                    </a:ext>
                  </a:extLst>
                </p:cNvPr>
                <p:cNvPicPr preferRelativeResize="0"/>
                <p:nvPr/>
              </p:nvPicPr>
              <p:blipFill rotWithShape="1">
                <a:blip r:embed="rId8">
                  <a:alphaModFix/>
                </a:blip>
                <a:srcRect l="16191" t="37772" r="14641" b="39894"/>
                <a:stretch/>
              </p:blipFill>
              <p:spPr>
                <a:xfrm>
                  <a:off x="4388583" y="6265612"/>
                  <a:ext cx="1263540" cy="40795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2" name="Google Shape;88;p2">
                  <a:extLst>
                    <a:ext uri="{FF2B5EF4-FFF2-40B4-BE49-F238E27FC236}">
                      <a16:creationId xmlns:a16="http://schemas.microsoft.com/office/drawing/2014/main" id="{FDE2DD06-3857-74D3-2B5F-078E7EB1A391}"/>
                    </a:ext>
                  </a:extLst>
                </p:cNvPr>
                <p:cNvPicPr preferRelativeResize="0"/>
                <p:nvPr/>
              </p:nvPicPr>
              <p:blipFill rotWithShape="1">
                <a:blip r:embed="rId9">
                  <a:alphaModFix/>
                </a:blip>
                <a:srcRect/>
                <a:stretch/>
              </p:blipFill>
              <p:spPr>
                <a:xfrm>
                  <a:off x="5751208" y="6265613"/>
                  <a:ext cx="843690" cy="3899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3" name="Google Shape;89;p2">
                  <a:extLst>
                    <a:ext uri="{FF2B5EF4-FFF2-40B4-BE49-F238E27FC236}">
                      <a16:creationId xmlns:a16="http://schemas.microsoft.com/office/drawing/2014/main" id="{C01BC032-A36A-A933-C6EE-BB60A9B41320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0">
                  <a:alphaModFix/>
                </a:blip>
                <a:srcRect/>
                <a:stretch/>
              </p:blipFill>
              <p:spPr>
                <a:xfrm>
                  <a:off x="6693981" y="6256607"/>
                  <a:ext cx="1555830" cy="40795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cxnSp>
            <p:nvCxnSpPr>
              <p:cNvPr id="6" name="Google Shape;90;p2">
                <a:extLst>
                  <a:ext uri="{FF2B5EF4-FFF2-40B4-BE49-F238E27FC236}">
                    <a16:creationId xmlns:a16="http://schemas.microsoft.com/office/drawing/2014/main" id="{F33B0506-E874-4922-4932-EAFCB285B00A}"/>
                  </a:ext>
                </a:extLst>
              </p:cNvPr>
              <p:cNvCxnSpPr/>
              <p:nvPr/>
            </p:nvCxnSpPr>
            <p:spPr>
              <a:xfrm>
                <a:off x="1546225" y="6298706"/>
                <a:ext cx="6991658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CCCCCC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</p:grpSp>
        <p:pic>
          <p:nvPicPr>
            <p:cNvPr id="4" name="Google Shape;95;p2">
              <a:extLst>
                <a:ext uri="{FF2B5EF4-FFF2-40B4-BE49-F238E27FC236}">
                  <a16:creationId xmlns:a16="http://schemas.microsoft.com/office/drawing/2014/main" id="{B77F4F9C-BC6E-3819-97A6-75C9A4CD69A2}"/>
                </a:ext>
              </a:extLst>
            </p:cNvPr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1983639" y="6304126"/>
              <a:ext cx="2203292" cy="508452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6"/>
          <p:cNvSpPr/>
          <p:nvPr/>
        </p:nvSpPr>
        <p:spPr>
          <a:xfrm>
            <a:off x="-4750" y="-4750"/>
            <a:ext cx="9144000" cy="6858000"/>
          </a:xfrm>
          <a:prstGeom prst="rect">
            <a:avLst/>
          </a:prstGeom>
          <a:noFill/>
          <a:ln w="76200" cap="flat" cmpd="sng">
            <a:solidFill>
              <a:srgbClr val="F1A3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1" name="Google Shape;171;p6"/>
          <p:cNvSpPr txBox="1"/>
          <p:nvPr/>
        </p:nvSpPr>
        <p:spPr>
          <a:xfrm>
            <a:off x="5397690" y="736639"/>
            <a:ext cx="3341100" cy="49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bg-BG" sz="16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В разгара на лятото обаче е много горещо и сухо. Прекалено горещо за нашата жаба да се чувства добре, дори заровена във влажния пясък.</a:t>
            </a:r>
            <a:endParaRPr sz="16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bg-BG" sz="16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Затова в тези горещи летни дни чесновницата спи.</a:t>
            </a:r>
            <a:endParaRPr/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bg-BG" sz="16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Зимния сън се нарича хибернация, а летния сън се нарича естивация.</a:t>
            </a:r>
            <a:endParaRPr/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bg-BG" sz="16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По време на този сън се намаляват ударите на сърцето и метаболизма.</a:t>
            </a:r>
            <a:endParaRPr/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bg-BG" sz="16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Това продължава докато не дойдат по-прохладни и приятни дни.</a:t>
            </a:r>
            <a:endParaRPr sz="12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72" name="Google Shape;172;p6"/>
          <p:cNvSpPr txBox="1"/>
          <p:nvPr/>
        </p:nvSpPr>
        <p:spPr>
          <a:xfrm>
            <a:off x="99675" y="6459100"/>
            <a:ext cx="26277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bg-BG" sz="7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Снимка: Canva</a:t>
            </a:r>
            <a:endParaRPr sz="7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73" name="Google Shape;173;p6"/>
          <p:cNvPicPr preferRelativeResize="0"/>
          <p:nvPr/>
        </p:nvPicPr>
        <p:blipFill rotWithShape="1">
          <a:blip r:embed="rId3">
            <a:alphaModFix/>
          </a:blip>
          <a:srcRect l="23913" r="24231"/>
          <a:stretch/>
        </p:blipFill>
        <p:spPr>
          <a:xfrm>
            <a:off x="311085" y="736639"/>
            <a:ext cx="4741682" cy="51435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2874DB76-8A2E-7E94-5DA8-100F79D89F7B}"/>
              </a:ext>
            </a:extLst>
          </p:cNvPr>
          <p:cNvGrpSpPr/>
          <p:nvPr/>
        </p:nvGrpSpPr>
        <p:grpSpPr>
          <a:xfrm>
            <a:off x="1983639" y="6263454"/>
            <a:ext cx="6991658" cy="549124"/>
            <a:chOff x="1983639" y="6263454"/>
            <a:chExt cx="6991658" cy="549124"/>
          </a:xfrm>
        </p:grpSpPr>
        <p:grpSp>
          <p:nvGrpSpPr>
            <p:cNvPr id="3" name="Google Shape;81;p2">
              <a:extLst>
                <a:ext uri="{FF2B5EF4-FFF2-40B4-BE49-F238E27FC236}">
                  <a16:creationId xmlns:a16="http://schemas.microsoft.com/office/drawing/2014/main" id="{104C8631-C518-AB5C-F98B-981F75656F25}"/>
                </a:ext>
              </a:extLst>
            </p:cNvPr>
            <p:cNvGrpSpPr/>
            <p:nvPr/>
          </p:nvGrpSpPr>
          <p:grpSpPr>
            <a:xfrm>
              <a:off x="1983639" y="6263454"/>
              <a:ext cx="6991658" cy="452903"/>
              <a:chOff x="1546225" y="6298706"/>
              <a:chExt cx="6991658" cy="452903"/>
            </a:xfrm>
          </p:grpSpPr>
          <p:grpSp>
            <p:nvGrpSpPr>
              <p:cNvPr id="5" name="Google Shape;82;p2">
                <a:extLst>
                  <a:ext uri="{FF2B5EF4-FFF2-40B4-BE49-F238E27FC236}">
                    <a16:creationId xmlns:a16="http://schemas.microsoft.com/office/drawing/2014/main" id="{AE40241B-742F-B8B1-DA95-48516389888F}"/>
                  </a:ext>
                </a:extLst>
              </p:cNvPr>
              <p:cNvGrpSpPr/>
              <p:nvPr/>
            </p:nvGrpSpPr>
            <p:grpSpPr>
              <a:xfrm>
                <a:off x="3856358" y="6371056"/>
                <a:ext cx="4624885" cy="380553"/>
                <a:chOff x="1393050" y="6187487"/>
                <a:chExt cx="6856761" cy="564200"/>
              </a:xfrm>
            </p:grpSpPr>
            <p:pic>
              <p:nvPicPr>
                <p:cNvPr id="7" name="Google Shape;83;p2">
                  <a:extLst>
                    <a:ext uri="{FF2B5EF4-FFF2-40B4-BE49-F238E27FC236}">
                      <a16:creationId xmlns:a16="http://schemas.microsoft.com/office/drawing/2014/main" id="{8812D416-E88B-9B03-C36D-DE14AA15FD7B}"/>
                    </a:ext>
                  </a:extLst>
                </p:cNvPr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/>
                <a:stretch/>
              </p:blipFill>
              <p:spPr>
                <a:xfrm>
                  <a:off x="1393050" y="6187487"/>
                  <a:ext cx="869152" cy="5642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8" name="Google Shape;84;p2">
                  <a:extLst>
                    <a:ext uri="{FF2B5EF4-FFF2-40B4-BE49-F238E27FC236}">
                      <a16:creationId xmlns:a16="http://schemas.microsoft.com/office/drawing/2014/main" id="{D50908DD-4A52-410A-38F3-562971D36723}"/>
                    </a:ext>
                  </a:extLst>
                </p:cNvPr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/>
                <a:stretch/>
              </p:blipFill>
              <p:spPr>
                <a:xfrm>
                  <a:off x="2297936" y="6218417"/>
                  <a:ext cx="537745" cy="50232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9" name="Google Shape;85;p2">
                  <a:extLst>
                    <a:ext uri="{FF2B5EF4-FFF2-40B4-BE49-F238E27FC236}">
                      <a16:creationId xmlns:a16="http://schemas.microsoft.com/office/drawing/2014/main" id="{AAFDA3C5-28B2-3BA6-43CF-50058EF8AE31}"/>
                    </a:ext>
                  </a:extLst>
                </p:cNvPr>
                <p:cNvPicPr preferRelativeResize="0"/>
                <p:nvPr/>
              </p:nvPicPr>
              <p:blipFill rotWithShape="1">
                <a:blip r:embed="rId6">
                  <a:alphaModFix/>
                </a:blip>
                <a:srcRect/>
                <a:stretch/>
              </p:blipFill>
              <p:spPr>
                <a:xfrm>
                  <a:off x="2902536" y="6265602"/>
                  <a:ext cx="750135" cy="407957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0" name="Google Shape;86;p2">
                  <a:extLst>
                    <a:ext uri="{FF2B5EF4-FFF2-40B4-BE49-F238E27FC236}">
                      <a16:creationId xmlns:a16="http://schemas.microsoft.com/office/drawing/2014/main" id="{BBFE1652-97EA-75EE-00E5-7B852B3FC999}"/>
                    </a:ext>
                  </a:extLst>
                </p:cNvPr>
                <p:cNvPicPr preferRelativeResize="0"/>
                <p:nvPr/>
              </p:nvPicPr>
              <p:blipFill rotWithShape="1">
                <a:blip r:embed="rId7">
                  <a:alphaModFix/>
                </a:blip>
                <a:srcRect/>
                <a:stretch/>
              </p:blipFill>
              <p:spPr>
                <a:xfrm>
                  <a:off x="3751749" y="6265612"/>
                  <a:ext cx="537754" cy="4001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1" name="Google Shape;87;p2">
                  <a:extLst>
                    <a:ext uri="{FF2B5EF4-FFF2-40B4-BE49-F238E27FC236}">
                      <a16:creationId xmlns:a16="http://schemas.microsoft.com/office/drawing/2014/main" id="{B977413A-B31F-B169-5876-B1D79F305AA8}"/>
                    </a:ext>
                  </a:extLst>
                </p:cNvPr>
                <p:cNvPicPr preferRelativeResize="0"/>
                <p:nvPr/>
              </p:nvPicPr>
              <p:blipFill rotWithShape="1">
                <a:blip r:embed="rId8">
                  <a:alphaModFix/>
                </a:blip>
                <a:srcRect l="16191" t="37772" r="14641" b="39894"/>
                <a:stretch/>
              </p:blipFill>
              <p:spPr>
                <a:xfrm>
                  <a:off x="4388583" y="6265612"/>
                  <a:ext cx="1263540" cy="40795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2" name="Google Shape;88;p2">
                  <a:extLst>
                    <a:ext uri="{FF2B5EF4-FFF2-40B4-BE49-F238E27FC236}">
                      <a16:creationId xmlns:a16="http://schemas.microsoft.com/office/drawing/2014/main" id="{6867F3B9-7C6E-99AC-076F-39FCD2A783B9}"/>
                    </a:ext>
                  </a:extLst>
                </p:cNvPr>
                <p:cNvPicPr preferRelativeResize="0"/>
                <p:nvPr/>
              </p:nvPicPr>
              <p:blipFill rotWithShape="1">
                <a:blip r:embed="rId9">
                  <a:alphaModFix/>
                </a:blip>
                <a:srcRect/>
                <a:stretch/>
              </p:blipFill>
              <p:spPr>
                <a:xfrm>
                  <a:off x="5751208" y="6265613"/>
                  <a:ext cx="843690" cy="3899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3" name="Google Shape;89;p2">
                  <a:extLst>
                    <a:ext uri="{FF2B5EF4-FFF2-40B4-BE49-F238E27FC236}">
                      <a16:creationId xmlns:a16="http://schemas.microsoft.com/office/drawing/2014/main" id="{F29FC59D-EE57-2F27-CF2A-4BD1EC005EB4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0">
                  <a:alphaModFix/>
                </a:blip>
                <a:srcRect/>
                <a:stretch/>
              </p:blipFill>
              <p:spPr>
                <a:xfrm>
                  <a:off x="6693981" y="6256607"/>
                  <a:ext cx="1555830" cy="40795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cxnSp>
            <p:nvCxnSpPr>
              <p:cNvPr id="6" name="Google Shape;90;p2">
                <a:extLst>
                  <a:ext uri="{FF2B5EF4-FFF2-40B4-BE49-F238E27FC236}">
                    <a16:creationId xmlns:a16="http://schemas.microsoft.com/office/drawing/2014/main" id="{E5DDDE42-4D7E-59A8-6EF4-2D100E3DC71D}"/>
                  </a:ext>
                </a:extLst>
              </p:cNvPr>
              <p:cNvCxnSpPr/>
              <p:nvPr/>
            </p:nvCxnSpPr>
            <p:spPr>
              <a:xfrm>
                <a:off x="1546225" y="6298706"/>
                <a:ext cx="6991658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CCCCCC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</p:grpSp>
        <p:pic>
          <p:nvPicPr>
            <p:cNvPr id="4" name="Google Shape;95;p2">
              <a:extLst>
                <a:ext uri="{FF2B5EF4-FFF2-40B4-BE49-F238E27FC236}">
                  <a16:creationId xmlns:a16="http://schemas.microsoft.com/office/drawing/2014/main" id="{F4753DBF-1065-4C35-A874-FC68A6AE7CCB}"/>
                </a:ext>
              </a:extLst>
            </p:cNvPr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1983639" y="6304126"/>
              <a:ext cx="2203292" cy="508452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7"/>
          <p:cNvSpPr/>
          <p:nvPr/>
        </p:nvSpPr>
        <p:spPr>
          <a:xfrm>
            <a:off x="-4750" y="-4750"/>
            <a:ext cx="9144000" cy="6858000"/>
          </a:xfrm>
          <a:prstGeom prst="rect">
            <a:avLst/>
          </a:prstGeom>
          <a:noFill/>
          <a:ln w="76200" cap="flat" cmpd="sng">
            <a:solidFill>
              <a:srgbClr val="F1A3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0" name="Google Shape;190;p7"/>
          <p:cNvSpPr txBox="1"/>
          <p:nvPr/>
        </p:nvSpPr>
        <p:spPr>
          <a:xfrm>
            <a:off x="6502696" y="794833"/>
            <a:ext cx="2374500" cy="466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bg-BG" sz="1500">
                <a:latin typeface="Raleway"/>
                <a:ea typeface="Raleway"/>
                <a:cs typeface="Raleway"/>
                <a:sym typeface="Raleway"/>
              </a:rPr>
              <a:t>През е</a:t>
            </a:r>
            <a:r>
              <a:rPr lang="bg-BG" sz="15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сента чесновниците правят това, което обичат най много – ровят дупки в </a:t>
            </a:r>
            <a:r>
              <a:rPr lang="bg-BG" sz="1500">
                <a:latin typeface="Raleway"/>
                <a:ea typeface="Raleway"/>
                <a:cs typeface="Raleway"/>
                <a:sym typeface="Raleway"/>
              </a:rPr>
              <a:t>песъчливата</a:t>
            </a:r>
            <a:r>
              <a:rPr lang="bg-BG" sz="15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почва и похапват обилно.</a:t>
            </a:r>
            <a:endParaRPr/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bg-BG" sz="15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Зимата те прекарват в хибернация. Заровени в корените на дърветата, понякога чесновниците се събират на малки групи, за да се топлят и спят заедно този дълбок, зимен сън.</a:t>
            </a:r>
            <a:endParaRPr/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1" name="Google Shape;191;p7"/>
          <p:cNvSpPr txBox="1"/>
          <p:nvPr/>
        </p:nvSpPr>
        <p:spPr>
          <a:xfrm>
            <a:off x="99675" y="6459100"/>
            <a:ext cx="26277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bg-BG" sz="7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Снимка: Wikipedia</a:t>
            </a:r>
            <a:endParaRPr sz="7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92" name="Google Shape;192;p7"/>
          <p:cNvPicPr preferRelativeResize="0"/>
          <p:nvPr/>
        </p:nvPicPr>
        <p:blipFill rotWithShape="1">
          <a:blip r:embed="rId3">
            <a:alphaModFix/>
          </a:blip>
          <a:srcRect r="5761"/>
          <a:stretch/>
        </p:blipFill>
        <p:spPr>
          <a:xfrm>
            <a:off x="291854" y="585886"/>
            <a:ext cx="5948690" cy="4208261"/>
          </a:xfrm>
          <a:prstGeom prst="rect">
            <a:avLst/>
          </a:prstGeom>
          <a:noFill/>
          <a:ln>
            <a:noFill/>
          </a:ln>
        </p:spPr>
      </p:pic>
      <p:sp>
        <p:nvSpPr>
          <p:cNvPr id="193" name="Google Shape;193;p7"/>
          <p:cNvSpPr txBox="1"/>
          <p:nvPr/>
        </p:nvSpPr>
        <p:spPr>
          <a:xfrm>
            <a:off x="367078" y="4793504"/>
            <a:ext cx="5927100" cy="147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bg-BG" sz="15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Интересното, че ако някоя от поповите лъжички не се е развила достатъчно</a:t>
            </a:r>
            <a:r>
              <a:rPr lang="bg-BG" sz="1500"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bg-BG" sz="15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може да прекара зимния си сън като попова лъжичка, а не като жабче.</a:t>
            </a:r>
            <a:endParaRPr sz="15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D813B16B-D36F-00F6-90A4-814E34D4A19B}"/>
              </a:ext>
            </a:extLst>
          </p:cNvPr>
          <p:cNvGrpSpPr/>
          <p:nvPr/>
        </p:nvGrpSpPr>
        <p:grpSpPr>
          <a:xfrm>
            <a:off x="1983639" y="6263454"/>
            <a:ext cx="6991658" cy="549124"/>
            <a:chOff x="1983639" y="6263454"/>
            <a:chExt cx="6991658" cy="549124"/>
          </a:xfrm>
        </p:grpSpPr>
        <p:grpSp>
          <p:nvGrpSpPr>
            <p:cNvPr id="15" name="Google Shape;81;p2">
              <a:extLst>
                <a:ext uri="{FF2B5EF4-FFF2-40B4-BE49-F238E27FC236}">
                  <a16:creationId xmlns:a16="http://schemas.microsoft.com/office/drawing/2014/main" id="{7F95A7CC-23A3-6816-536C-674300AF47D0}"/>
                </a:ext>
              </a:extLst>
            </p:cNvPr>
            <p:cNvGrpSpPr/>
            <p:nvPr/>
          </p:nvGrpSpPr>
          <p:grpSpPr>
            <a:xfrm>
              <a:off x="1983639" y="6263454"/>
              <a:ext cx="6991658" cy="452903"/>
              <a:chOff x="1546225" y="6298706"/>
              <a:chExt cx="6991658" cy="452903"/>
            </a:xfrm>
          </p:grpSpPr>
          <p:grpSp>
            <p:nvGrpSpPr>
              <p:cNvPr id="17" name="Google Shape;82;p2">
                <a:extLst>
                  <a:ext uri="{FF2B5EF4-FFF2-40B4-BE49-F238E27FC236}">
                    <a16:creationId xmlns:a16="http://schemas.microsoft.com/office/drawing/2014/main" id="{F979A007-5FA1-0AF3-3958-E109CCF62B7A}"/>
                  </a:ext>
                </a:extLst>
              </p:cNvPr>
              <p:cNvGrpSpPr/>
              <p:nvPr/>
            </p:nvGrpSpPr>
            <p:grpSpPr>
              <a:xfrm>
                <a:off x="3856358" y="6371056"/>
                <a:ext cx="4624885" cy="380553"/>
                <a:chOff x="1393050" y="6187487"/>
                <a:chExt cx="6856761" cy="564200"/>
              </a:xfrm>
            </p:grpSpPr>
            <p:pic>
              <p:nvPicPr>
                <p:cNvPr id="19" name="Google Shape;83;p2">
                  <a:extLst>
                    <a:ext uri="{FF2B5EF4-FFF2-40B4-BE49-F238E27FC236}">
                      <a16:creationId xmlns:a16="http://schemas.microsoft.com/office/drawing/2014/main" id="{F42832A8-B197-5833-E9BC-37287CAFEBFC}"/>
                    </a:ext>
                  </a:extLst>
                </p:cNvPr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/>
                <a:stretch/>
              </p:blipFill>
              <p:spPr>
                <a:xfrm>
                  <a:off x="1393050" y="6187487"/>
                  <a:ext cx="869152" cy="5642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0" name="Google Shape;84;p2">
                  <a:extLst>
                    <a:ext uri="{FF2B5EF4-FFF2-40B4-BE49-F238E27FC236}">
                      <a16:creationId xmlns:a16="http://schemas.microsoft.com/office/drawing/2014/main" id="{26786946-DAD3-6A8C-C666-DD7D91E2E6E4}"/>
                    </a:ext>
                  </a:extLst>
                </p:cNvPr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/>
                <a:stretch/>
              </p:blipFill>
              <p:spPr>
                <a:xfrm>
                  <a:off x="2297936" y="6218417"/>
                  <a:ext cx="537745" cy="50232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1" name="Google Shape;85;p2">
                  <a:extLst>
                    <a:ext uri="{FF2B5EF4-FFF2-40B4-BE49-F238E27FC236}">
                      <a16:creationId xmlns:a16="http://schemas.microsoft.com/office/drawing/2014/main" id="{7936851B-CA07-2255-43AB-3C2ECA9CE83F}"/>
                    </a:ext>
                  </a:extLst>
                </p:cNvPr>
                <p:cNvPicPr preferRelativeResize="0"/>
                <p:nvPr/>
              </p:nvPicPr>
              <p:blipFill rotWithShape="1">
                <a:blip r:embed="rId6">
                  <a:alphaModFix/>
                </a:blip>
                <a:srcRect/>
                <a:stretch/>
              </p:blipFill>
              <p:spPr>
                <a:xfrm>
                  <a:off x="2902536" y="6265602"/>
                  <a:ext cx="750135" cy="407957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2" name="Google Shape;86;p2">
                  <a:extLst>
                    <a:ext uri="{FF2B5EF4-FFF2-40B4-BE49-F238E27FC236}">
                      <a16:creationId xmlns:a16="http://schemas.microsoft.com/office/drawing/2014/main" id="{99612B14-6595-B969-AAEC-1567ECD7E243}"/>
                    </a:ext>
                  </a:extLst>
                </p:cNvPr>
                <p:cNvPicPr preferRelativeResize="0"/>
                <p:nvPr/>
              </p:nvPicPr>
              <p:blipFill rotWithShape="1">
                <a:blip r:embed="rId7">
                  <a:alphaModFix/>
                </a:blip>
                <a:srcRect/>
                <a:stretch/>
              </p:blipFill>
              <p:spPr>
                <a:xfrm>
                  <a:off x="3751749" y="6265612"/>
                  <a:ext cx="537754" cy="4001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3" name="Google Shape;87;p2">
                  <a:extLst>
                    <a:ext uri="{FF2B5EF4-FFF2-40B4-BE49-F238E27FC236}">
                      <a16:creationId xmlns:a16="http://schemas.microsoft.com/office/drawing/2014/main" id="{8475D469-CA90-BD86-D8C2-8A1124365820}"/>
                    </a:ext>
                  </a:extLst>
                </p:cNvPr>
                <p:cNvPicPr preferRelativeResize="0"/>
                <p:nvPr/>
              </p:nvPicPr>
              <p:blipFill rotWithShape="1">
                <a:blip r:embed="rId8">
                  <a:alphaModFix/>
                </a:blip>
                <a:srcRect l="16191" t="37772" r="14641" b="39894"/>
                <a:stretch/>
              </p:blipFill>
              <p:spPr>
                <a:xfrm>
                  <a:off x="4388583" y="6265612"/>
                  <a:ext cx="1263540" cy="40795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4" name="Google Shape;88;p2">
                  <a:extLst>
                    <a:ext uri="{FF2B5EF4-FFF2-40B4-BE49-F238E27FC236}">
                      <a16:creationId xmlns:a16="http://schemas.microsoft.com/office/drawing/2014/main" id="{16910F47-1112-A9EE-2960-543C16ACCBAA}"/>
                    </a:ext>
                  </a:extLst>
                </p:cNvPr>
                <p:cNvPicPr preferRelativeResize="0"/>
                <p:nvPr/>
              </p:nvPicPr>
              <p:blipFill rotWithShape="1">
                <a:blip r:embed="rId9">
                  <a:alphaModFix/>
                </a:blip>
                <a:srcRect/>
                <a:stretch/>
              </p:blipFill>
              <p:spPr>
                <a:xfrm>
                  <a:off x="5751208" y="6265613"/>
                  <a:ext cx="843690" cy="3899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5" name="Google Shape;89;p2">
                  <a:extLst>
                    <a:ext uri="{FF2B5EF4-FFF2-40B4-BE49-F238E27FC236}">
                      <a16:creationId xmlns:a16="http://schemas.microsoft.com/office/drawing/2014/main" id="{8D29BEEC-E28C-5E3A-FD02-8C2099406F0D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0">
                  <a:alphaModFix/>
                </a:blip>
                <a:srcRect/>
                <a:stretch/>
              </p:blipFill>
              <p:spPr>
                <a:xfrm>
                  <a:off x="6693981" y="6256607"/>
                  <a:ext cx="1555830" cy="40795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cxnSp>
            <p:nvCxnSpPr>
              <p:cNvPr id="18" name="Google Shape;90;p2">
                <a:extLst>
                  <a:ext uri="{FF2B5EF4-FFF2-40B4-BE49-F238E27FC236}">
                    <a16:creationId xmlns:a16="http://schemas.microsoft.com/office/drawing/2014/main" id="{1B009D52-B6DD-CDCB-28D9-B80FA9F09E63}"/>
                  </a:ext>
                </a:extLst>
              </p:cNvPr>
              <p:cNvCxnSpPr/>
              <p:nvPr/>
            </p:nvCxnSpPr>
            <p:spPr>
              <a:xfrm>
                <a:off x="1546225" y="6298706"/>
                <a:ext cx="6991658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CCCCCC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</p:grpSp>
        <p:pic>
          <p:nvPicPr>
            <p:cNvPr id="16" name="Google Shape;95;p2">
              <a:extLst>
                <a:ext uri="{FF2B5EF4-FFF2-40B4-BE49-F238E27FC236}">
                  <a16:creationId xmlns:a16="http://schemas.microsoft.com/office/drawing/2014/main" id="{3098356F-7E59-8351-1202-E5C9F265FF75}"/>
                </a:ext>
              </a:extLst>
            </p:cNvPr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1983639" y="6304126"/>
              <a:ext cx="2203292" cy="508452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8"/>
          <p:cNvSpPr/>
          <p:nvPr/>
        </p:nvSpPr>
        <p:spPr>
          <a:xfrm>
            <a:off x="-4750" y="-4750"/>
            <a:ext cx="9144000" cy="6858000"/>
          </a:xfrm>
          <a:prstGeom prst="rect">
            <a:avLst/>
          </a:prstGeom>
          <a:noFill/>
          <a:ln w="76200" cap="flat" cmpd="sng">
            <a:solidFill>
              <a:srgbClr val="F1A3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" name="Google Shape;210;p8"/>
          <p:cNvSpPr txBox="1"/>
          <p:nvPr/>
        </p:nvSpPr>
        <p:spPr>
          <a:xfrm>
            <a:off x="5190298" y="942816"/>
            <a:ext cx="3714493" cy="4962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ru-RU" sz="1500" b="1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0"/>
                  </a:ext>
                </a:extLst>
              </a:rPr>
              <a:t>Въпро</a:t>
            </a:r>
            <a:r>
              <a:rPr lang="ru-RU" sz="1500" b="1" dirty="0" err="1"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0"/>
                  </a:ext>
                </a:extLst>
              </a:rPr>
              <a:t>си</a:t>
            </a:r>
            <a:r>
              <a:rPr lang="ru-RU" sz="1500" b="1" dirty="0"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0"/>
                  </a:ext>
                </a:extLst>
              </a:rPr>
              <a:t> за </a:t>
            </a:r>
            <a:r>
              <a:rPr lang="ru-RU" sz="1500" b="1" dirty="0" err="1"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0"/>
                  </a:ext>
                </a:extLst>
              </a:rPr>
              <a:t>учениците</a:t>
            </a:r>
            <a:r>
              <a:rPr lang="ru-RU" sz="1500" b="1" dirty="0"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0"/>
                  </a:ext>
                </a:extLst>
              </a:rPr>
              <a:t>:</a:t>
            </a:r>
            <a:endParaRPr lang="ru-RU" sz="1500" b="1" i="0" u="none" strike="noStrike" cap="none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  <a:extLst>
                <a:ext uri="http://customooxmlschemas.google.com/">
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0"/>
                </a:ext>
              </a:extLst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ru-RU" sz="15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0"/>
                  </a:ext>
                </a:extLst>
              </a:rPr>
              <a:t>Хайде </a:t>
            </a:r>
            <a:r>
              <a:rPr lang="ru-RU" sz="15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0"/>
                  </a:ext>
                </a:extLst>
              </a:rPr>
              <a:t>леко</a:t>
            </a:r>
            <a:r>
              <a:rPr lang="ru-RU" sz="15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0"/>
                  </a:ext>
                </a:extLst>
              </a:rPr>
              <a:t> да се </a:t>
            </a:r>
            <a:r>
              <a:rPr lang="ru-RU" sz="15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0"/>
                  </a:ext>
                </a:extLst>
              </a:rPr>
              <a:t>раздвижим</a:t>
            </a:r>
            <a:r>
              <a:rPr lang="ru-RU" sz="15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0"/>
                  </a:ext>
                </a:extLst>
              </a:rPr>
              <a:t>, </a:t>
            </a:r>
            <a:r>
              <a:rPr lang="ru-RU" sz="1500" dirty="0" err="1"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0"/>
                  </a:ext>
                </a:extLst>
              </a:rPr>
              <a:t>а</a:t>
            </a:r>
            <a:r>
              <a:rPr lang="ru-RU" sz="15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0"/>
                  </a:ext>
                </a:extLst>
              </a:rPr>
              <a:t>ко</a:t>
            </a:r>
            <a:r>
              <a:rPr lang="ru-RU" sz="15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0"/>
                  </a:ext>
                </a:extLst>
              </a:rPr>
              <a:t> </a:t>
            </a:r>
            <a:r>
              <a:rPr lang="ru-RU" sz="15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0"/>
                  </a:ext>
                </a:extLst>
              </a:rPr>
              <a:t>мислите</a:t>
            </a:r>
            <a:r>
              <a:rPr lang="ru-RU" sz="15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0"/>
                  </a:ext>
                </a:extLst>
              </a:rPr>
              <a:t>, че </a:t>
            </a:r>
            <a:r>
              <a:rPr lang="ru-RU" sz="15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0"/>
                  </a:ext>
                </a:extLst>
              </a:rPr>
              <a:t>отговорът</a:t>
            </a:r>
            <a:r>
              <a:rPr lang="ru-RU" sz="15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0"/>
                  </a:ext>
                </a:extLst>
              </a:rPr>
              <a:t> е верен – скачайте на </a:t>
            </a:r>
            <a:r>
              <a:rPr lang="ru-RU" sz="15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0"/>
                  </a:ext>
                </a:extLst>
              </a:rPr>
              <a:t>място</a:t>
            </a:r>
            <a:r>
              <a:rPr lang="ru-RU" sz="15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0"/>
                  </a:ext>
                </a:extLst>
              </a:rPr>
              <a:t>, </a:t>
            </a:r>
            <a:r>
              <a:rPr lang="ru-RU" sz="15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0"/>
                  </a:ext>
                </a:extLst>
              </a:rPr>
              <a:t>ако</a:t>
            </a:r>
            <a:r>
              <a:rPr lang="ru-RU" sz="15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0"/>
                  </a:ext>
                </a:extLst>
              </a:rPr>
              <a:t> </a:t>
            </a:r>
            <a:r>
              <a:rPr lang="ru-RU" sz="15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0"/>
                  </a:ext>
                </a:extLst>
              </a:rPr>
              <a:t>мислите</a:t>
            </a:r>
            <a:r>
              <a:rPr lang="ru-RU" sz="15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0"/>
                  </a:ext>
                </a:extLst>
              </a:rPr>
              <a:t>, че е грешен – </a:t>
            </a:r>
            <a:r>
              <a:rPr lang="ru-RU" sz="15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0"/>
                  </a:ext>
                </a:extLst>
              </a:rPr>
              <a:t>клекнете</a:t>
            </a:r>
            <a:r>
              <a:rPr lang="ru-RU" sz="15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0"/>
                  </a:ext>
                </a:extLst>
              </a:rPr>
              <a:t> </a:t>
            </a:r>
            <a:r>
              <a:rPr lang="ru-RU" sz="15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0"/>
                  </a:ext>
                </a:extLst>
              </a:rPr>
              <a:t>надолу</a:t>
            </a:r>
            <a:r>
              <a:rPr lang="ru-RU" sz="1500" dirty="0"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0"/>
                  </a:ext>
                </a:extLst>
              </a:rPr>
              <a:t>.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ru-RU" sz="1500" dirty="0" err="1"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0"/>
                  </a:ext>
                </a:extLst>
              </a:rPr>
              <a:t>Г</a:t>
            </a:r>
            <a:r>
              <a:rPr lang="ru-RU" sz="15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0"/>
                  </a:ext>
                </a:extLst>
              </a:rPr>
              <a:t>отови</a:t>
            </a:r>
            <a:r>
              <a:rPr lang="ru-RU" sz="15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0"/>
                  </a:ext>
                </a:extLst>
              </a:rPr>
              <a:t> ли </a:t>
            </a:r>
            <a:r>
              <a:rPr lang="ru-RU" sz="15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0"/>
                  </a:ext>
                </a:extLst>
              </a:rPr>
              <a:t>сте</a:t>
            </a:r>
            <a:r>
              <a:rPr lang="ru-RU" sz="15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0"/>
                  </a:ext>
                </a:extLst>
              </a:rPr>
              <a:t>?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ru-RU" sz="15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0"/>
                  </a:ext>
                </a:extLst>
              </a:rPr>
              <a:t>1 </a:t>
            </a:r>
            <a:r>
              <a:rPr lang="ru-RU" sz="15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0"/>
                  </a:ext>
                </a:extLst>
              </a:rPr>
              <a:t>Жабата</a:t>
            </a:r>
            <a:r>
              <a:rPr lang="ru-RU" sz="15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0"/>
                  </a:ext>
                </a:extLst>
              </a:rPr>
              <a:t> </a:t>
            </a:r>
            <a:r>
              <a:rPr lang="ru-RU" sz="15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0"/>
                  </a:ext>
                </a:extLst>
              </a:rPr>
              <a:t>може</a:t>
            </a:r>
            <a:r>
              <a:rPr lang="ru-RU" sz="15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0"/>
                  </a:ext>
                </a:extLst>
              </a:rPr>
              <a:t> ли да живее без вода?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ru-RU" sz="15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0"/>
                  </a:ext>
                </a:extLst>
              </a:rPr>
              <a:t>2 </a:t>
            </a:r>
            <a:r>
              <a:rPr lang="ru-RU" sz="15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0"/>
                  </a:ext>
                </a:extLst>
              </a:rPr>
              <a:t>Жабата</a:t>
            </a:r>
            <a:r>
              <a:rPr lang="ru-RU" sz="15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0"/>
                  </a:ext>
                </a:extLst>
              </a:rPr>
              <a:t> </a:t>
            </a:r>
            <a:r>
              <a:rPr lang="ru-RU" sz="15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0"/>
                  </a:ext>
                </a:extLst>
              </a:rPr>
              <a:t>снася</a:t>
            </a:r>
            <a:r>
              <a:rPr lang="ru-RU" sz="15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0"/>
                  </a:ext>
                </a:extLst>
              </a:rPr>
              <a:t> </a:t>
            </a:r>
            <a:r>
              <a:rPr lang="ru-RU" sz="15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0"/>
                  </a:ext>
                </a:extLst>
              </a:rPr>
              <a:t>яйцата</a:t>
            </a:r>
            <a:r>
              <a:rPr lang="ru-RU" sz="15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0"/>
                  </a:ext>
                </a:extLst>
              </a:rPr>
              <a:t> си </a:t>
            </a:r>
            <a:r>
              <a:rPr lang="ru-RU" sz="15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0"/>
                  </a:ext>
                </a:extLst>
              </a:rPr>
              <a:t>през</a:t>
            </a:r>
            <a:r>
              <a:rPr lang="ru-RU" sz="15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0"/>
                  </a:ext>
                </a:extLst>
              </a:rPr>
              <a:t> </a:t>
            </a:r>
            <a:r>
              <a:rPr lang="ru-RU" sz="15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0"/>
                  </a:ext>
                </a:extLst>
              </a:rPr>
              <a:t>пролетта</a:t>
            </a:r>
            <a:r>
              <a:rPr lang="ru-RU" sz="15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0"/>
                  </a:ext>
                </a:extLst>
              </a:rPr>
              <a:t>?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ru-RU" sz="1500" dirty="0"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0"/>
                  </a:ext>
                </a:extLst>
              </a:rPr>
              <a:t>3 </a:t>
            </a:r>
            <a:r>
              <a:rPr lang="ru-RU" sz="15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0"/>
                  </a:ext>
                </a:extLst>
              </a:rPr>
              <a:t>Очите</a:t>
            </a:r>
            <a:r>
              <a:rPr lang="ru-RU" sz="15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0"/>
                  </a:ext>
                </a:extLst>
              </a:rPr>
              <a:t> на </a:t>
            </a:r>
            <a:r>
              <a:rPr lang="ru-RU" sz="15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0"/>
                  </a:ext>
                </a:extLst>
              </a:rPr>
              <a:t>чесновницата</a:t>
            </a:r>
            <a:r>
              <a:rPr lang="ru-RU" sz="15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0"/>
                  </a:ext>
                </a:extLst>
              </a:rPr>
              <a:t> </a:t>
            </a:r>
            <a:r>
              <a:rPr lang="ru-RU" sz="15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0"/>
                  </a:ext>
                </a:extLst>
              </a:rPr>
              <a:t>приличат</a:t>
            </a:r>
            <a:r>
              <a:rPr lang="ru-RU" sz="15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0"/>
                  </a:ext>
                </a:extLst>
              </a:rPr>
              <a:t> на </a:t>
            </a:r>
            <a:r>
              <a:rPr lang="ru-RU" sz="15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0"/>
                  </a:ext>
                </a:extLst>
              </a:rPr>
              <a:t>очите</a:t>
            </a:r>
            <a:r>
              <a:rPr lang="ru-RU" sz="15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0"/>
                  </a:ext>
                </a:extLst>
              </a:rPr>
              <a:t> на котка? А </a:t>
            </a:r>
            <a:r>
              <a:rPr lang="ru-RU" sz="15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0"/>
                  </a:ext>
                </a:extLst>
              </a:rPr>
              <a:t>защо</a:t>
            </a:r>
            <a:r>
              <a:rPr lang="ru-RU" sz="15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0"/>
                  </a:ext>
                </a:extLst>
              </a:rPr>
              <a:t> е </a:t>
            </a:r>
            <a:r>
              <a:rPr lang="ru-RU" sz="15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0"/>
                  </a:ext>
                </a:extLst>
              </a:rPr>
              <a:t>така</a:t>
            </a:r>
            <a:r>
              <a:rPr lang="ru-RU" sz="15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0"/>
                  </a:ext>
                </a:extLst>
              </a:rPr>
              <a:t>?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ru-RU" sz="15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0"/>
                  </a:ext>
                </a:extLst>
              </a:rPr>
              <a:t>4 </a:t>
            </a:r>
            <a:r>
              <a:rPr lang="ru-RU" sz="15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0"/>
                  </a:ext>
                </a:extLst>
              </a:rPr>
              <a:t>През</a:t>
            </a:r>
            <a:r>
              <a:rPr lang="ru-RU" sz="15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0"/>
                  </a:ext>
                </a:extLst>
              </a:rPr>
              <a:t> </a:t>
            </a:r>
            <a:r>
              <a:rPr lang="ru-RU" sz="15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0"/>
                  </a:ext>
                </a:extLst>
              </a:rPr>
              <a:t>зимата</a:t>
            </a:r>
            <a:r>
              <a:rPr lang="ru-RU" sz="15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0"/>
                  </a:ext>
                </a:extLst>
              </a:rPr>
              <a:t> </a:t>
            </a:r>
            <a:r>
              <a:rPr lang="ru-RU" sz="15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0"/>
                  </a:ext>
                </a:extLst>
              </a:rPr>
              <a:t>жабата</a:t>
            </a:r>
            <a:r>
              <a:rPr lang="ru-RU" sz="15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0"/>
                  </a:ext>
                </a:extLst>
              </a:rPr>
              <a:t> </a:t>
            </a:r>
            <a:r>
              <a:rPr lang="ru-RU" sz="15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0"/>
                  </a:ext>
                </a:extLst>
              </a:rPr>
              <a:t>излиза</a:t>
            </a:r>
            <a:r>
              <a:rPr lang="ru-RU" sz="15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0"/>
                  </a:ext>
                </a:extLst>
              </a:rPr>
              <a:t> да </a:t>
            </a:r>
            <a:r>
              <a:rPr lang="ru-RU" sz="15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0"/>
                  </a:ext>
                </a:extLst>
              </a:rPr>
              <a:t>играе</a:t>
            </a:r>
            <a:r>
              <a:rPr lang="ru-RU" sz="15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0"/>
                  </a:ext>
                </a:extLst>
              </a:rPr>
              <a:t> в снега?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ru-RU" sz="15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0"/>
                  </a:ext>
                </a:extLst>
              </a:rPr>
              <a:t>5 </a:t>
            </a:r>
            <a:r>
              <a:rPr lang="ru-RU" sz="15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0"/>
                  </a:ext>
                </a:extLst>
              </a:rPr>
              <a:t>Жабата</a:t>
            </a:r>
            <a:r>
              <a:rPr lang="ru-RU" sz="15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0"/>
                  </a:ext>
                </a:extLst>
              </a:rPr>
              <a:t> спи </a:t>
            </a:r>
            <a:r>
              <a:rPr lang="ru-RU" sz="15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0"/>
                  </a:ext>
                </a:extLst>
              </a:rPr>
              <a:t>зимен</a:t>
            </a:r>
            <a:r>
              <a:rPr lang="ru-RU" sz="15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0"/>
                  </a:ext>
                </a:extLst>
              </a:rPr>
              <a:t> </a:t>
            </a:r>
            <a:r>
              <a:rPr lang="ru-RU" sz="15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0"/>
                  </a:ext>
                </a:extLst>
              </a:rPr>
              <a:t>сън</a:t>
            </a:r>
            <a:r>
              <a:rPr lang="ru-RU" sz="15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0"/>
                  </a:ext>
                </a:extLst>
              </a:rPr>
              <a:t> </a:t>
            </a:r>
            <a:r>
              <a:rPr lang="ru-RU" sz="15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0"/>
                  </a:ext>
                </a:extLst>
              </a:rPr>
              <a:t>заровена</a:t>
            </a:r>
            <a:r>
              <a:rPr lang="ru-RU" sz="15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0"/>
                  </a:ext>
                </a:extLst>
              </a:rPr>
              <a:t> в </a:t>
            </a:r>
            <a:r>
              <a:rPr lang="ru-RU" sz="15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0"/>
                  </a:ext>
                </a:extLst>
              </a:rPr>
              <a:t>земята</a:t>
            </a:r>
            <a:r>
              <a:rPr lang="ru-RU" sz="15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0"/>
                  </a:ext>
                </a:extLst>
              </a:rPr>
              <a:t>?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ru-RU" sz="15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0"/>
                  </a:ext>
                </a:extLst>
              </a:rPr>
              <a:t>6 </a:t>
            </a:r>
            <a:r>
              <a:rPr lang="ru-RU" sz="15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0"/>
                  </a:ext>
                </a:extLst>
              </a:rPr>
              <a:t>Жабата</a:t>
            </a:r>
            <a:r>
              <a:rPr lang="ru-RU" sz="15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0"/>
                  </a:ext>
                </a:extLst>
              </a:rPr>
              <a:t> спи </a:t>
            </a:r>
            <a:r>
              <a:rPr lang="ru-RU" sz="15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0"/>
                  </a:ext>
                </a:extLst>
              </a:rPr>
              <a:t>през</a:t>
            </a:r>
            <a:r>
              <a:rPr lang="ru-RU" sz="15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0"/>
                  </a:ext>
                </a:extLst>
              </a:rPr>
              <a:t> най-</a:t>
            </a:r>
            <a:r>
              <a:rPr lang="ru-RU" sz="15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0"/>
                  </a:ext>
                </a:extLst>
              </a:rPr>
              <a:t>горещите</a:t>
            </a:r>
            <a:r>
              <a:rPr lang="ru-RU" sz="15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0"/>
                  </a:ext>
                </a:extLst>
              </a:rPr>
              <a:t> дни на </a:t>
            </a:r>
            <a:r>
              <a:rPr lang="ru-RU" sz="15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0"/>
                  </a:ext>
                </a:extLst>
              </a:rPr>
              <a:t>лятото</a:t>
            </a:r>
            <a:r>
              <a:rPr lang="ru-RU" sz="15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0"/>
                  </a:ext>
                </a:extLst>
              </a:rPr>
              <a:t>?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lang="ru-RU" sz="1500" b="0" i="0" u="none" strike="noStrike" cap="none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  <a:extLst>
                <a:ext uri="http://customooxmlschemas.google.com/">
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0"/>
                </a:ext>
              </a:extLst>
            </a:endParaRPr>
          </a:p>
        </p:txBody>
      </p:sp>
      <p:sp>
        <p:nvSpPr>
          <p:cNvPr id="211" name="Google Shape;211;p8"/>
          <p:cNvSpPr txBox="1"/>
          <p:nvPr/>
        </p:nvSpPr>
        <p:spPr>
          <a:xfrm>
            <a:off x="99675" y="6459100"/>
            <a:ext cx="26277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bg-BG" sz="7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Снимка: Wikipedia</a:t>
            </a:r>
            <a:endParaRPr sz="7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212" name="Google Shape;212;p8"/>
          <p:cNvPicPr preferRelativeResize="0"/>
          <p:nvPr/>
        </p:nvPicPr>
        <p:blipFill rotWithShape="1">
          <a:blip r:embed="rId3">
            <a:alphaModFix/>
          </a:blip>
          <a:srcRect l="23512"/>
          <a:stretch/>
        </p:blipFill>
        <p:spPr>
          <a:xfrm>
            <a:off x="159924" y="1101759"/>
            <a:ext cx="4795915" cy="418012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DB515473-E6E0-D97E-2BDF-C18BD3FE2D43}"/>
              </a:ext>
            </a:extLst>
          </p:cNvPr>
          <p:cNvGrpSpPr/>
          <p:nvPr/>
        </p:nvGrpSpPr>
        <p:grpSpPr>
          <a:xfrm>
            <a:off x="1983639" y="6263454"/>
            <a:ext cx="6991658" cy="549124"/>
            <a:chOff x="1983639" y="6263454"/>
            <a:chExt cx="6991658" cy="549124"/>
          </a:xfrm>
        </p:grpSpPr>
        <p:grpSp>
          <p:nvGrpSpPr>
            <p:cNvPr id="3" name="Google Shape;81;p2">
              <a:extLst>
                <a:ext uri="{FF2B5EF4-FFF2-40B4-BE49-F238E27FC236}">
                  <a16:creationId xmlns:a16="http://schemas.microsoft.com/office/drawing/2014/main" id="{069DC739-64F5-BCBC-62EE-754B095C3D88}"/>
                </a:ext>
              </a:extLst>
            </p:cNvPr>
            <p:cNvGrpSpPr/>
            <p:nvPr/>
          </p:nvGrpSpPr>
          <p:grpSpPr>
            <a:xfrm>
              <a:off x="1983639" y="6263454"/>
              <a:ext cx="6991658" cy="452903"/>
              <a:chOff x="1546225" y="6298706"/>
              <a:chExt cx="6991658" cy="452903"/>
            </a:xfrm>
          </p:grpSpPr>
          <p:grpSp>
            <p:nvGrpSpPr>
              <p:cNvPr id="5" name="Google Shape;82;p2">
                <a:extLst>
                  <a:ext uri="{FF2B5EF4-FFF2-40B4-BE49-F238E27FC236}">
                    <a16:creationId xmlns:a16="http://schemas.microsoft.com/office/drawing/2014/main" id="{A258336E-FE32-7380-E7C8-9B612C00976B}"/>
                  </a:ext>
                </a:extLst>
              </p:cNvPr>
              <p:cNvGrpSpPr/>
              <p:nvPr/>
            </p:nvGrpSpPr>
            <p:grpSpPr>
              <a:xfrm>
                <a:off x="3856358" y="6371056"/>
                <a:ext cx="4624885" cy="380553"/>
                <a:chOff x="1393050" y="6187487"/>
                <a:chExt cx="6856761" cy="564200"/>
              </a:xfrm>
            </p:grpSpPr>
            <p:pic>
              <p:nvPicPr>
                <p:cNvPr id="7" name="Google Shape;83;p2">
                  <a:extLst>
                    <a:ext uri="{FF2B5EF4-FFF2-40B4-BE49-F238E27FC236}">
                      <a16:creationId xmlns:a16="http://schemas.microsoft.com/office/drawing/2014/main" id="{58BE0804-7E63-4A8C-5180-33C1F617149B}"/>
                    </a:ext>
                  </a:extLst>
                </p:cNvPr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/>
                <a:stretch/>
              </p:blipFill>
              <p:spPr>
                <a:xfrm>
                  <a:off x="1393050" y="6187487"/>
                  <a:ext cx="869152" cy="5642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8" name="Google Shape;84;p2">
                  <a:extLst>
                    <a:ext uri="{FF2B5EF4-FFF2-40B4-BE49-F238E27FC236}">
                      <a16:creationId xmlns:a16="http://schemas.microsoft.com/office/drawing/2014/main" id="{D25D9DEF-3753-30B2-AED6-5CF296DB0573}"/>
                    </a:ext>
                  </a:extLst>
                </p:cNvPr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/>
                <a:stretch/>
              </p:blipFill>
              <p:spPr>
                <a:xfrm>
                  <a:off x="2297936" y="6218417"/>
                  <a:ext cx="537745" cy="50232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9" name="Google Shape;85;p2">
                  <a:extLst>
                    <a:ext uri="{FF2B5EF4-FFF2-40B4-BE49-F238E27FC236}">
                      <a16:creationId xmlns:a16="http://schemas.microsoft.com/office/drawing/2014/main" id="{02BCC387-8926-860A-AB8C-4F2B1C8F3988}"/>
                    </a:ext>
                  </a:extLst>
                </p:cNvPr>
                <p:cNvPicPr preferRelativeResize="0"/>
                <p:nvPr/>
              </p:nvPicPr>
              <p:blipFill rotWithShape="1">
                <a:blip r:embed="rId6">
                  <a:alphaModFix/>
                </a:blip>
                <a:srcRect/>
                <a:stretch/>
              </p:blipFill>
              <p:spPr>
                <a:xfrm>
                  <a:off x="2902536" y="6265602"/>
                  <a:ext cx="750135" cy="407957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0" name="Google Shape;86;p2">
                  <a:extLst>
                    <a:ext uri="{FF2B5EF4-FFF2-40B4-BE49-F238E27FC236}">
                      <a16:creationId xmlns:a16="http://schemas.microsoft.com/office/drawing/2014/main" id="{EACCB2BC-BDCF-EB5A-2AFB-40D8E46DA384}"/>
                    </a:ext>
                  </a:extLst>
                </p:cNvPr>
                <p:cNvPicPr preferRelativeResize="0"/>
                <p:nvPr/>
              </p:nvPicPr>
              <p:blipFill rotWithShape="1">
                <a:blip r:embed="rId7">
                  <a:alphaModFix/>
                </a:blip>
                <a:srcRect/>
                <a:stretch/>
              </p:blipFill>
              <p:spPr>
                <a:xfrm>
                  <a:off x="3751749" y="6265612"/>
                  <a:ext cx="537754" cy="4001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1" name="Google Shape;87;p2">
                  <a:extLst>
                    <a:ext uri="{FF2B5EF4-FFF2-40B4-BE49-F238E27FC236}">
                      <a16:creationId xmlns:a16="http://schemas.microsoft.com/office/drawing/2014/main" id="{4E856F04-C573-472D-5D59-D8CB5D4625B2}"/>
                    </a:ext>
                  </a:extLst>
                </p:cNvPr>
                <p:cNvPicPr preferRelativeResize="0"/>
                <p:nvPr/>
              </p:nvPicPr>
              <p:blipFill rotWithShape="1">
                <a:blip r:embed="rId8">
                  <a:alphaModFix/>
                </a:blip>
                <a:srcRect l="16191" t="37772" r="14641" b="39894"/>
                <a:stretch/>
              </p:blipFill>
              <p:spPr>
                <a:xfrm>
                  <a:off x="4388583" y="6265612"/>
                  <a:ext cx="1263540" cy="40795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2" name="Google Shape;88;p2">
                  <a:extLst>
                    <a:ext uri="{FF2B5EF4-FFF2-40B4-BE49-F238E27FC236}">
                      <a16:creationId xmlns:a16="http://schemas.microsoft.com/office/drawing/2014/main" id="{2C477688-D2D4-7BC7-508B-3CD4866BDBCE}"/>
                    </a:ext>
                  </a:extLst>
                </p:cNvPr>
                <p:cNvPicPr preferRelativeResize="0"/>
                <p:nvPr/>
              </p:nvPicPr>
              <p:blipFill rotWithShape="1">
                <a:blip r:embed="rId9">
                  <a:alphaModFix/>
                </a:blip>
                <a:srcRect/>
                <a:stretch/>
              </p:blipFill>
              <p:spPr>
                <a:xfrm>
                  <a:off x="5751208" y="6265613"/>
                  <a:ext cx="843690" cy="3899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3" name="Google Shape;89;p2">
                  <a:extLst>
                    <a:ext uri="{FF2B5EF4-FFF2-40B4-BE49-F238E27FC236}">
                      <a16:creationId xmlns:a16="http://schemas.microsoft.com/office/drawing/2014/main" id="{16C4E58A-2609-4F07-7EEB-4BCCFF7A8EE6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0">
                  <a:alphaModFix/>
                </a:blip>
                <a:srcRect/>
                <a:stretch/>
              </p:blipFill>
              <p:spPr>
                <a:xfrm>
                  <a:off x="6693981" y="6256607"/>
                  <a:ext cx="1555830" cy="40795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cxnSp>
            <p:nvCxnSpPr>
              <p:cNvPr id="6" name="Google Shape;90;p2">
                <a:extLst>
                  <a:ext uri="{FF2B5EF4-FFF2-40B4-BE49-F238E27FC236}">
                    <a16:creationId xmlns:a16="http://schemas.microsoft.com/office/drawing/2014/main" id="{409882EA-0A99-DD81-0811-1E813A4C8F1C}"/>
                  </a:ext>
                </a:extLst>
              </p:cNvPr>
              <p:cNvCxnSpPr/>
              <p:nvPr/>
            </p:nvCxnSpPr>
            <p:spPr>
              <a:xfrm>
                <a:off x="1546225" y="6298706"/>
                <a:ext cx="6991658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CCCCCC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</p:grpSp>
        <p:pic>
          <p:nvPicPr>
            <p:cNvPr id="4" name="Google Shape;95;p2">
              <a:extLst>
                <a:ext uri="{FF2B5EF4-FFF2-40B4-BE49-F238E27FC236}">
                  <a16:creationId xmlns:a16="http://schemas.microsoft.com/office/drawing/2014/main" id="{752F4FF1-D989-DA96-47BA-F804FE141866}"/>
                </a:ext>
              </a:extLst>
            </p:cNvPr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1983639" y="6304126"/>
              <a:ext cx="2203292" cy="508452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9"/>
          <p:cNvSpPr/>
          <p:nvPr/>
        </p:nvSpPr>
        <p:spPr>
          <a:xfrm>
            <a:off x="-4750" y="-4750"/>
            <a:ext cx="9144000" cy="6858000"/>
          </a:xfrm>
          <a:prstGeom prst="rect">
            <a:avLst/>
          </a:prstGeom>
          <a:noFill/>
          <a:ln w="76200" cap="flat" cmpd="sng">
            <a:solidFill>
              <a:srgbClr val="F1A3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9" name="Google Shape;229;p9"/>
          <p:cNvSpPr txBox="1"/>
          <p:nvPr/>
        </p:nvSpPr>
        <p:spPr>
          <a:xfrm>
            <a:off x="99675" y="6459100"/>
            <a:ext cx="26277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bg-BG" sz="7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Снимка: Canvia</a:t>
            </a:r>
            <a:endParaRPr sz="7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30" name="Google Shape;230;p9"/>
          <p:cNvSpPr txBox="1"/>
          <p:nvPr/>
        </p:nvSpPr>
        <p:spPr>
          <a:xfrm>
            <a:off x="168583" y="164325"/>
            <a:ext cx="5411700" cy="117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bg-BG" sz="3000" b="0" i="1" u="none" strike="noStrike" cap="none">
                <a:solidFill>
                  <a:srgbClr val="000000"/>
                </a:solidFill>
                <a:latin typeface="Raleway Black"/>
                <a:ea typeface="Raleway Black"/>
                <a:cs typeface="Raleway Black"/>
                <a:sym typeface="Raleway Black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1"/>
                  </a:ext>
                </a:extLst>
              </a:rPr>
              <a:t>Сухоземни костенурки- </a:t>
            </a:r>
            <a:endParaRPr>
              <a:extLst>
                <a:ext uri="http://customooxmlschemas.google.com/">
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2"/>
                </a:ext>
              </a:extLst>
            </a:endParaRPr>
          </a:p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bg-BG" sz="3000" b="0" i="1" u="none" strike="noStrike" cap="none">
                <a:solidFill>
                  <a:srgbClr val="000000"/>
                </a:solidFill>
                <a:latin typeface="Raleway Black"/>
                <a:ea typeface="Raleway Black"/>
                <a:cs typeface="Raleway Black"/>
                <a:sym typeface="Raleway Black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3"/>
                  </a:ext>
                </a:extLst>
              </a:rPr>
              <a:t>влечуги</a:t>
            </a:r>
            <a:endParaRPr sz="2700" b="0" i="1" u="none" strike="noStrike" cap="none">
              <a:solidFill>
                <a:srgbClr val="000000"/>
              </a:solidFill>
              <a:latin typeface="Raleway Black"/>
              <a:ea typeface="Raleway Black"/>
              <a:cs typeface="Raleway Black"/>
              <a:sym typeface="Raleway Black"/>
            </a:endParaRPr>
          </a:p>
        </p:txBody>
      </p:sp>
      <p:sp>
        <p:nvSpPr>
          <p:cNvPr id="231" name="Google Shape;231;p9"/>
          <p:cNvSpPr txBox="1"/>
          <p:nvPr/>
        </p:nvSpPr>
        <p:spPr>
          <a:xfrm>
            <a:off x="5580354" y="446394"/>
            <a:ext cx="3395100" cy="38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bg-BG" sz="16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Продължаваме с влечугите – това са всички змии, гущери и костенурки. </a:t>
            </a:r>
            <a:r>
              <a:rPr lang="bg-BG" sz="1600">
                <a:latin typeface="Raleway"/>
                <a:ea typeface="Raleway"/>
                <a:cs typeface="Raleway"/>
                <a:sym typeface="Raleway"/>
              </a:rPr>
              <a:t>Щ</a:t>
            </a:r>
            <a:r>
              <a:rPr lang="bg-BG" sz="16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е разгледаме, може би най-уникалните от </a:t>
            </a:r>
            <a:r>
              <a:rPr lang="bg-BG" sz="1600">
                <a:latin typeface="Raleway"/>
                <a:ea typeface="Raleway"/>
                <a:cs typeface="Raleway"/>
                <a:sym typeface="Raleway"/>
              </a:rPr>
              <a:t>тях</a:t>
            </a:r>
            <a:r>
              <a:rPr lang="bg-BG" sz="16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, а именно сухоземните костенурки.</a:t>
            </a:r>
            <a:endParaRPr/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bg-BG" sz="16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В България се срещат два вида сухоземни костенурки – шипобедрена и шипоопашата. Самите им имена подсказват, какви са характерните белези на всяка една от тях.</a:t>
            </a:r>
            <a:endParaRPr sz="16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232" name="Google Shape;232;p9"/>
          <p:cNvPicPr preferRelativeResize="0"/>
          <p:nvPr/>
        </p:nvPicPr>
        <p:blipFill rotWithShape="1">
          <a:blip r:embed="rId3">
            <a:alphaModFix/>
          </a:blip>
          <a:srcRect l="31503" t="9387" r="13263"/>
          <a:stretch/>
        </p:blipFill>
        <p:spPr>
          <a:xfrm>
            <a:off x="329938" y="1410789"/>
            <a:ext cx="5050534" cy="466068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" name="Google Shape;233;p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501545" y="4739038"/>
            <a:ext cx="3352800" cy="13620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450C9620-F8E8-06DC-A23C-EB3FE0A98A8C}"/>
              </a:ext>
            </a:extLst>
          </p:cNvPr>
          <p:cNvGrpSpPr/>
          <p:nvPr/>
        </p:nvGrpSpPr>
        <p:grpSpPr>
          <a:xfrm>
            <a:off x="1983639" y="6263454"/>
            <a:ext cx="6991658" cy="549124"/>
            <a:chOff x="1983639" y="6263454"/>
            <a:chExt cx="6991658" cy="549124"/>
          </a:xfrm>
        </p:grpSpPr>
        <p:grpSp>
          <p:nvGrpSpPr>
            <p:cNvPr id="3" name="Google Shape;81;p2">
              <a:extLst>
                <a:ext uri="{FF2B5EF4-FFF2-40B4-BE49-F238E27FC236}">
                  <a16:creationId xmlns:a16="http://schemas.microsoft.com/office/drawing/2014/main" id="{3F24FC2D-9396-8FEC-0406-FA9F89A2DC4E}"/>
                </a:ext>
              </a:extLst>
            </p:cNvPr>
            <p:cNvGrpSpPr/>
            <p:nvPr/>
          </p:nvGrpSpPr>
          <p:grpSpPr>
            <a:xfrm>
              <a:off x="1983639" y="6263454"/>
              <a:ext cx="6991658" cy="452903"/>
              <a:chOff x="1546225" y="6298706"/>
              <a:chExt cx="6991658" cy="452903"/>
            </a:xfrm>
          </p:grpSpPr>
          <p:grpSp>
            <p:nvGrpSpPr>
              <p:cNvPr id="5" name="Google Shape;82;p2">
                <a:extLst>
                  <a:ext uri="{FF2B5EF4-FFF2-40B4-BE49-F238E27FC236}">
                    <a16:creationId xmlns:a16="http://schemas.microsoft.com/office/drawing/2014/main" id="{5DCFCDDB-6DC6-F2DA-0F6C-A920644C361C}"/>
                  </a:ext>
                </a:extLst>
              </p:cNvPr>
              <p:cNvGrpSpPr/>
              <p:nvPr/>
            </p:nvGrpSpPr>
            <p:grpSpPr>
              <a:xfrm>
                <a:off x="3856358" y="6371056"/>
                <a:ext cx="4624885" cy="380553"/>
                <a:chOff x="1393050" y="6187487"/>
                <a:chExt cx="6856761" cy="564200"/>
              </a:xfrm>
            </p:grpSpPr>
            <p:pic>
              <p:nvPicPr>
                <p:cNvPr id="7" name="Google Shape;83;p2">
                  <a:extLst>
                    <a:ext uri="{FF2B5EF4-FFF2-40B4-BE49-F238E27FC236}">
                      <a16:creationId xmlns:a16="http://schemas.microsoft.com/office/drawing/2014/main" id="{EFB8FC7B-01F7-CAF1-1522-C815471D60C9}"/>
                    </a:ext>
                  </a:extLst>
                </p:cNvPr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/>
                <a:stretch/>
              </p:blipFill>
              <p:spPr>
                <a:xfrm>
                  <a:off x="1393050" y="6187487"/>
                  <a:ext cx="869152" cy="5642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8" name="Google Shape;84;p2">
                  <a:extLst>
                    <a:ext uri="{FF2B5EF4-FFF2-40B4-BE49-F238E27FC236}">
                      <a16:creationId xmlns:a16="http://schemas.microsoft.com/office/drawing/2014/main" id="{E26B16EA-BCCE-4EED-6EC4-C20A79B5970A}"/>
                    </a:ext>
                  </a:extLst>
                </p:cNvPr>
                <p:cNvPicPr preferRelativeResize="0"/>
                <p:nvPr/>
              </p:nvPicPr>
              <p:blipFill rotWithShape="1">
                <a:blip r:embed="rId6">
                  <a:alphaModFix/>
                </a:blip>
                <a:srcRect/>
                <a:stretch/>
              </p:blipFill>
              <p:spPr>
                <a:xfrm>
                  <a:off x="2297936" y="6218417"/>
                  <a:ext cx="537745" cy="50232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9" name="Google Shape;85;p2">
                  <a:extLst>
                    <a:ext uri="{FF2B5EF4-FFF2-40B4-BE49-F238E27FC236}">
                      <a16:creationId xmlns:a16="http://schemas.microsoft.com/office/drawing/2014/main" id="{1B5D53F9-F518-4252-94D7-67F3CF5C7D11}"/>
                    </a:ext>
                  </a:extLst>
                </p:cNvPr>
                <p:cNvPicPr preferRelativeResize="0"/>
                <p:nvPr/>
              </p:nvPicPr>
              <p:blipFill rotWithShape="1">
                <a:blip r:embed="rId7">
                  <a:alphaModFix/>
                </a:blip>
                <a:srcRect/>
                <a:stretch/>
              </p:blipFill>
              <p:spPr>
                <a:xfrm>
                  <a:off x="2902536" y="6265602"/>
                  <a:ext cx="750135" cy="407957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0" name="Google Shape;86;p2">
                  <a:extLst>
                    <a:ext uri="{FF2B5EF4-FFF2-40B4-BE49-F238E27FC236}">
                      <a16:creationId xmlns:a16="http://schemas.microsoft.com/office/drawing/2014/main" id="{3BC5967C-87E8-EBF3-A8C9-F5AD8D83F68B}"/>
                    </a:ext>
                  </a:extLst>
                </p:cNvPr>
                <p:cNvPicPr preferRelativeResize="0"/>
                <p:nvPr/>
              </p:nvPicPr>
              <p:blipFill rotWithShape="1">
                <a:blip r:embed="rId8">
                  <a:alphaModFix/>
                </a:blip>
                <a:srcRect/>
                <a:stretch/>
              </p:blipFill>
              <p:spPr>
                <a:xfrm>
                  <a:off x="3751749" y="6265612"/>
                  <a:ext cx="537754" cy="4001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1" name="Google Shape;87;p2">
                  <a:extLst>
                    <a:ext uri="{FF2B5EF4-FFF2-40B4-BE49-F238E27FC236}">
                      <a16:creationId xmlns:a16="http://schemas.microsoft.com/office/drawing/2014/main" id="{36DFAC06-0CB2-3284-4C5B-31B2D49E01F0}"/>
                    </a:ext>
                  </a:extLst>
                </p:cNvPr>
                <p:cNvPicPr preferRelativeResize="0"/>
                <p:nvPr/>
              </p:nvPicPr>
              <p:blipFill rotWithShape="1">
                <a:blip r:embed="rId9">
                  <a:alphaModFix/>
                </a:blip>
                <a:srcRect l="16191" t="37772" r="14641" b="39894"/>
                <a:stretch/>
              </p:blipFill>
              <p:spPr>
                <a:xfrm>
                  <a:off x="4388583" y="6265612"/>
                  <a:ext cx="1263540" cy="40795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2" name="Google Shape;88;p2">
                  <a:extLst>
                    <a:ext uri="{FF2B5EF4-FFF2-40B4-BE49-F238E27FC236}">
                      <a16:creationId xmlns:a16="http://schemas.microsoft.com/office/drawing/2014/main" id="{05850755-E7F3-9478-9E46-419CCA6C1533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0">
                  <a:alphaModFix/>
                </a:blip>
                <a:srcRect/>
                <a:stretch/>
              </p:blipFill>
              <p:spPr>
                <a:xfrm>
                  <a:off x="5751208" y="6265613"/>
                  <a:ext cx="843690" cy="3899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3" name="Google Shape;89;p2">
                  <a:extLst>
                    <a:ext uri="{FF2B5EF4-FFF2-40B4-BE49-F238E27FC236}">
                      <a16:creationId xmlns:a16="http://schemas.microsoft.com/office/drawing/2014/main" id="{9FE12F5F-FC77-BBC5-87A6-40533BD20AEB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1">
                  <a:alphaModFix/>
                </a:blip>
                <a:srcRect/>
                <a:stretch/>
              </p:blipFill>
              <p:spPr>
                <a:xfrm>
                  <a:off x="6693981" y="6256607"/>
                  <a:ext cx="1555830" cy="40795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cxnSp>
            <p:nvCxnSpPr>
              <p:cNvPr id="6" name="Google Shape;90;p2">
                <a:extLst>
                  <a:ext uri="{FF2B5EF4-FFF2-40B4-BE49-F238E27FC236}">
                    <a16:creationId xmlns:a16="http://schemas.microsoft.com/office/drawing/2014/main" id="{9793EC5A-66D0-87EE-E428-4C8B151B52A6}"/>
                  </a:ext>
                </a:extLst>
              </p:cNvPr>
              <p:cNvCxnSpPr/>
              <p:nvPr/>
            </p:nvCxnSpPr>
            <p:spPr>
              <a:xfrm>
                <a:off x="1546225" y="6298706"/>
                <a:ext cx="6991658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CCCCCC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</p:grpSp>
        <p:pic>
          <p:nvPicPr>
            <p:cNvPr id="4" name="Google Shape;95;p2">
              <a:extLst>
                <a:ext uri="{FF2B5EF4-FFF2-40B4-BE49-F238E27FC236}">
                  <a16:creationId xmlns:a16="http://schemas.microsoft.com/office/drawing/2014/main" id="{51412874-F2AA-B616-CA5D-73BF82B5B0F6}"/>
                </a:ext>
              </a:extLst>
            </p:cNvPr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1983639" y="6304126"/>
              <a:ext cx="2203292" cy="508452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10"/>
          <p:cNvSpPr/>
          <p:nvPr/>
        </p:nvSpPr>
        <p:spPr>
          <a:xfrm>
            <a:off x="-4750" y="-4750"/>
            <a:ext cx="9144000" cy="6858000"/>
          </a:xfrm>
          <a:prstGeom prst="rect">
            <a:avLst/>
          </a:prstGeom>
          <a:noFill/>
          <a:ln w="76200" cap="flat" cmpd="sng">
            <a:solidFill>
              <a:srgbClr val="F1A3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0" name="Google Shape;250;p10"/>
          <p:cNvSpPr txBox="1"/>
          <p:nvPr/>
        </p:nvSpPr>
        <p:spPr>
          <a:xfrm>
            <a:off x="1607804" y="5389451"/>
            <a:ext cx="5918892" cy="7509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bg-BG" sz="16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Нека заедно размишляваме по един въпрос – </a:t>
            </a:r>
            <a:endParaRPr/>
          </a:p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bg-BG" sz="16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Може ли костенурката да излезе от корубата си?</a:t>
            </a:r>
            <a:endParaRPr sz="16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51" name="Google Shape;251;p10"/>
          <p:cNvSpPr txBox="1"/>
          <p:nvPr/>
        </p:nvSpPr>
        <p:spPr>
          <a:xfrm>
            <a:off x="99675" y="6459100"/>
            <a:ext cx="26277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bg-BG" sz="7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Снимка: Wikipedia</a:t>
            </a:r>
            <a:endParaRPr sz="7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252" name="Google Shape;252;p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29399" y="171220"/>
            <a:ext cx="9144000" cy="51435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2D19E0D4-6A17-377E-302A-5590EC8218C7}"/>
              </a:ext>
            </a:extLst>
          </p:cNvPr>
          <p:cNvGrpSpPr/>
          <p:nvPr/>
        </p:nvGrpSpPr>
        <p:grpSpPr>
          <a:xfrm>
            <a:off x="1983639" y="6263454"/>
            <a:ext cx="6991658" cy="549124"/>
            <a:chOff x="1983639" y="6263454"/>
            <a:chExt cx="6991658" cy="549124"/>
          </a:xfrm>
        </p:grpSpPr>
        <p:grpSp>
          <p:nvGrpSpPr>
            <p:cNvPr id="3" name="Google Shape;81;p2">
              <a:extLst>
                <a:ext uri="{FF2B5EF4-FFF2-40B4-BE49-F238E27FC236}">
                  <a16:creationId xmlns:a16="http://schemas.microsoft.com/office/drawing/2014/main" id="{601B4F21-ACD5-F073-F366-5B3A4B319074}"/>
                </a:ext>
              </a:extLst>
            </p:cNvPr>
            <p:cNvGrpSpPr/>
            <p:nvPr/>
          </p:nvGrpSpPr>
          <p:grpSpPr>
            <a:xfrm>
              <a:off x="1983639" y="6263454"/>
              <a:ext cx="6991658" cy="452903"/>
              <a:chOff x="1546225" y="6298706"/>
              <a:chExt cx="6991658" cy="452903"/>
            </a:xfrm>
          </p:grpSpPr>
          <p:grpSp>
            <p:nvGrpSpPr>
              <p:cNvPr id="5" name="Google Shape;82;p2">
                <a:extLst>
                  <a:ext uri="{FF2B5EF4-FFF2-40B4-BE49-F238E27FC236}">
                    <a16:creationId xmlns:a16="http://schemas.microsoft.com/office/drawing/2014/main" id="{BBC74B9F-B675-C8A4-A40E-80DC244F5B69}"/>
                  </a:ext>
                </a:extLst>
              </p:cNvPr>
              <p:cNvGrpSpPr/>
              <p:nvPr/>
            </p:nvGrpSpPr>
            <p:grpSpPr>
              <a:xfrm>
                <a:off x="3856358" y="6371056"/>
                <a:ext cx="4624885" cy="380553"/>
                <a:chOff x="1393050" y="6187487"/>
                <a:chExt cx="6856761" cy="564200"/>
              </a:xfrm>
            </p:grpSpPr>
            <p:pic>
              <p:nvPicPr>
                <p:cNvPr id="7" name="Google Shape;83;p2">
                  <a:extLst>
                    <a:ext uri="{FF2B5EF4-FFF2-40B4-BE49-F238E27FC236}">
                      <a16:creationId xmlns:a16="http://schemas.microsoft.com/office/drawing/2014/main" id="{17072A57-7FF5-2FF2-9466-4AE06C262F9F}"/>
                    </a:ext>
                  </a:extLst>
                </p:cNvPr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/>
                <a:stretch/>
              </p:blipFill>
              <p:spPr>
                <a:xfrm>
                  <a:off x="1393050" y="6187487"/>
                  <a:ext cx="869152" cy="5642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8" name="Google Shape;84;p2">
                  <a:extLst>
                    <a:ext uri="{FF2B5EF4-FFF2-40B4-BE49-F238E27FC236}">
                      <a16:creationId xmlns:a16="http://schemas.microsoft.com/office/drawing/2014/main" id="{16EBD52A-B384-7A14-C870-0EAD7E05069B}"/>
                    </a:ext>
                  </a:extLst>
                </p:cNvPr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/>
                <a:stretch/>
              </p:blipFill>
              <p:spPr>
                <a:xfrm>
                  <a:off x="2297936" y="6218417"/>
                  <a:ext cx="537745" cy="50232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9" name="Google Shape;85;p2">
                  <a:extLst>
                    <a:ext uri="{FF2B5EF4-FFF2-40B4-BE49-F238E27FC236}">
                      <a16:creationId xmlns:a16="http://schemas.microsoft.com/office/drawing/2014/main" id="{CB65AFB3-F697-2E7F-A446-E3EF7900F3FE}"/>
                    </a:ext>
                  </a:extLst>
                </p:cNvPr>
                <p:cNvPicPr preferRelativeResize="0"/>
                <p:nvPr/>
              </p:nvPicPr>
              <p:blipFill rotWithShape="1">
                <a:blip r:embed="rId6">
                  <a:alphaModFix/>
                </a:blip>
                <a:srcRect/>
                <a:stretch/>
              </p:blipFill>
              <p:spPr>
                <a:xfrm>
                  <a:off x="2902536" y="6265602"/>
                  <a:ext cx="750135" cy="407957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0" name="Google Shape;86;p2">
                  <a:extLst>
                    <a:ext uri="{FF2B5EF4-FFF2-40B4-BE49-F238E27FC236}">
                      <a16:creationId xmlns:a16="http://schemas.microsoft.com/office/drawing/2014/main" id="{4759C5A2-CBAE-0968-9929-7C783BA5E628}"/>
                    </a:ext>
                  </a:extLst>
                </p:cNvPr>
                <p:cNvPicPr preferRelativeResize="0"/>
                <p:nvPr/>
              </p:nvPicPr>
              <p:blipFill rotWithShape="1">
                <a:blip r:embed="rId7">
                  <a:alphaModFix/>
                </a:blip>
                <a:srcRect/>
                <a:stretch/>
              </p:blipFill>
              <p:spPr>
                <a:xfrm>
                  <a:off x="3751749" y="6265612"/>
                  <a:ext cx="537754" cy="4001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1" name="Google Shape;87;p2">
                  <a:extLst>
                    <a:ext uri="{FF2B5EF4-FFF2-40B4-BE49-F238E27FC236}">
                      <a16:creationId xmlns:a16="http://schemas.microsoft.com/office/drawing/2014/main" id="{B5E02FA2-1687-3A55-1B0A-CD0AC5A5CEE4}"/>
                    </a:ext>
                  </a:extLst>
                </p:cNvPr>
                <p:cNvPicPr preferRelativeResize="0"/>
                <p:nvPr/>
              </p:nvPicPr>
              <p:blipFill rotWithShape="1">
                <a:blip r:embed="rId8">
                  <a:alphaModFix/>
                </a:blip>
                <a:srcRect l="16191" t="37772" r="14641" b="39894"/>
                <a:stretch/>
              </p:blipFill>
              <p:spPr>
                <a:xfrm>
                  <a:off x="4388583" y="6265612"/>
                  <a:ext cx="1263540" cy="40795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2" name="Google Shape;88;p2">
                  <a:extLst>
                    <a:ext uri="{FF2B5EF4-FFF2-40B4-BE49-F238E27FC236}">
                      <a16:creationId xmlns:a16="http://schemas.microsoft.com/office/drawing/2014/main" id="{E7BDD1A5-B926-7E02-6DCB-62DEBAF1D303}"/>
                    </a:ext>
                  </a:extLst>
                </p:cNvPr>
                <p:cNvPicPr preferRelativeResize="0"/>
                <p:nvPr/>
              </p:nvPicPr>
              <p:blipFill rotWithShape="1">
                <a:blip r:embed="rId9">
                  <a:alphaModFix/>
                </a:blip>
                <a:srcRect/>
                <a:stretch/>
              </p:blipFill>
              <p:spPr>
                <a:xfrm>
                  <a:off x="5751208" y="6265613"/>
                  <a:ext cx="843690" cy="3899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3" name="Google Shape;89;p2">
                  <a:extLst>
                    <a:ext uri="{FF2B5EF4-FFF2-40B4-BE49-F238E27FC236}">
                      <a16:creationId xmlns:a16="http://schemas.microsoft.com/office/drawing/2014/main" id="{4183ACDF-007D-D897-AFB2-E8767CF132BF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0">
                  <a:alphaModFix/>
                </a:blip>
                <a:srcRect/>
                <a:stretch/>
              </p:blipFill>
              <p:spPr>
                <a:xfrm>
                  <a:off x="6693981" y="6256607"/>
                  <a:ext cx="1555830" cy="40795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cxnSp>
            <p:nvCxnSpPr>
              <p:cNvPr id="6" name="Google Shape;90;p2">
                <a:extLst>
                  <a:ext uri="{FF2B5EF4-FFF2-40B4-BE49-F238E27FC236}">
                    <a16:creationId xmlns:a16="http://schemas.microsoft.com/office/drawing/2014/main" id="{8DE662C1-51AD-7FBE-E050-A1E073762030}"/>
                  </a:ext>
                </a:extLst>
              </p:cNvPr>
              <p:cNvCxnSpPr/>
              <p:nvPr/>
            </p:nvCxnSpPr>
            <p:spPr>
              <a:xfrm>
                <a:off x="1546225" y="6298706"/>
                <a:ext cx="6991658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CCCCCC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</p:grpSp>
        <p:pic>
          <p:nvPicPr>
            <p:cNvPr id="4" name="Google Shape;95;p2">
              <a:extLst>
                <a:ext uri="{FF2B5EF4-FFF2-40B4-BE49-F238E27FC236}">
                  <a16:creationId xmlns:a16="http://schemas.microsoft.com/office/drawing/2014/main" id="{285B6D99-1B10-CDA9-670B-7778E772168B}"/>
                </a:ext>
              </a:extLst>
            </p:cNvPr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1983639" y="6304126"/>
              <a:ext cx="2203292" cy="508452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11"/>
          <p:cNvSpPr/>
          <p:nvPr/>
        </p:nvSpPr>
        <p:spPr>
          <a:xfrm>
            <a:off x="-4750" y="-4750"/>
            <a:ext cx="9144000" cy="6858000"/>
          </a:xfrm>
          <a:prstGeom prst="rect">
            <a:avLst/>
          </a:prstGeom>
          <a:noFill/>
          <a:ln w="76200" cap="flat" cmpd="sng">
            <a:solidFill>
              <a:srgbClr val="F1A3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9" name="Google Shape;269;p11"/>
          <p:cNvSpPr txBox="1"/>
          <p:nvPr/>
        </p:nvSpPr>
        <p:spPr>
          <a:xfrm>
            <a:off x="936477" y="4261131"/>
            <a:ext cx="3506124" cy="16004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bg-BG" sz="16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Не, не може.</a:t>
            </a:r>
            <a:endParaRPr/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bg-BG" sz="16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Корубата е част от скелета на костенурките. Тази „къщичка“ расте заедно с тях, чувствителна е и може лесно да се нарани.</a:t>
            </a:r>
            <a:endParaRPr sz="16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70" name="Google Shape;270;p11"/>
          <p:cNvSpPr txBox="1"/>
          <p:nvPr/>
        </p:nvSpPr>
        <p:spPr>
          <a:xfrm>
            <a:off x="99675" y="6459100"/>
            <a:ext cx="26277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bg-BG" sz="7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Снимка: Wikipedia</a:t>
            </a:r>
            <a:endParaRPr sz="7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271" name="Google Shape;271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570871" y="916356"/>
            <a:ext cx="5822444" cy="33357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456DC008-B01F-A046-69E3-E2A49586625A}"/>
              </a:ext>
            </a:extLst>
          </p:cNvPr>
          <p:cNvGrpSpPr/>
          <p:nvPr/>
        </p:nvGrpSpPr>
        <p:grpSpPr>
          <a:xfrm>
            <a:off x="1983639" y="6263454"/>
            <a:ext cx="6991658" cy="549124"/>
            <a:chOff x="1983639" y="6263454"/>
            <a:chExt cx="6991658" cy="549124"/>
          </a:xfrm>
        </p:grpSpPr>
        <p:grpSp>
          <p:nvGrpSpPr>
            <p:cNvPr id="3" name="Google Shape;81;p2">
              <a:extLst>
                <a:ext uri="{FF2B5EF4-FFF2-40B4-BE49-F238E27FC236}">
                  <a16:creationId xmlns:a16="http://schemas.microsoft.com/office/drawing/2014/main" id="{35D79F5E-3D39-BA8A-1487-D30E8433E4CB}"/>
                </a:ext>
              </a:extLst>
            </p:cNvPr>
            <p:cNvGrpSpPr/>
            <p:nvPr/>
          </p:nvGrpSpPr>
          <p:grpSpPr>
            <a:xfrm>
              <a:off x="1983639" y="6263454"/>
              <a:ext cx="6991658" cy="452903"/>
              <a:chOff x="1546225" y="6298706"/>
              <a:chExt cx="6991658" cy="452903"/>
            </a:xfrm>
          </p:grpSpPr>
          <p:grpSp>
            <p:nvGrpSpPr>
              <p:cNvPr id="5" name="Google Shape;82;p2">
                <a:extLst>
                  <a:ext uri="{FF2B5EF4-FFF2-40B4-BE49-F238E27FC236}">
                    <a16:creationId xmlns:a16="http://schemas.microsoft.com/office/drawing/2014/main" id="{6067BB9D-89DF-43F5-1E7B-E7BBFDBF3B42}"/>
                  </a:ext>
                </a:extLst>
              </p:cNvPr>
              <p:cNvGrpSpPr/>
              <p:nvPr/>
            </p:nvGrpSpPr>
            <p:grpSpPr>
              <a:xfrm>
                <a:off x="3856358" y="6371056"/>
                <a:ext cx="4624885" cy="380553"/>
                <a:chOff x="1393050" y="6187487"/>
                <a:chExt cx="6856761" cy="564200"/>
              </a:xfrm>
            </p:grpSpPr>
            <p:pic>
              <p:nvPicPr>
                <p:cNvPr id="7" name="Google Shape;83;p2">
                  <a:extLst>
                    <a:ext uri="{FF2B5EF4-FFF2-40B4-BE49-F238E27FC236}">
                      <a16:creationId xmlns:a16="http://schemas.microsoft.com/office/drawing/2014/main" id="{B4C414B8-8385-5F74-AECB-7BA5470A51CF}"/>
                    </a:ext>
                  </a:extLst>
                </p:cNvPr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/>
                <a:stretch/>
              </p:blipFill>
              <p:spPr>
                <a:xfrm>
                  <a:off x="1393050" y="6187487"/>
                  <a:ext cx="869152" cy="5642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8" name="Google Shape;84;p2">
                  <a:extLst>
                    <a:ext uri="{FF2B5EF4-FFF2-40B4-BE49-F238E27FC236}">
                      <a16:creationId xmlns:a16="http://schemas.microsoft.com/office/drawing/2014/main" id="{F2A606B4-DB1C-37D2-5682-FEB00F9A816A}"/>
                    </a:ext>
                  </a:extLst>
                </p:cNvPr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/>
                <a:stretch/>
              </p:blipFill>
              <p:spPr>
                <a:xfrm>
                  <a:off x="2297936" y="6218417"/>
                  <a:ext cx="537745" cy="50232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9" name="Google Shape;85;p2">
                  <a:extLst>
                    <a:ext uri="{FF2B5EF4-FFF2-40B4-BE49-F238E27FC236}">
                      <a16:creationId xmlns:a16="http://schemas.microsoft.com/office/drawing/2014/main" id="{FC3F2A4E-A257-AD23-D491-B79F37122E52}"/>
                    </a:ext>
                  </a:extLst>
                </p:cNvPr>
                <p:cNvPicPr preferRelativeResize="0"/>
                <p:nvPr/>
              </p:nvPicPr>
              <p:blipFill rotWithShape="1">
                <a:blip r:embed="rId6">
                  <a:alphaModFix/>
                </a:blip>
                <a:srcRect/>
                <a:stretch/>
              </p:blipFill>
              <p:spPr>
                <a:xfrm>
                  <a:off x="2902536" y="6265602"/>
                  <a:ext cx="750135" cy="407957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0" name="Google Shape;86;p2">
                  <a:extLst>
                    <a:ext uri="{FF2B5EF4-FFF2-40B4-BE49-F238E27FC236}">
                      <a16:creationId xmlns:a16="http://schemas.microsoft.com/office/drawing/2014/main" id="{F9530F72-086F-996B-45EC-F75FB6B6F755}"/>
                    </a:ext>
                  </a:extLst>
                </p:cNvPr>
                <p:cNvPicPr preferRelativeResize="0"/>
                <p:nvPr/>
              </p:nvPicPr>
              <p:blipFill rotWithShape="1">
                <a:blip r:embed="rId7">
                  <a:alphaModFix/>
                </a:blip>
                <a:srcRect/>
                <a:stretch/>
              </p:blipFill>
              <p:spPr>
                <a:xfrm>
                  <a:off x="3751749" y="6265612"/>
                  <a:ext cx="537754" cy="4001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1" name="Google Shape;87;p2">
                  <a:extLst>
                    <a:ext uri="{FF2B5EF4-FFF2-40B4-BE49-F238E27FC236}">
                      <a16:creationId xmlns:a16="http://schemas.microsoft.com/office/drawing/2014/main" id="{5B5BCB22-954C-5B8D-3B3E-4A031B634175}"/>
                    </a:ext>
                  </a:extLst>
                </p:cNvPr>
                <p:cNvPicPr preferRelativeResize="0"/>
                <p:nvPr/>
              </p:nvPicPr>
              <p:blipFill rotWithShape="1">
                <a:blip r:embed="rId8">
                  <a:alphaModFix/>
                </a:blip>
                <a:srcRect l="16191" t="37772" r="14641" b="39894"/>
                <a:stretch/>
              </p:blipFill>
              <p:spPr>
                <a:xfrm>
                  <a:off x="4388583" y="6265612"/>
                  <a:ext cx="1263540" cy="40795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2" name="Google Shape;88;p2">
                  <a:extLst>
                    <a:ext uri="{FF2B5EF4-FFF2-40B4-BE49-F238E27FC236}">
                      <a16:creationId xmlns:a16="http://schemas.microsoft.com/office/drawing/2014/main" id="{2F0BB5B8-C935-E7A7-1409-5C359FDB9451}"/>
                    </a:ext>
                  </a:extLst>
                </p:cNvPr>
                <p:cNvPicPr preferRelativeResize="0"/>
                <p:nvPr/>
              </p:nvPicPr>
              <p:blipFill rotWithShape="1">
                <a:blip r:embed="rId9">
                  <a:alphaModFix/>
                </a:blip>
                <a:srcRect/>
                <a:stretch/>
              </p:blipFill>
              <p:spPr>
                <a:xfrm>
                  <a:off x="5751208" y="6265613"/>
                  <a:ext cx="843690" cy="3899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3" name="Google Shape;89;p2">
                  <a:extLst>
                    <a:ext uri="{FF2B5EF4-FFF2-40B4-BE49-F238E27FC236}">
                      <a16:creationId xmlns:a16="http://schemas.microsoft.com/office/drawing/2014/main" id="{DE85D5F0-7F07-DEE0-82A3-10815C9F0DC3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0">
                  <a:alphaModFix/>
                </a:blip>
                <a:srcRect/>
                <a:stretch/>
              </p:blipFill>
              <p:spPr>
                <a:xfrm>
                  <a:off x="6693981" y="6256607"/>
                  <a:ext cx="1555830" cy="40795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cxnSp>
            <p:nvCxnSpPr>
              <p:cNvPr id="6" name="Google Shape;90;p2">
                <a:extLst>
                  <a:ext uri="{FF2B5EF4-FFF2-40B4-BE49-F238E27FC236}">
                    <a16:creationId xmlns:a16="http://schemas.microsoft.com/office/drawing/2014/main" id="{29CFD533-0DA3-1DF1-0D40-517153F67111}"/>
                  </a:ext>
                </a:extLst>
              </p:cNvPr>
              <p:cNvCxnSpPr/>
              <p:nvPr/>
            </p:nvCxnSpPr>
            <p:spPr>
              <a:xfrm>
                <a:off x="1546225" y="6298706"/>
                <a:ext cx="6991658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CCCCCC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</p:grpSp>
        <p:pic>
          <p:nvPicPr>
            <p:cNvPr id="4" name="Google Shape;95;p2">
              <a:extLst>
                <a:ext uri="{FF2B5EF4-FFF2-40B4-BE49-F238E27FC236}">
                  <a16:creationId xmlns:a16="http://schemas.microsoft.com/office/drawing/2014/main" id="{0B1B6972-65B9-6F2F-3174-8363B20A203C}"/>
                </a:ext>
              </a:extLst>
            </p:cNvPr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1983639" y="6304126"/>
              <a:ext cx="2203292" cy="508452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12"/>
          <p:cNvSpPr/>
          <p:nvPr/>
        </p:nvSpPr>
        <p:spPr>
          <a:xfrm>
            <a:off x="-4750" y="-4750"/>
            <a:ext cx="9144000" cy="6858000"/>
          </a:xfrm>
          <a:prstGeom prst="rect">
            <a:avLst/>
          </a:prstGeom>
          <a:noFill/>
          <a:ln w="76200" cap="flat" cmpd="sng">
            <a:solidFill>
              <a:srgbClr val="F1A3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8" name="Google Shape;288;p12"/>
          <p:cNvSpPr txBox="1"/>
          <p:nvPr/>
        </p:nvSpPr>
        <p:spPr>
          <a:xfrm>
            <a:off x="6042805" y="1597611"/>
            <a:ext cx="2767500" cy="362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bg-BG" sz="14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Пролетта е времето, когато костенурките излизат от местата, където са се заровили за през зимата.</a:t>
            </a:r>
            <a:endParaRPr/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bg-BG" sz="14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Те най-често се заравят на южните склонове, за да може дойде ли времето слънцето по-дълго време да грее там.</a:t>
            </a:r>
            <a:endParaRPr/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bg-BG">
                <a:latin typeface="Raleway"/>
                <a:ea typeface="Raleway"/>
                <a:cs typeface="Raleway"/>
                <a:sym typeface="Raleway"/>
              </a:rPr>
              <a:t>Затоплянето</a:t>
            </a:r>
            <a:r>
              <a:rPr lang="bg-BG" sz="14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на почвата е знак за дошлата пролет и костенурките изравят своя път навън.</a:t>
            </a:r>
            <a:endParaRPr sz="14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89" name="Google Shape;289;p12"/>
          <p:cNvSpPr txBox="1"/>
          <p:nvPr/>
        </p:nvSpPr>
        <p:spPr>
          <a:xfrm>
            <a:off x="99675" y="6459100"/>
            <a:ext cx="26277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bg-BG" sz="7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Снимка: Георги Попгеоргиев</a:t>
            </a:r>
            <a:endParaRPr sz="7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290" name="Google Shape;290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98474" y="1322209"/>
            <a:ext cx="5605443" cy="420408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729018D4-4BA1-587A-7281-B49CE6319DA7}"/>
              </a:ext>
            </a:extLst>
          </p:cNvPr>
          <p:cNvGrpSpPr/>
          <p:nvPr/>
        </p:nvGrpSpPr>
        <p:grpSpPr>
          <a:xfrm>
            <a:off x="1983639" y="6263454"/>
            <a:ext cx="6991658" cy="549124"/>
            <a:chOff x="1983639" y="6263454"/>
            <a:chExt cx="6991658" cy="549124"/>
          </a:xfrm>
        </p:grpSpPr>
        <p:grpSp>
          <p:nvGrpSpPr>
            <p:cNvPr id="3" name="Google Shape;81;p2">
              <a:extLst>
                <a:ext uri="{FF2B5EF4-FFF2-40B4-BE49-F238E27FC236}">
                  <a16:creationId xmlns:a16="http://schemas.microsoft.com/office/drawing/2014/main" id="{F7D15BF9-10CA-6074-4533-378F25AEF57E}"/>
                </a:ext>
              </a:extLst>
            </p:cNvPr>
            <p:cNvGrpSpPr/>
            <p:nvPr/>
          </p:nvGrpSpPr>
          <p:grpSpPr>
            <a:xfrm>
              <a:off x="1983639" y="6263454"/>
              <a:ext cx="6991658" cy="452903"/>
              <a:chOff x="1546225" y="6298706"/>
              <a:chExt cx="6991658" cy="452903"/>
            </a:xfrm>
          </p:grpSpPr>
          <p:grpSp>
            <p:nvGrpSpPr>
              <p:cNvPr id="5" name="Google Shape;82;p2">
                <a:extLst>
                  <a:ext uri="{FF2B5EF4-FFF2-40B4-BE49-F238E27FC236}">
                    <a16:creationId xmlns:a16="http://schemas.microsoft.com/office/drawing/2014/main" id="{AC270CEE-9E6E-D91D-A138-3602C794A68E}"/>
                  </a:ext>
                </a:extLst>
              </p:cNvPr>
              <p:cNvGrpSpPr/>
              <p:nvPr/>
            </p:nvGrpSpPr>
            <p:grpSpPr>
              <a:xfrm>
                <a:off x="3856358" y="6371056"/>
                <a:ext cx="4624885" cy="380553"/>
                <a:chOff x="1393050" y="6187487"/>
                <a:chExt cx="6856761" cy="564200"/>
              </a:xfrm>
            </p:grpSpPr>
            <p:pic>
              <p:nvPicPr>
                <p:cNvPr id="7" name="Google Shape;83;p2">
                  <a:extLst>
                    <a:ext uri="{FF2B5EF4-FFF2-40B4-BE49-F238E27FC236}">
                      <a16:creationId xmlns:a16="http://schemas.microsoft.com/office/drawing/2014/main" id="{7151B9A2-F192-D78C-28B0-A5AA953CB2E5}"/>
                    </a:ext>
                  </a:extLst>
                </p:cNvPr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/>
                <a:stretch/>
              </p:blipFill>
              <p:spPr>
                <a:xfrm>
                  <a:off x="1393050" y="6187487"/>
                  <a:ext cx="869152" cy="5642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8" name="Google Shape;84;p2">
                  <a:extLst>
                    <a:ext uri="{FF2B5EF4-FFF2-40B4-BE49-F238E27FC236}">
                      <a16:creationId xmlns:a16="http://schemas.microsoft.com/office/drawing/2014/main" id="{7DC988B9-48EC-6ACF-739C-7069FEFCE4A0}"/>
                    </a:ext>
                  </a:extLst>
                </p:cNvPr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/>
                <a:stretch/>
              </p:blipFill>
              <p:spPr>
                <a:xfrm>
                  <a:off x="2297936" y="6218417"/>
                  <a:ext cx="537745" cy="50232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9" name="Google Shape;85;p2">
                  <a:extLst>
                    <a:ext uri="{FF2B5EF4-FFF2-40B4-BE49-F238E27FC236}">
                      <a16:creationId xmlns:a16="http://schemas.microsoft.com/office/drawing/2014/main" id="{F4AE8A1C-24EA-FECA-376B-37F2F0BDB853}"/>
                    </a:ext>
                  </a:extLst>
                </p:cNvPr>
                <p:cNvPicPr preferRelativeResize="0"/>
                <p:nvPr/>
              </p:nvPicPr>
              <p:blipFill rotWithShape="1">
                <a:blip r:embed="rId6">
                  <a:alphaModFix/>
                </a:blip>
                <a:srcRect/>
                <a:stretch/>
              </p:blipFill>
              <p:spPr>
                <a:xfrm>
                  <a:off x="2902536" y="6265602"/>
                  <a:ext cx="750135" cy="407957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0" name="Google Shape;86;p2">
                  <a:extLst>
                    <a:ext uri="{FF2B5EF4-FFF2-40B4-BE49-F238E27FC236}">
                      <a16:creationId xmlns:a16="http://schemas.microsoft.com/office/drawing/2014/main" id="{8C55165E-30AB-7EE0-7B80-AFA29E2E605A}"/>
                    </a:ext>
                  </a:extLst>
                </p:cNvPr>
                <p:cNvPicPr preferRelativeResize="0"/>
                <p:nvPr/>
              </p:nvPicPr>
              <p:blipFill rotWithShape="1">
                <a:blip r:embed="rId7">
                  <a:alphaModFix/>
                </a:blip>
                <a:srcRect/>
                <a:stretch/>
              </p:blipFill>
              <p:spPr>
                <a:xfrm>
                  <a:off x="3751749" y="6265612"/>
                  <a:ext cx="537754" cy="4001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1" name="Google Shape;87;p2">
                  <a:extLst>
                    <a:ext uri="{FF2B5EF4-FFF2-40B4-BE49-F238E27FC236}">
                      <a16:creationId xmlns:a16="http://schemas.microsoft.com/office/drawing/2014/main" id="{43DAE24C-E2EF-47F5-4013-165D540E02F2}"/>
                    </a:ext>
                  </a:extLst>
                </p:cNvPr>
                <p:cNvPicPr preferRelativeResize="0"/>
                <p:nvPr/>
              </p:nvPicPr>
              <p:blipFill rotWithShape="1">
                <a:blip r:embed="rId8">
                  <a:alphaModFix/>
                </a:blip>
                <a:srcRect l="16191" t="37772" r="14641" b="39894"/>
                <a:stretch/>
              </p:blipFill>
              <p:spPr>
                <a:xfrm>
                  <a:off x="4388583" y="6265612"/>
                  <a:ext cx="1263540" cy="40795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2" name="Google Shape;88;p2">
                  <a:extLst>
                    <a:ext uri="{FF2B5EF4-FFF2-40B4-BE49-F238E27FC236}">
                      <a16:creationId xmlns:a16="http://schemas.microsoft.com/office/drawing/2014/main" id="{761EE545-0B97-2819-DF65-5939BF712F08}"/>
                    </a:ext>
                  </a:extLst>
                </p:cNvPr>
                <p:cNvPicPr preferRelativeResize="0"/>
                <p:nvPr/>
              </p:nvPicPr>
              <p:blipFill rotWithShape="1">
                <a:blip r:embed="rId9">
                  <a:alphaModFix/>
                </a:blip>
                <a:srcRect/>
                <a:stretch/>
              </p:blipFill>
              <p:spPr>
                <a:xfrm>
                  <a:off x="5751208" y="6265613"/>
                  <a:ext cx="843690" cy="3899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3" name="Google Shape;89;p2">
                  <a:extLst>
                    <a:ext uri="{FF2B5EF4-FFF2-40B4-BE49-F238E27FC236}">
                      <a16:creationId xmlns:a16="http://schemas.microsoft.com/office/drawing/2014/main" id="{53B3C73D-4386-CEED-480F-B43CBD95601E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0">
                  <a:alphaModFix/>
                </a:blip>
                <a:srcRect/>
                <a:stretch/>
              </p:blipFill>
              <p:spPr>
                <a:xfrm>
                  <a:off x="6693981" y="6256607"/>
                  <a:ext cx="1555830" cy="40795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cxnSp>
            <p:nvCxnSpPr>
              <p:cNvPr id="6" name="Google Shape;90;p2">
                <a:extLst>
                  <a:ext uri="{FF2B5EF4-FFF2-40B4-BE49-F238E27FC236}">
                    <a16:creationId xmlns:a16="http://schemas.microsoft.com/office/drawing/2014/main" id="{DD381C2B-23AE-BE5B-83DE-440FF3E4736A}"/>
                  </a:ext>
                </a:extLst>
              </p:cNvPr>
              <p:cNvCxnSpPr/>
              <p:nvPr/>
            </p:nvCxnSpPr>
            <p:spPr>
              <a:xfrm>
                <a:off x="1546225" y="6298706"/>
                <a:ext cx="6991658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CCCCCC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</p:grpSp>
        <p:pic>
          <p:nvPicPr>
            <p:cNvPr id="4" name="Google Shape;95;p2">
              <a:extLst>
                <a:ext uri="{FF2B5EF4-FFF2-40B4-BE49-F238E27FC236}">
                  <a16:creationId xmlns:a16="http://schemas.microsoft.com/office/drawing/2014/main" id="{4860F777-1191-EF87-CB43-53C078168B8F}"/>
                </a:ext>
              </a:extLst>
            </p:cNvPr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1983639" y="6304126"/>
              <a:ext cx="2203292" cy="508452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13"/>
          <p:cNvSpPr/>
          <p:nvPr/>
        </p:nvSpPr>
        <p:spPr>
          <a:xfrm>
            <a:off x="-4750" y="-4750"/>
            <a:ext cx="9144000" cy="6858000"/>
          </a:xfrm>
          <a:prstGeom prst="rect">
            <a:avLst/>
          </a:prstGeom>
          <a:noFill/>
          <a:ln w="76200" cap="flat" cmpd="sng">
            <a:solidFill>
              <a:srgbClr val="F1A3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7" name="Google Shape;307;p13"/>
          <p:cNvSpPr txBox="1"/>
          <p:nvPr/>
        </p:nvSpPr>
        <p:spPr>
          <a:xfrm>
            <a:off x="360529" y="5451522"/>
            <a:ext cx="5942445" cy="6801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bg-BG" sz="14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Пролетта е сезон с много цъфнали горски цветя, свежа зелена трева и диви ягоди – любимата храна на сухоземните костенурки.</a:t>
            </a:r>
            <a:endParaRPr sz="14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08" name="Google Shape;308;p13"/>
          <p:cNvSpPr txBox="1"/>
          <p:nvPr/>
        </p:nvSpPr>
        <p:spPr>
          <a:xfrm>
            <a:off x="99675" y="6459100"/>
            <a:ext cx="26277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bg-BG" sz="7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Снимка: Canva</a:t>
            </a:r>
            <a:endParaRPr sz="7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309" name="Google Shape;309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82173" y="561675"/>
            <a:ext cx="8453602" cy="475515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84929BCA-603F-261D-E974-739B8AE72D09}"/>
              </a:ext>
            </a:extLst>
          </p:cNvPr>
          <p:cNvGrpSpPr/>
          <p:nvPr/>
        </p:nvGrpSpPr>
        <p:grpSpPr>
          <a:xfrm>
            <a:off x="1983639" y="6263454"/>
            <a:ext cx="6991658" cy="549124"/>
            <a:chOff x="1983639" y="6263454"/>
            <a:chExt cx="6991658" cy="549124"/>
          </a:xfrm>
        </p:grpSpPr>
        <p:grpSp>
          <p:nvGrpSpPr>
            <p:cNvPr id="3" name="Google Shape;81;p2">
              <a:extLst>
                <a:ext uri="{FF2B5EF4-FFF2-40B4-BE49-F238E27FC236}">
                  <a16:creationId xmlns:a16="http://schemas.microsoft.com/office/drawing/2014/main" id="{17769DC7-DE02-FA66-FF8A-2F6E0AA695C0}"/>
                </a:ext>
              </a:extLst>
            </p:cNvPr>
            <p:cNvGrpSpPr/>
            <p:nvPr/>
          </p:nvGrpSpPr>
          <p:grpSpPr>
            <a:xfrm>
              <a:off x="1983639" y="6263454"/>
              <a:ext cx="6991658" cy="452903"/>
              <a:chOff x="1546225" y="6298706"/>
              <a:chExt cx="6991658" cy="452903"/>
            </a:xfrm>
          </p:grpSpPr>
          <p:grpSp>
            <p:nvGrpSpPr>
              <p:cNvPr id="5" name="Google Shape;82;p2">
                <a:extLst>
                  <a:ext uri="{FF2B5EF4-FFF2-40B4-BE49-F238E27FC236}">
                    <a16:creationId xmlns:a16="http://schemas.microsoft.com/office/drawing/2014/main" id="{BB69296F-B322-1903-ADA6-31FF11019489}"/>
                  </a:ext>
                </a:extLst>
              </p:cNvPr>
              <p:cNvGrpSpPr/>
              <p:nvPr/>
            </p:nvGrpSpPr>
            <p:grpSpPr>
              <a:xfrm>
                <a:off x="3856358" y="6371056"/>
                <a:ext cx="4624885" cy="380553"/>
                <a:chOff x="1393050" y="6187487"/>
                <a:chExt cx="6856761" cy="564200"/>
              </a:xfrm>
            </p:grpSpPr>
            <p:pic>
              <p:nvPicPr>
                <p:cNvPr id="7" name="Google Shape;83;p2">
                  <a:extLst>
                    <a:ext uri="{FF2B5EF4-FFF2-40B4-BE49-F238E27FC236}">
                      <a16:creationId xmlns:a16="http://schemas.microsoft.com/office/drawing/2014/main" id="{6E69D1E3-4FF0-044D-FC0A-F9B3B0BD1A0D}"/>
                    </a:ext>
                  </a:extLst>
                </p:cNvPr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/>
                <a:stretch/>
              </p:blipFill>
              <p:spPr>
                <a:xfrm>
                  <a:off x="1393050" y="6187487"/>
                  <a:ext cx="869152" cy="5642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8" name="Google Shape;84;p2">
                  <a:extLst>
                    <a:ext uri="{FF2B5EF4-FFF2-40B4-BE49-F238E27FC236}">
                      <a16:creationId xmlns:a16="http://schemas.microsoft.com/office/drawing/2014/main" id="{A13F7123-7B2E-BB6C-1207-B05951EE93B8}"/>
                    </a:ext>
                  </a:extLst>
                </p:cNvPr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/>
                <a:stretch/>
              </p:blipFill>
              <p:spPr>
                <a:xfrm>
                  <a:off x="2297936" y="6218417"/>
                  <a:ext cx="537745" cy="50232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9" name="Google Shape;85;p2">
                  <a:extLst>
                    <a:ext uri="{FF2B5EF4-FFF2-40B4-BE49-F238E27FC236}">
                      <a16:creationId xmlns:a16="http://schemas.microsoft.com/office/drawing/2014/main" id="{A2FA90FA-9BD2-B7C8-76A4-92BEDB10D318}"/>
                    </a:ext>
                  </a:extLst>
                </p:cNvPr>
                <p:cNvPicPr preferRelativeResize="0"/>
                <p:nvPr/>
              </p:nvPicPr>
              <p:blipFill rotWithShape="1">
                <a:blip r:embed="rId6">
                  <a:alphaModFix/>
                </a:blip>
                <a:srcRect/>
                <a:stretch/>
              </p:blipFill>
              <p:spPr>
                <a:xfrm>
                  <a:off x="2902536" y="6265602"/>
                  <a:ext cx="750135" cy="407957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0" name="Google Shape;86;p2">
                  <a:extLst>
                    <a:ext uri="{FF2B5EF4-FFF2-40B4-BE49-F238E27FC236}">
                      <a16:creationId xmlns:a16="http://schemas.microsoft.com/office/drawing/2014/main" id="{47828D23-829A-8679-7437-A74D131BEC20}"/>
                    </a:ext>
                  </a:extLst>
                </p:cNvPr>
                <p:cNvPicPr preferRelativeResize="0"/>
                <p:nvPr/>
              </p:nvPicPr>
              <p:blipFill rotWithShape="1">
                <a:blip r:embed="rId7">
                  <a:alphaModFix/>
                </a:blip>
                <a:srcRect/>
                <a:stretch/>
              </p:blipFill>
              <p:spPr>
                <a:xfrm>
                  <a:off x="3751749" y="6265612"/>
                  <a:ext cx="537754" cy="4001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1" name="Google Shape;87;p2">
                  <a:extLst>
                    <a:ext uri="{FF2B5EF4-FFF2-40B4-BE49-F238E27FC236}">
                      <a16:creationId xmlns:a16="http://schemas.microsoft.com/office/drawing/2014/main" id="{5316AA30-F52E-F935-27FA-CA67D8E25D34}"/>
                    </a:ext>
                  </a:extLst>
                </p:cNvPr>
                <p:cNvPicPr preferRelativeResize="0"/>
                <p:nvPr/>
              </p:nvPicPr>
              <p:blipFill rotWithShape="1">
                <a:blip r:embed="rId8">
                  <a:alphaModFix/>
                </a:blip>
                <a:srcRect l="16191" t="37772" r="14641" b="39894"/>
                <a:stretch/>
              </p:blipFill>
              <p:spPr>
                <a:xfrm>
                  <a:off x="4388583" y="6265612"/>
                  <a:ext cx="1263540" cy="40795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2" name="Google Shape;88;p2">
                  <a:extLst>
                    <a:ext uri="{FF2B5EF4-FFF2-40B4-BE49-F238E27FC236}">
                      <a16:creationId xmlns:a16="http://schemas.microsoft.com/office/drawing/2014/main" id="{8044C075-0C7D-5441-C2CA-8701C4D63AA2}"/>
                    </a:ext>
                  </a:extLst>
                </p:cNvPr>
                <p:cNvPicPr preferRelativeResize="0"/>
                <p:nvPr/>
              </p:nvPicPr>
              <p:blipFill rotWithShape="1">
                <a:blip r:embed="rId9">
                  <a:alphaModFix/>
                </a:blip>
                <a:srcRect/>
                <a:stretch/>
              </p:blipFill>
              <p:spPr>
                <a:xfrm>
                  <a:off x="5751208" y="6265613"/>
                  <a:ext cx="843690" cy="3899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3" name="Google Shape;89;p2">
                  <a:extLst>
                    <a:ext uri="{FF2B5EF4-FFF2-40B4-BE49-F238E27FC236}">
                      <a16:creationId xmlns:a16="http://schemas.microsoft.com/office/drawing/2014/main" id="{1FCF9CA8-DC74-B2EE-C880-37AF93818A0B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0">
                  <a:alphaModFix/>
                </a:blip>
                <a:srcRect/>
                <a:stretch/>
              </p:blipFill>
              <p:spPr>
                <a:xfrm>
                  <a:off x="6693981" y="6256607"/>
                  <a:ext cx="1555830" cy="40795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cxnSp>
            <p:nvCxnSpPr>
              <p:cNvPr id="6" name="Google Shape;90;p2">
                <a:extLst>
                  <a:ext uri="{FF2B5EF4-FFF2-40B4-BE49-F238E27FC236}">
                    <a16:creationId xmlns:a16="http://schemas.microsoft.com/office/drawing/2014/main" id="{F67023DA-373A-314F-EA5D-283C664E522C}"/>
                  </a:ext>
                </a:extLst>
              </p:cNvPr>
              <p:cNvCxnSpPr/>
              <p:nvPr/>
            </p:nvCxnSpPr>
            <p:spPr>
              <a:xfrm>
                <a:off x="1546225" y="6298706"/>
                <a:ext cx="6991658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CCCCCC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</p:grpSp>
        <p:pic>
          <p:nvPicPr>
            <p:cNvPr id="4" name="Google Shape;95;p2">
              <a:extLst>
                <a:ext uri="{FF2B5EF4-FFF2-40B4-BE49-F238E27FC236}">
                  <a16:creationId xmlns:a16="http://schemas.microsoft.com/office/drawing/2014/main" id="{1A51C9A8-C89F-3F24-4B0E-6C07A058C8A0}"/>
                </a:ext>
              </a:extLst>
            </p:cNvPr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1983639" y="6304126"/>
              <a:ext cx="2203292" cy="508452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4" name="Google Shape;314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120945" y="2692111"/>
            <a:ext cx="3437641" cy="3437641"/>
          </a:xfrm>
          <a:prstGeom prst="rect">
            <a:avLst/>
          </a:prstGeom>
          <a:noFill/>
          <a:ln>
            <a:noFill/>
          </a:ln>
        </p:spPr>
      </p:pic>
      <p:sp>
        <p:nvSpPr>
          <p:cNvPr id="315" name="Google Shape;315;p14"/>
          <p:cNvSpPr/>
          <p:nvPr/>
        </p:nvSpPr>
        <p:spPr>
          <a:xfrm>
            <a:off x="-4750" y="-4750"/>
            <a:ext cx="9144000" cy="6858000"/>
          </a:xfrm>
          <a:prstGeom prst="rect">
            <a:avLst/>
          </a:prstGeom>
          <a:noFill/>
          <a:ln w="76200" cap="flat" cmpd="sng">
            <a:solidFill>
              <a:srgbClr val="F1A3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7" name="Google Shape;327;p14"/>
          <p:cNvSpPr txBox="1"/>
          <p:nvPr/>
        </p:nvSpPr>
        <p:spPr>
          <a:xfrm>
            <a:off x="300045" y="783542"/>
            <a:ext cx="2820900" cy="524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bg-BG" sz="16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Всички знаем, че костенурките са дълголетни, но как да познаем на колко години е една костенурка?</a:t>
            </a:r>
            <a:endParaRPr/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6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bg-BG" sz="16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По нейните „пръстени“.</a:t>
            </a:r>
            <a:endParaRPr/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bg-BG" sz="16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Досущ като </a:t>
            </a:r>
            <a:r>
              <a:rPr lang="bg-BG" sz="1600">
                <a:latin typeface="Raleway"/>
                <a:ea typeface="Raleway"/>
                <a:cs typeface="Raleway"/>
                <a:sym typeface="Raleway"/>
              </a:rPr>
              <a:t>дървесните</a:t>
            </a:r>
            <a:r>
              <a:rPr lang="bg-BG" sz="16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пръстени, всяко едно щитче от корубата на костенурката има своите растежни пръстени, които могат да бъдат преброени и така ще разберем на колко години е </a:t>
            </a:r>
            <a:r>
              <a:rPr lang="bg-BG" sz="1600">
                <a:latin typeface="Raleway"/>
                <a:ea typeface="Raleway"/>
                <a:cs typeface="Raleway"/>
                <a:sym typeface="Raleway"/>
              </a:rPr>
              <a:t>костенурката</a:t>
            </a:r>
            <a:r>
              <a:rPr lang="bg-BG" sz="16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– един пръстен е равен на една година.</a:t>
            </a:r>
            <a:endParaRPr sz="12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28" name="Google Shape;328;p14"/>
          <p:cNvSpPr txBox="1"/>
          <p:nvPr/>
        </p:nvSpPr>
        <p:spPr>
          <a:xfrm>
            <a:off x="99675" y="6459100"/>
            <a:ext cx="26277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bg-BG" sz="7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Снимка: Wikipedia</a:t>
            </a:r>
            <a:endParaRPr sz="7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329" name="Google Shape;329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377600" y="236244"/>
            <a:ext cx="4103643" cy="2733027"/>
          </a:xfrm>
          <a:prstGeom prst="rect">
            <a:avLst/>
          </a:prstGeom>
          <a:noFill/>
          <a:ln>
            <a:noFill/>
          </a:ln>
        </p:spPr>
      </p:pic>
      <p:sp>
        <p:nvSpPr>
          <p:cNvPr id="330" name="Google Shape;330;p14"/>
          <p:cNvSpPr txBox="1"/>
          <p:nvPr/>
        </p:nvSpPr>
        <p:spPr>
          <a:xfrm>
            <a:off x="6801320" y="3264035"/>
            <a:ext cx="1879229" cy="27330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bg-BG" sz="16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Нашите два вида сухоземни костенурки могат да достигнат възраст до 110-130 години, въпреки, че това се случва рядко.</a:t>
            </a:r>
            <a:endParaRPr sz="12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35C4DB2D-478C-6722-007F-39E7574B0F84}"/>
              </a:ext>
            </a:extLst>
          </p:cNvPr>
          <p:cNvGrpSpPr/>
          <p:nvPr/>
        </p:nvGrpSpPr>
        <p:grpSpPr>
          <a:xfrm>
            <a:off x="1983639" y="6263454"/>
            <a:ext cx="6991658" cy="549124"/>
            <a:chOff x="1983639" y="6263454"/>
            <a:chExt cx="6991658" cy="549124"/>
          </a:xfrm>
        </p:grpSpPr>
        <p:grpSp>
          <p:nvGrpSpPr>
            <p:cNvPr id="3" name="Google Shape;81;p2">
              <a:extLst>
                <a:ext uri="{FF2B5EF4-FFF2-40B4-BE49-F238E27FC236}">
                  <a16:creationId xmlns:a16="http://schemas.microsoft.com/office/drawing/2014/main" id="{C3A62245-0760-3FF3-56A4-0B333C56EFDF}"/>
                </a:ext>
              </a:extLst>
            </p:cNvPr>
            <p:cNvGrpSpPr/>
            <p:nvPr/>
          </p:nvGrpSpPr>
          <p:grpSpPr>
            <a:xfrm>
              <a:off x="1983639" y="6263454"/>
              <a:ext cx="6991658" cy="452903"/>
              <a:chOff x="1546225" y="6298706"/>
              <a:chExt cx="6991658" cy="452903"/>
            </a:xfrm>
          </p:grpSpPr>
          <p:grpSp>
            <p:nvGrpSpPr>
              <p:cNvPr id="5" name="Google Shape;82;p2">
                <a:extLst>
                  <a:ext uri="{FF2B5EF4-FFF2-40B4-BE49-F238E27FC236}">
                    <a16:creationId xmlns:a16="http://schemas.microsoft.com/office/drawing/2014/main" id="{4FC3DFF4-51E8-4808-5BDA-A576FB0E4926}"/>
                  </a:ext>
                </a:extLst>
              </p:cNvPr>
              <p:cNvGrpSpPr/>
              <p:nvPr/>
            </p:nvGrpSpPr>
            <p:grpSpPr>
              <a:xfrm>
                <a:off x="3856358" y="6371056"/>
                <a:ext cx="4624885" cy="380553"/>
                <a:chOff x="1393050" y="6187487"/>
                <a:chExt cx="6856761" cy="564200"/>
              </a:xfrm>
            </p:grpSpPr>
            <p:pic>
              <p:nvPicPr>
                <p:cNvPr id="7" name="Google Shape;83;p2">
                  <a:extLst>
                    <a:ext uri="{FF2B5EF4-FFF2-40B4-BE49-F238E27FC236}">
                      <a16:creationId xmlns:a16="http://schemas.microsoft.com/office/drawing/2014/main" id="{24FDAA2A-BFF4-047A-8F7D-6E48C43F5328}"/>
                    </a:ext>
                  </a:extLst>
                </p:cNvPr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/>
                <a:stretch/>
              </p:blipFill>
              <p:spPr>
                <a:xfrm>
                  <a:off x="1393050" y="6187487"/>
                  <a:ext cx="869152" cy="5642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8" name="Google Shape;84;p2">
                  <a:extLst>
                    <a:ext uri="{FF2B5EF4-FFF2-40B4-BE49-F238E27FC236}">
                      <a16:creationId xmlns:a16="http://schemas.microsoft.com/office/drawing/2014/main" id="{0FADC9F4-8592-E4F4-F7E5-E42DC7C9BC5F}"/>
                    </a:ext>
                  </a:extLst>
                </p:cNvPr>
                <p:cNvPicPr preferRelativeResize="0"/>
                <p:nvPr/>
              </p:nvPicPr>
              <p:blipFill rotWithShape="1">
                <a:blip r:embed="rId6">
                  <a:alphaModFix/>
                </a:blip>
                <a:srcRect/>
                <a:stretch/>
              </p:blipFill>
              <p:spPr>
                <a:xfrm>
                  <a:off x="2297936" y="6218417"/>
                  <a:ext cx="537745" cy="50232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9" name="Google Shape;85;p2">
                  <a:extLst>
                    <a:ext uri="{FF2B5EF4-FFF2-40B4-BE49-F238E27FC236}">
                      <a16:creationId xmlns:a16="http://schemas.microsoft.com/office/drawing/2014/main" id="{27B6B77F-C919-DF72-4AE8-BD6DC228E9EE}"/>
                    </a:ext>
                  </a:extLst>
                </p:cNvPr>
                <p:cNvPicPr preferRelativeResize="0"/>
                <p:nvPr/>
              </p:nvPicPr>
              <p:blipFill rotWithShape="1">
                <a:blip r:embed="rId7">
                  <a:alphaModFix/>
                </a:blip>
                <a:srcRect/>
                <a:stretch/>
              </p:blipFill>
              <p:spPr>
                <a:xfrm>
                  <a:off x="2902536" y="6265602"/>
                  <a:ext cx="750135" cy="407957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0" name="Google Shape;86;p2">
                  <a:extLst>
                    <a:ext uri="{FF2B5EF4-FFF2-40B4-BE49-F238E27FC236}">
                      <a16:creationId xmlns:a16="http://schemas.microsoft.com/office/drawing/2014/main" id="{35202C81-E499-65F3-DAE3-D39614753A44}"/>
                    </a:ext>
                  </a:extLst>
                </p:cNvPr>
                <p:cNvPicPr preferRelativeResize="0"/>
                <p:nvPr/>
              </p:nvPicPr>
              <p:blipFill rotWithShape="1">
                <a:blip r:embed="rId8">
                  <a:alphaModFix/>
                </a:blip>
                <a:srcRect/>
                <a:stretch/>
              </p:blipFill>
              <p:spPr>
                <a:xfrm>
                  <a:off x="3751749" y="6265612"/>
                  <a:ext cx="537754" cy="4001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1" name="Google Shape;87;p2">
                  <a:extLst>
                    <a:ext uri="{FF2B5EF4-FFF2-40B4-BE49-F238E27FC236}">
                      <a16:creationId xmlns:a16="http://schemas.microsoft.com/office/drawing/2014/main" id="{4FC142C1-539F-8275-7EC7-3DC431212E2A}"/>
                    </a:ext>
                  </a:extLst>
                </p:cNvPr>
                <p:cNvPicPr preferRelativeResize="0"/>
                <p:nvPr/>
              </p:nvPicPr>
              <p:blipFill rotWithShape="1">
                <a:blip r:embed="rId9">
                  <a:alphaModFix/>
                </a:blip>
                <a:srcRect l="16191" t="37772" r="14641" b="39894"/>
                <a:stretch/>
              </p:blipFill>
              <p:spPr>
                <a:xfrm>
                  <a:off x="4388583" y="6265612"/>
                  <a:ext cx="1263540" cy="40795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2" name="Google Shape;88;p2">
                  <a:extLst>
                    <a:ext uri="{FF2B5EF4-FFF2-40B4-BE49-F238E27FC236}">
                      <a16:creationId xmlns:a16="http://schemas.microsoft.com/office/drawing/2014/main" id="{F78A5B46-7821-D838-0D9D-1E5B95BC1130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0">
                  <a:alphaModFix/>
                </a:blip>
                <a:srcRect/>
                <a:stretch/>
              </p:blipFill>
              <p:spPr>
                <a:xfrm>
                  <a:off x="5751208" y="6265613"/>
                  <a:ext cx="843690" cy="3899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3" name="Google Shape;89;p2">
                  <a:extLst>
                    <a:ext uri="{FF2B5EF4-FFF2-40B4-BE49-F238E27FC236}">
                      <a16:creationId xmlns:a16="http://schemas.microsoft.com/office/drawing/2014/main" id="{44EA8AF4-7F19-C515-5EF0-EBC1DD281285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1">
                  <a:alphaModFix/>
                </a:blip>
                <a:srcRect/>
                <a:stretch/>
              </p:blipFill>
              <p:spPr>
                <a:xfrm>
                  <a:off x="6693981" y="6256607"/>
                  <a:ext cx="1555830" cy="40795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cxnSp>
            <p:nvCxnSpPr>
              <p:cNvPr id="6" name="Google Shape;90;p2">
                <a:extLst>
                  <a:ext uri="{FF2B5EF4-FFF2-40B4-BE49-F238E27FC236}">
                    <a16:creationId xmlns:a16="http://schemas.microsoft.com/office/drawing/2014/main" id="{BB9FD505-38F0-2FE1-1670-8B7555088753}"/>
                  </a:ext>
                </a:extLst>
              </p:cNvPr>
              <p:cNvCxnSpPr/>
              <p:nvPr/>
            </p:nvCxnSpPr>
            <p:spPr>
              <a:xfrm>
                <a:off x="1546225" y="6298706"/>
                <a:ext cx="6991658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CCCCCC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</p:grpSp>
        <p:pic>
          <p:nvPicPr>
            <p:cNvPr id="4" name="Google Shape;95;p2">
              <a:extLst>
                <a:ext uri="{FF2B5EF4-FFF2-40B4-BE49-F238E27FC236}">
                  <a16:creationId xmlns:a16="http://schemas.microsoft.com/office/drawing/2014/main" id="{F91D9F7B-99E5-8BDE-8C03-D52226E2E971}"/>
                </a:ext>
              </a:extLst>
            </p:cNvPr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1983639" y="6304126"/>
              <a:ext cx="2203292" cy="508452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15"/>
          <p:cNvSpPr/>
          <p:nvPr/>
        </p:nvSpPr>
        <p:spPr>
          <a:xfrm>
            <a:off x="-4750" y="-4750"/>
            <a:ext cx="9144000" cy="6858000"/>
          </a:xfrm>
          <a:prstGeom prst="rect">
            <a:avLst/>
          </a:prstGeom>
          <a:noFill/>
          <a:ln w="76200" cap="flat" cmpd="sng">
            <a:solidFill>
              <a:srgbClr val="F1A3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7" name="Google Shape;347;p15"/>
          <p:cNvSpPr txBox="1"/>
          <p:nvPr/>
        </p:nvSpPr>
        <p:spPr>
          <a:xfrm>
            <a:off x="299240" y="262548"/>
            <a:ext cx="8272200" cy="139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bg-BG" sz="14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През пролетта и началото на лятото, сухоземните костенурки снасят своите яйца. Между 2 и 8 яйца, на </a:t>
            </a:r>
            <a:r>
              <a:rPr lang="bg-BG">
                <a:latin typeface="Raleway"/>
                <a:ea typeface="Raleway"/>
                <a:cs typeface="Raleway"/>
                <a:sym typeface="Raleway"/>
              </a:rPr>
              <a:t>песъчлива</a:t>
            </a:r>
            <a:r>
              <a:rPr lang="bg-BG" sz="14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почва на слънчево място. Яйцата се излюпват след 70 – 100 дни и в зависимост от температурата, която слънцето е осигурила се определя дали костенурчетата ще бъдат женски или мъжки. Женски се снасят при по-топла температура, а мъжки при по-хладна.</a:t>
            </a:r>
            <a:endParaRPr sz="12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48" name="Google Shape;348;p15"/>
          <p:cNvSpPr txBox="1"/>
          <p:nvPr/>
        </p:nvSpPr>
        <p:spPr>
          <a:xfrm>
            <a:off x="99675" y="6459100"/>
            <a:ext cx="26277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bg-BG" sz="7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Снимка: Wikipedia</a:t>
            </a:r>
            <a:endParaRPr sz="7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349" name="Google Shape;349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99240" y="1813404"/>
            <a:ext cx="6058297" cy="4001211"/>
          </a:xfrm>
          <a:prstGeom prst="rect">
            <a:avLst/>
          </a:prstGeom>
          <a:noFill/>
          <a:ln>
            <a:noFill/>
          </a:ln>
        </p:spPr>
      </p:pic>
      <p:sp>
        <p:nvSpPr>
          <p:cNvPr id="350" name="Google Shape;350;p15"/>
          <p:cNvSpPr txBox="1"/>
          <p:nvPr/>
        </p:nvSpPr>
        <p:spPr>
          <a:xfrm>
            <a:off x="6661527" y="2070001"/>
            <a:ext cx="2001900" cy="114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bg-BG" sz="14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Когато се излюпят, костенурчетата са с големина </a:t>
            </a:r>
            <a:r>
              <a:rPr lang="bg-BG">
                <a:latin typeface="Raleway"/>
                <a:ea typeface="Raleway"/>
                <a:cs typeface="Raleway"/>
                <a:sym typeface="Raleway"/>
              </a:rPr>
              <a:t>на</a:t>
            </a:r>
            <a:r>
              <a:rPr lang="bg-BG" sz="14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монета от 1 лев.</a:t>
            </a:r>
            <a:endParaRPr sz="14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351" name="Google Shape;351;p15"/>
          <p:cNvPicPr preferRelativeResize="0"/>
          <p:nvPr/>
        </p:nvPicPr>
        <p:blipFill rotWithShape="1">
          <a:blip r:embed="rId4">
            <a:alphaModFix/>
          </a:blip>
          <a:srcRect l="26245" t="9509" r="8971"/>
          <a:stretch/>
        </p:blipFill>
        <p:spPr>
          <a:xfrm>
            <a:off x="6066251" y="3245677"/>
            <a:ext cx="2731169" cy="286125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C6ADEA12-666E-05D1-AA29-BCDA448901C9}"/>
              </a:ext>
            </a:extLst>
          </p:cNvPr>
          <p:cNvGrpSpPr/>
          <p:nvPr/>
        </p:nvGrpSpPr>
        <p:grpSpPr>
          <a:xfrm>
            <a:off x="1983639" y="6263454"/>
            <a:ext cx="6991658" cy="549124"/>
            <a:chOff x="1983639" y="6263454"/>
            <a:chExt cx="6991658" cy="549124"/>
          </a:xfrm>
        </p:grpSpPr>
        <p:grpSp>
          <p:nvGrpSpPr>
            <p:cNvPr id="3" name="Google Shape;81;p2">
              <a:extLst>
                <a:ext uri="{FF2B5EF4-FFF2-40B4-BE49-F238E27FC236}">
                  <a16:creationId xmlns:a16="http://schemas.microsoft.com/office/drawing/2014/main" id="{185AF6B5-55EC-CCF2-E114-6167FDA311CA}"/>
                </a:ext>
              </a:extLst>
            </p:cNvPr>
            <p:cNvGrpSpPr/>
            <p:nvPr/>
          </p:nvGrpSpPr>
          <p:grpSpPr>
            <a:xfrm>
              <a:off x="1983639" y="6263454"/>
              <a:ext cx="6991658" cy="452903"/>
              <a:chOff x="1546225" y="6298706"/>
              <a:chExt cx="6991658" cy="452903"/>
            </a:xfrm>
          </p:grpSpPr>
          <p:grpSp>
            <p:nvGrpSpPr>
              <p:cNvPr id="5" name="Google Shape;82;p2">
                <a:extLst>
                  <a:ext uri="{FF2B5EF4-FFF2-40B4-BE49-F238E27FC236}">
                    <a16:creationId xmlns:a16="http://schemas.microsoft.com/office/drawing/2014/main" id="{902A460C-2016-F2BA-A007-325939FE936D}"/>
                  </a:ext>
                </a:extLst>
              </p:cNvPr>
              <p:cNvGrpSpPr/>
              <p:nvPr/>
            </p:nvGrpSpPr>
            <p:grpSpPr>
              <a:xfrm>
                <a:off x="3856358" y="6371056"/>
                <a:ext cx="4624885" cy="380553"/>
                <a:chOff x="1393050" y="6187487"/>
                <a:chExt cx="6856761" cy="564200"/>
              </a:xfrm>
            </p:grpSpPr>
            <p:pic>
              <p:nvPicPr>
                <p:cNvPr id="7" name="Google Shape;83;p2">
                  <a:extLst>
                    <a:ext uri="{FF2B5EF4-FFF2-40B4-BE49-F238E27FC236}">
                      <a16:creationId xmlns:a16="http://schemas.microsoft.com/office/drawing/2014/main" id="{20D5E094-E5B0-5A4C-8BE1-00894D201D3A}"/>
                    </a:ext>
                  </a:extLst>
                </p:cNvPr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/>
                <a:stretch/>
              </p:blipFill>
              <p:spPr>
                <a:xfrm>
                  <a:off x="1393050" y="6187487"/>
                  <a:ext cx="869152" cy="5642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8" name="Google Shape;84;p2">
                  <a:extLst>
                    <a:ext uri="{FF2B5EF4-FFF2-40B4-BE49-F238E27FC236}">
                      <a16:creationId xmlns:a16="http://schemas.microsoft.com/office/drawing/2014/main" id="{CC11A1C6-001F-E804-4703-97386738A699}"/>
                    </a:ext>
                  </a:extLst>
                </p:cNvPr>
                <p:cNvPicPr preferRelativeResize="0"/>
                <p:nvPr/>
              </p:nvPicPr>
              <p:blipFill rotWithShape="1">
                <a:blip r:embed="rId6">
                  <a:alphaModFix/>
                </a:blip>
                <a:srcRect/>
                <a:stretch/>
              </p:blipFill>
              <p:spPr>
                <a:xfrm>
                  <a:off x="2297936" y="6218417"/>
                  <a:ext cx="537745" cy="50232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9" name="Google Shape;85;p2">
                  <a:extLst>
                    <a:ext uri="{FF2B5EF4-FFF2-40B4-BE49-F238E27FC236}">
                      <a16:creationId xmlns:a16="http://schemas.microsoft.com/office/drawing/2014/main" id="{D5E0FAA2-4CA6-811E-9F1A-ABDA778C4B89}"/>
                    </a:ext>
                  </a:extLst>
                </p:cNvPr>
                <p:cNvPicPr preferRelativeResize="0"/>
                <p:nvPr/>
              </p:nvPicPr>
              <p:blipFill rotWithShape="1">
                <a:blip r:embed="rId7">
                  <a:alphaModFix/>
                </a:blip>
                <a:srcRect/>
                <a:stretch/>
              </p:blipFill>
              <p:spPr>
                <a:xfrm>
                  <a:off x="2902536" y="6265602"/>
                  <a:ext cx="750135" cy="407957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0" name="Google Shape;86;p2">
                  <a:extLst>
                    <a:ext uri="{FF2B5EF4-FFF2-40B4-BE49-F238E27FC236}">
                      <a16:creationId xmlns:a16="http://schemas.microsoft.com/office/drawing/2014/main" id="{5E6FBA1A-9DB5-C3A4-3523-1732731F04E9}"/>
                    </a:ext>
                  </a:extLst>
                </p:cNvPr>
                <p:cNvPicPr preferRelativeResize="0"/>
                <p:nvPr/>
              </p:nvPicPr>
              <p:blipFill rotWithShape="1">
                <a:blip r:embed="rId8">
                  <a:alphaModFix/>
                </a:blip>
                <a:srcRect/>
                <a:stretch/>
              </p:blipFill>
              <p:spPr>
                <a:xfrm>
                  <a:off x="3751749" y="6265612"/>
                  <a:ext cx="537754" cy="4001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1" name="Google Shape;87;p2">
                  <a:extLst>
                    <a:ext uri="{FF2B5EF4-FFF2-40B4-BE49-F238E27FC236}">
                      <a16:creationId xmlns:a16="http://schemas.microsoft.com/office/drawing/2014/main" id="{A360A31F-56B6-AF36-4493-4F46711DA442}"/>
                    </a:ext>
                  </a:extLst>
                </p:cNvPr>
                <p:cNvPicPr preferRelativeResize="0"/>
                <p:nvPr/>
              </p:nvPicPr>
              <p:blipFill rotWithShape="1">
                <a:blip r:embed="rId9">
                  <a:alphaModFix/>
                </a:blip>
                <a:srcRect l="16191" t="37772" r="14641" b="39894"/>
                <a:stretch/>
              </p:blipFill>
              <p:spPr>
                <a:xfrm>
                  <a:off x="4388583" y="6265612"/>
                  <a:ext cx="1263540" cy="40795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2" name="Google Shape;88;p2">
                  <a:extLst>
                    <a:ext uri="{FF2B5EF4-FFF2-40B4-BE49-F238E27FC236}">
                      <a16:creationId xmlns:a16="http://schemas.microsoft.com/office/drawing/2014/main" id="{C76C8D1C-6F05-0C07-F3BE-1590DDB3F9C6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0">
                  <a:alphaModFix/>
                </a:blip>
                <a:srcRect/>
                <a:stretch/>
              </p:blipFill>
              <p:spPr>
                <a:xfrm>
                  <a:off x="5751208" y="6265613"/>
                  <a:ext cx="843690" cy="3899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3" name="Google Shape;89;p2">
                  <a:extLst>
                    <a:ext uri="{FF2B5EF4-FFF2-40B4-BE49-F238E27FC236}">
                      <a16:creationId xmlns:a16="http://schemas.microsoft.com/office/drawing/2014/main" id="{61E46119-9F10-6EF8-520E-588D2D6DC8A4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1">
                  <a:alphaModFix/>
                </a:blip>
                <a:srcRect/>
                <a:stretch/>
              </p:blipFill>
              <p:spPr>
                <a:xfrm>
                  <a:off x="6693981" y="6256607"/>
                  <a:ext cx="1555830" cy="40795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cxnSp>
            <p:nvCxnSpPr>
              <p:cNvPr id="6" name="Google Shape;90;p2">
                <a:extLst>
                  <a:ext uri="{FF2B5EF4-FFF2-40B4-BE49-F238E27FC236}">
                    <a16:creationId xmlns:a16="http://schemas.microsoft.com/office/drawing/2014/main" id="{0EB8B9B4-5B6D-3B1F-A780-6EF8355E44F5}"/>
                  </a:ext>
                </a:extLst>
              </p:cNvPr>
              <p:cNvCxnSpPr/>
              <p:nvPr/>
            </p:nvCxnSpPr>
            <p:spPr>
              <a:xfrm>
                <a:off x="1546225" y="6298706"/>
                <a:ext cx="6991658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CCCCCC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</p:grpSp>
        <p:pic>
          <p:nvPicPr>
            <p:cNvPr id="4" name="Google Shape;95;p2">
              <a:extLst>
                <a:ext uri="{FF2B5EF4-FFF2-40B4-BE49-F238E27FC236}">
                  <a16:creationId xmlns:a16="http://schemas.microsoft.com/office/drawing/2014/main" id="{F37E6221-B030-6C58-2D06-C0A631067060}"/>
                </a:ext>
              </a:extLst>
            </p:cNvPr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1983639" y="6304126"/>
              <a:ext cx="2203292" cy="508452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16"/>
          <p:cNvSpPr/>
          <p:nvPr/>
        </p:nvSpPr>
        <p:spPr>
          <a:xfrm>
            <a:off x="-4750" y="-4750"/>
            <a:ext cx="9144000" cy="6858000"/>
          </a:xfrm>
          <a:prstGeom prst="rect">
            <a:avLst/>
          </a:prstGeom>
          <a:noFill/>
          <a:ln w="76200" cap="flat" cmpd="sng">
            <a:solidFill>
              <a:srgbClr val="F1A3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8" name="Google Shape;368;p16"/>
          <p:cNvSpPr txBox="1"/>
          <p:nvPr/>
        </p:nvSpPr>
        <p:spPr>
          <a:xfrm>
            <a:off x="6053712" y="3085262"/>
            <a:ext cx="2820900" cy="307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bg-BG" sz="15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В разгара на лятото, сухоземните костенурки остават активни, но предпочитат по-прохладните следобеди или сутрешни часове на деня за своята разходка и хранене. Когато е най-горещо се крият в листата или в сянката на храсти и дървета.</a:t>
            </a:r>
            <a:endParaRPr sz="15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69" name="Google Shape;369;p16"/>
          <p:cNvSpPr txBox="1"/>
          <p:nvPr/>
        </p:nvSpPr>
        <p:spPr>
          <a:xfrm>
            <a:off x="99675" y="6459100"/>
            <a:ext cx="26277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bg-BG" sz="7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Снимка: Георги Попгеоргиев</a:t>
            </a:r>
            <a:endParaRPr sz="7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370" name="Google Shape;370;p16"/>
          <p:cNvPicPr preferRelativeResize="0"/>
          <p:nvPr/>
        </p:nvPicPr>
        <p:blipFill rotWithShape="1">
          <a:blip r:embed="rId3">
            <a:alphaModFix/>
          </a:blip>
          <a:srcRect b="4718"/>
          <a:stretch/>
        </p:blipFill>
        <p:spPr>
          <a:xfrm>
            <a:off x="248899" y="290464"/>
            <a:ext cx="5708715" cy="40795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F3182740-BBF7-AA28-4BBD-EB1ED73ADCED}"/>
              </a:ext>
            </a:extLst>
          </p:cNvPr>
          <p:cNvGrpSpPr/>
          <p:nvPr/>
        </p:nvGrpSpPr>
        <p:grpSpPr>
          <a:xfrm>
            <a:off x="1983639" y="6263454"/>
            <a:ext cx="6991658" cy="549124"/>
            <a:chOff x="1983639" y="6263454"/>
            <a:chExt cx="6991658" cy="549124"/>
          </a:xfrm>
        </p:grpSpPr>
        <p:grpSp>
          <p:nvGrpSpPr>
            <p:cNvPr id="3" name="Google Shape;81;p2">
              <a:extLst>
                <a:ext uri="{FF2B5EF4-FFF2-40B4-BE49-F238E27FC236}">
                  <a16:creationId xmlns:a16="http://schemas.microsoft.com/office/drawing/2014/main" id="{4FEF0C2A-BD4B-0331-6CAC-CD95EC1A5C2A}"/>
                </a:ext>
              </a:extLst>
            </p:cNvPr>
            <p:cNvGrpSpPr/>
            <p:nvPr/>
          </p:nvGrpSpPr>
          <p:grpSpPr>
            <a:xfrm>
              <a:off x="1983639" y="6263454"/>
              <a:ext cx="6991658" cy="452903"/>
              <a:chOff x="1546225" y="6298706"/>
              <a:chExt cx="6991658" cy="452903"/>
            </a:xfrm>
          </p:grpSpPr>
          <p:grpSp>
            <p:nvGrpSpPr>
              <p:cNvPr id="5" name="Google Shape;82;p2">
                <a:extLst>
                  <a:ext uri="{FF2B5EF4-FFF2-40B4-BE49-F238E27FC236}">
                    <a16:creationId xmlns:a16="http://schemas.microsoft.com/office/drawing/2014/main" id="{77DF92E0-50E8-A545-FE80-4FCB7FA6C416}"/>
                  </a:ext>
                </a:extLst>
              </p:cNvPr>
              <p:cNvGrpSpPr/>
              <p:nvPr/>
            </p:nvGrpSpPr>
            <p:grpSpPr>
              <a:xfrm>
                <a:off x="3856358" y="6371056"/>
                <a:ext cx="4624885" cy="380553"/>
                <a:chOff x="1393050" y="6187487"/>
                <a:chExt cx="6856761" cy="564200"/>
              </a:xfrm>
            </p:grpSpPr>
            <p:pic>
              <p:nvPicPr>
                <p:cNvPr id="7" name="Google Shape;83;p2">
                  <a:extLst>
                    <a:ext uri="{FF2B5EF4-FFF2-40B4-BE49-F238E27FC236}">
                      <a16:creationId xmlns:a16="http://schemas.microsoft.com/office/drawing/2014/main" id="{F74AA4EC-4FB9-0DC6-DC5D-CDB41BFBA08E}"/>
                    </a:ext>
                  </a:extLst>
                </p:cNvPr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/>
                <a:stretch/>
              </p:blipFill>
              <p:spPr>
                <a:xfrm>
                  <a:off x="1393050" y="6187487"/>
                  <a:ext cx="869152" cy="5642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8" name="Google Shape;84;p2">
                  <a:extLst>
                    <a:ext uri="{FF2B5EF4-FFF2-40B4-BE49-F238E27FC236}">
                      <a16:creationId xmlns:a16="http://schemas.microsoft.com/office/drawing/2014/main" id="{FB0238DE-81E6-D44B-9D67-6325A5B0E3B0}"/>
                    </a:ext>
                  </a:extLst>
                </p:cNvPr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/>
                <a:stretch/>
              </p:blipFill>
              <p:spPr>
                <a:xfrm>
                  <a:off x="2297936" y="6218417"/>
                  <a:ext cx="537745" cy="50232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9" name="Google Shape;85;p2">
                  <a:extLst>
                    <a:ext uri="{FF2B5EF4-FFF2-40B4-BE49-F238E27FC236}">
                      <a16:creationId xmlns:a16="http://schemas.microsoft.com/office/drawing/2014/main" id="{3B890F8E-F1A8-E641-FA58-330BEA453D17}"/>
                    </a:ext>
                  </a:extLst>
                </p:cNvPr>
                <p:cNvPicPr preferRelativeResize="0"/>
                <p:nvPr/>
              </p:nvPicPr>
              <p:blipFill rotWithShape="1">
                <a:blip r:embed="rId6">
                  <a:alphaModFix/>
                </a:blip>
                <a:srcRect/>
                <a:stretch/>
              </p:blipFill>
              <p:spPr>
                <a:xfrm>
                  <a:off x="2902536" y="6265602"/>
                  <a:ext cx="750135" cy="407957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0" name="Google Shape;86;p2">
                  <a:extLst>
                    <a:ext uri="{FF2B5EF4-FFF2-40B4-BE49-F238E27FC236}">
                      <a16:creationId xmlns:a16="http://schemas.microsoft.com/office/drawing/2014/main" id="{772680E2-8D5C-B978-7AF6-A4BE02250901}"/>
                    </a:ext>
                  </a:extLst>
                </p:cNvPr>
                <p:cNvPicPr preferRelativeResize="0"/>
                <p:nvPr/>
              </p:nvPicPr>
              <p:blipFill rotWithShape="1">
                <a:blip r:embed="rId7">
                  <a:alphaModFix/>
                </a:blip>
                <a:srcRect/>
                <a:stretch/>
              </p:blipFill>
              <p:spPr>
                <a:xfrm>
                  <a:off x="3751749" y="6265612"/>
                  <a:ext cx="537754" cy="4001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1" name="Google Shape;87;p2">
                  <a:extLst>
                    <a:ext uri="{FF2B5EF4-FFF2-40B4-BE49-F238E27FC236}">
                      <a16:creationId xmlns:a16="http://schemas.microsoft.com/office/drawing/2014/main" id="{923D928B-7DCC-1300-889D-A3EAD54B599D}"/>
                    </a:ext>
                  </a:extLst>
                </p:cNvPr>
                <p:cNvPicPr preferRelativeResize="0"/>
                <p:nvPr/>
              </p:nvPicPr>
              <p:blipFill rotWithShape="1">
                <a:blip r:embed="rId8">
                  <a:alphaModFix/>
                </a:blip>
                <a:srcRect l="16191" t="37772" r="14641" b="39894"/>
                <a:stretch/>
              </p:blipFill>
              <p:spPr>
                <a:xfrm>
                  <a:off x="4388583" y="6265612"/>
                  <a:ext cx="1263540" cy="40795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2" name="Google Shape;88;p2">
                  <a:extLst>
                    <a:ext uri="{FF2B5EF4-FFF2-40B4-BE49-F238E27FC236}">
                      <a16:creationId xmlns:a16="http://schemas.microsoft.com/office/drawing/2014/main" id="{EB8B0F1C-C101-B17B-F248-D319A7840006}"/>
                    </a:ext>
                  </a:extLst>
                </p:cNvPr>
                <p:cNvPicPr preferRelativeResize="0"/>
                <p:nvPr/>
              </p:nvPicPr>
              <p:blipFill rotWithShape="1">
                <a:blip r:embed="rId9">
                  <a:alphaModFix/>
                </a:blip>
                <a:srcRect/>
                <a:stretch/>
              </p:blipFill>
              <p:spPr>
                <a:xfrm>
                  <a:off x="5751208" y="6265613"/>
                  <a:ext cx="843690" cy="3899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3" name="Google Shape;89;p2">
                  <a:extLst>
                    <a:ext uri="{FF2B5EF4-FFF2-40B4-BE49-F238E27FC236}">
                      <a16:creationId xmlns:a16="http://schemas.microsoft.com/office/drawing/2014/main" id="{FC450A93-4D6D-7269-3ABD-E06859A5E808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0">
                  <a:alphaModFix/>
                </a:blip>
                <a:srcRect/>
                <a:stretch/>
              </p:blipFill>
              <p:spPr>
                <a:xfrm>
                  <a:off x="6693981" y="6256607"/>
                  <a:ext cx="1555830" cy="40795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cxnSp>
            <p:nvCxnSpPr>
              <p:cNvPr id="6" name="Google Shape;90;p2">
                <a:extLst>
                  <a:ext uri="{FF2B5EF4-FFF2-40B4-BE49-F238E27FC236}">
                    <a16:creationId xmlns:a16="http://schemas.microsoft.com/office/drawing/2014/main" id="{EAB4AA7E-F236-BF70-4C24-23E486286884}"/>
                  </a:ext>
                </a:extLst>
              </p:cNvPr>
              <p:cNvCxnSpPr/>
              <p:nvPr/>
            </p:nvCxnSpPr>
            <p:spPr>
              <a:xfrm>
                <a:off x="1546225" y="6298706"/>
                <a:ext cx="6991658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CCCCCC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</p:grpSp>
        <p:pic>
          <p:nvPicPr>
            <p:cNvPr id="4" name="Google Shape;95;p2">
              <a:extLst>
                <a:ext uri="{FF2B5EF4-FFF2-40B4-BE49-F238E27FC236}">
                  <a16:creationId xmlns:a16="http://schemas.microsoft.com/office/drawing/2014/main" id="{60C71AD0-32C5-30EA-4105-9444E62BF4D0}"/>
                </a:ext>
              </a:extLst>
            </p:cNvPr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1983639" y="6304126"/>
              <a:ext cx="2203292" cy="508452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p17"/>
          <p:cNvSpPr/>
          <p:nvPr/>
        </p:nvSpPr>
        <p:spPr>
          <a:xfrm>
            <a:off x="-4750" y="-4750"/>
            <a:ext cx="9144000" cy="6858000"/>
          </a:xfrm>
          <a:prstGeom prst="rect">
            <a:avLst/>
          </a:prstGeom>
          <a:noFill/>
          <a:ln w="76200" cap="flat" cmpd="sng">
            <a:solidFill>
              <a:srgbClr val="F1A3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7" name="Google Shape;387;p17"/>
          <p:cNvSpPr txBox="1"/>
          <p:nvPr/>
        </p:nvSpPr>
        <p:spPr>
          <a:xfrm>
            <a:off x="5555751" y="2138217"/>
            <a:ext cx="2820900" cy="147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bg-BG" sz="15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Есента за костенурките е чудесна. Има много диви плодове – ябълки, круши, шипки, гъби. Пиршество за </a:t>
            </a:r>
            <a:r>
              <a:rPr lang="bg-BG" sz="1500">
                <a:latin typeface="Raleway"/>
                <a:ea typeface="Raleway"/>
                <a:cs typeface="Raleway"/>
                <a:sym typeface="Raleway"/>
              </a:rPr>
              <a:t>тях</a:t>
            </a:r>
            <a:r>
              <a:rPr lang="bg-BG" sz="15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.</a:t>
            </a:r>
            <a:endParaRPr sz="13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88" name="Google Shape;388;p17"/>
          <p:cNvSpPr txBox="1"/>
          <p:nvPr/>
        </p:nvSpPr>
        <p:spPr>
          <a:xfrm>
            <a:off x="99675" y="6459100"/>
            <a:ext cx="26277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bg-BG" sz="7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Снимка: Canva</a:t>
            </a:r>
            <a:endParaRPr sz="7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389" name="Google Shape;389;p17"/>
          <p:cNvPicPr preferRelativeResize="0"/>
          <p:nvPr/>
        </p:nvPicPr>
        <p:blipFill rotWithShape="1">
          <a:blip r:embed="rId3">
            <a:alphaModFix/>
          </a:blip>
          <a:srcRect l="24023" r="23012"/>
          <a:stretch/>
        </p:blipFill>
        <p:spPr>
          <a:xfrm>
            <a:off x="-95388" y="106391"/>
            <a:ext cx="5746336" cy="610270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02EF73BA-218D-0658-7DF9-2AA5E3171325}"/>
              </a:ext>
            </a:extLst>
          </p:cNvPr>
          <p:cNvGrpSpPr/>
          <p:nvPr/>
        </p:nvGrpSpPr>
        <p:grpSpPr>
          <a:xfrm>
            <a:off x="1983639" y="6263454"/>
            <a:ext cx="6991658" cy="549124"/>
            <a:chOff x="1983639" y="6263454"/>
            <a:chExt cx="6991658" cy="549124"/>
          </a:xfrm>
        </p:grpSpPr>
        <p:grpSp>
          <p:nvGrpSpPr>
            <p:cNvPr id="3" name="Google Shape;81;p2">
              <a:extLst>
                <a:ext uri="{FF2B5EF4-FFF2-40B4-BE49-F238E27FC236}">
                  <a16:creationId xmlns:a16="http://schemas.microsoft.com/office/drawing/2014/main" id="{07B609C2-F3AE-A09B-A708-3B7B223426FF}"/>
                </a:ext>
              </a:extLst>
            </p:cNvPr>
            <p:cNvGrpSpPr/>
            <p:nvPr/>
          </p:nvGrpSpPr>
          <p:grpSpPr>
            <a:xfrm>
              <a:off x="1983639" y="6263454"/>
              <a:ext cx="6991658" cy="452903"/>
              <a:chOff x="1546225" y="6298706"/>
              <a:chExt cx="6991658" cy="452903"/>
            </a:xfrm>
          </p:grpSpPr>
          <p:grpSp>
            <p:nvGrpSpPr>
              <p:cNvPr id="5" name="Google Shape;82;p2">
                <a:extLst>
                  <a:ext uri="{FF2B5EF4-FFF2-40B4-BE49-F238E27FC236}">
                    <a16:creationId xmlns:a16="http://schemas.microsoft.com/office/drawing/2014/main" id="{404B9A41-0977-E799-471C-EA0538585076}"/>
                  </a:ext>
                </a:extLst>
              </p:cNvPr>
              <p:cNvGrpSpPr/>
              <p:nvPr/>
            </p:nvGrpSpPr>
            <p:grpSpPr>
              <a:xfrm>
                <a:off x="3856358" y="6371056"/>
                <a:ext cx="4624885" cy="380553"/>
                <a:chOff x="1393050" y="6187487"/>
                <a:chExt cx="6856761" cy="564200"/>
              </a:xfrm>
            </p:grpSpPr>
            <p:pic>
              <p:nvPicPr>
                <p:cNvPr id="7" name="Google Shape;83;p2">
                  <a:extLst>
                    <a:ext uri="{FF2B5EF4-FFF2-40B4-BE49-F238E27FC236}">
                      <a16:creationId xmlns:a16="http://schemas.microsoft.com/office/drawing/2014/main" id="{A713700E-5D8D-5F63-6B16-BB257D8C64F9}"/>
                    </a:ext>
                  </a:extLst>
                </p:cNvPr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/>
                <a:stretch/>
              </p:blipFill>
              <p:spPr>
                <a:xfrm>
                  <a:off x="1393050" y="6187487"/>
                  <a:ext cx="869152" cy="5642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8" name="Google Shape;84;p2">
                  <a:extLst>
                    <a:ext uri="{FF2B5EF4-FFF2-40B4-BE49-F238E27FC236}">
                      <a16:creationId xmlns:a16="http://schemas.microsoft.com/office/drawing/2014/main" id="{0851D393-8290-1620-C868-5841A54F4579}"/>
                    </a:ext>
                  </a:extLst>
                </p:cNvPr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/>
                <a:stretch/>
              </p:blipFill>
              <p:spPr>
                <a:xfrm>
                  <a:off x="2297936" y="6218417"/>
                  <a:ext cx="537745" cy="50232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9" name="Google Shape;85;p2">
                  <a:extLst>
                    <a:ext uri="{FF2B5EF4-FFF2-40B4-BE49-F238E27FC236}">
                      <a16:creationId xmlns:a16="http://schemas.microsoft.com/office/drawing/2014/main" id="{A528B189-1791-32BA-FC0A-087AFA777C0B}"/>
                    </a:ext>
                  </a:extLst>
                </p:cNvPr>
                <p:cNvPicPr preferRelativeResize="0"/>
                <p:nvPr/>
              </p:nvPicPr>
              <p:blipFill rotWithShape="1">
                <a:blip r:embed="rId6">
                  <a:alphaModFix/>
                </a:blip>
                <a:srcRect/>
                <a:stretch/>
              </p:blipFill>
              <p:spPr>
                <a:xfrm>
                  <a:off x="2902536" y="6265602"/>
                  <a:ext cx="750135" cy="407957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0" name="Google Shape;86;p2">
                  <a:extLst>
                    <a:ext uri="{FF2B5EF4-FFF2-40B4-BE49-F238E27FC236}">
                      <a16:creationId xmlns:a16="http://schemas.microsoft.com/office/drawing/2014/main" id="{046B885E-689A-EC62-E9C1-15C2F8EAC4D5}"/>
                    </a:ext>
                  </a:extLst>
                </p:cNvPr>
                <p:cNvPicPr preferRelativeResize="0"/>
                <p:nvPr/>
              </p:nvPicPr>
              <p:blipFill rotWithShape="1">
                <a:blip r:embed="rId7">
                  <a:alphaModFix/>
                </a:blip>
                <a:srcRect/>
                <a:stretch/>
              </p:blipFill>
              <p:spPr>
                <a:xfrm>
                  <a:off x="3751749" y="6265612"/>
                  <a:ext cx="537754" cy="4001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1" name="Google Shape;87;p2">
                  <a:extLst>
                    <a:ext uri="{FF2B5EF4-FFF2-40B4-BE49-F238E27FC236}">
                      <a16:creationId xmlns:a16="http://schemas.microsoft.com/office/drawing/2014/main" id="{0B07B3ED-A393-4E72-76C8-E59DA1F8F267}"/>
                    </a:ext>
                  </a:extLst>
                </p:cNvPr>
                <p:cNvPicPr preferRelativeResize="0"/>
                <p:nvPr/>
              </p:nvPicPr>
              <p:blipFill rotWithShape="1">
                <a:blip r:embed="rId8">
                  <a:alphaModFix/>
                </a:blip>
                <a:srcRect l="16191" t="37772" r="14641" b="39894"/>
                <a:stretch/>
              </p:blipFill>
              <p:spPr>
                <a:xfrm>
                  <a:off x="4388583" y="6265612"/>
                  <a:ext cx="1263540" cy="40795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2" name="Google Shape;88;p2">
                  <a:extLst>
                    <a:ext uri="{FF2B5EF4-FFF2-40B4-BE49-F238E27FC236}">
                      <a16:creationId xmlns:a16="http://schemas.microsoft.com/office/drawing/2014/main" id="{41D14172-37FA-0572-F801-F1AA463AC688}"/>
                    </a:ext>
                  </a:extLst>
                </p:cNvPr>
                <p:cNvPicPr preferRelativeResize="0"/>
                <p:nvPr/>
              </p:nvPicPr>
              <p:blipFill rotWithShape="1">
                <a:blip r:embed="rId9">
                  <a:alphaModFix/>
                </a:blip>
                <a:srcRect/>
                <a:stretch/>
              </p:blipFill>
              <p:spPr>
                <a:xfrm>
                  <a:off x="5751208" y="6265613"/>
                  <a:ext cx="843690" cy="3899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3" name="Google Shape;89;p2">
                  <a:extLst>
                    <a:ext uri="{FF2B5EF4-FFF2-40B4-BE49-F238E27FC236}">
                      <a16:creationId xmlns:a16="http://schemas.microsoft.com/office/drawing/2014/main" id="{C10CF41B-2CAD-E1BC-EADC-D0D7B9A669ED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0">
                  <a:alphaModFix/>
                </a:blip>
                <a:srcRect/>
                <a:stretch/>
              </p:blipFill>
              <p:spPr>
                <a:xfrm>
                  <a:off x="6693981" y="6256607"/>
                  <a:ext cx="1555830" cy="40795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cxnSp>
            <p:nvCxnSpPr>
              <p:cNvPr id="6" name="Google Shape;90;p2">
                <a:extLst>
                  <a:ext uri="{FF2B5EF4-FFF2-40B4-BE49-F238E27FC236}">
                    <a16:creationId xmlns:a16="http://schemas.microsoft.com/office/drawing/2014/main" id="{7E8C3C66-F2A5-AE05-D87E-3139C756EC74}"/>
                  </a:ext>
                </a:extLst>
              </p:cNvPr>
              <p:cNvCxnSpPr/>
              <p:nvPr/>
            </p:nvCxnSpPr>
            <p:spPr>
              <a:xfrm>
                <a:off x="1546225" y="6298706"/>
                <a:ext cx="6991658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CCCCCC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</p:grpSp>
        <p:pic>
          <p:nvPicPr>
            <p:cNvPr id="4" name="Google Shape;95;p2">
              <a:extLst>
                <a:ext uri="{FF2B5EF4-FFF2-40B4-BE49-F238E27FC236}">
                  <a16:creationId xmlns:a16="http://schemas.microsoft.com/office/drawing/2014/main" id="{124D2D1C-3DF3-BCF1-92F0-A5163AEA8776}"/>
                </a:ext>
              </a:extLst>
            </p:cNvPr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1983639" y="6304126"/>
              <a:ext cx="2203292" cy="508452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18"/>
          <p:cNvSpPr/>
          <p:nvPr/>
        </p:nvSpPr>
        <p:spPr>
          <a:xfrm>
            <a:off x="-4750" y="-4750"/>
            <a:ext cx="9144000" cy="6858000"/>
          </a:xfrm>
          <a:prstGeom prst="rect">
            <a:avLst/>
          </a:prstGeom>
          <a:noFill/>
          <a:ln w="76200" cap="flat" cmpd="sng">
            <a:solidFill>
              <a:srgbClr val="F1A3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6" name="Google Shape;406;p18"/>
          <p:cNvSpPr txBox="1"/>
          <p:nvPr/>
        </p:nvSpPr>
        <p:spPr>
          <a:xfrm>
            <a:off x="5991424" y="1086478"/>
            <a:ext cx="2880900" cy="439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bg-BG" sz="15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Костенурките зимуват в изкопани от тях дупки в почвата, най често близо до стъбло на дърво или храст. </a:t>
            </a:r>
            <a:endParaRPr/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bg-BG" sz="15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Те също изпадат в хибернация – дълбокия зимен сън, когато сърцето им тупти ед</a:t>
            </a:r>
            <a:r>
              <a:rPr lang="bg-BG" sz="1500">
                <a:latin typeface="Raleway"/>
                <a:ea typeface="Raleway"/>
                <a:cs typeface="Raleway"/>
                <a:sym typeface="Raleway"/>
              </a:rPr>
              <a:t>в</a:t>
            </a:r>
            <a:r>
              <a:rPr lang="bg-BG" sz="15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а веднъж за 10 минути.</a:t>
            </a:r>
            <a:endParaRPr/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5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bg-BG" sz="15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През останалото време на годината, костенурките имат сърдечен ритъм около 40 удара в минута, а ние хората имаме между 60 и 100 удара в минута.</a:t>
            </a:r>
            <a:endParaRPr sz="12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07" name="Google Shape;407;p18"/>
          <p:cNvSpPr txBox="1"/>
          <p:nvPr/>
        </p:nvSpPr>
        <p:spPr>
          <a:xfrm>
            <a:off x="99675" y="6459100"/>
            <a:ext cx="26277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bg-BG" sz="7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Снимка: Wikipedia</a:t>
            </a:r>
            <a:endParaRPr sz="7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408" name="Google Shape;408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0467" y="1431629"/>
            <a:ext cx="5676378" cy="398524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76D8B5C9-FCE4-CA9C-EA6F-D488E68DA4B2}"/>
              </a:ext>
            </a:extLst>
          </p:cNvPr>
          <p:cNvGrpSpPr/>
          <p:nvPr/>
        </p:nvGrpSpPr>
        <p:grpSpPr>
          <a:xfrm>
            <a:off x="1983639" y="6263454"/>
            <a:ext cx="6991658" cy="549124"/>
            <a:chOff x="1983639" y="6263454"/>
            <a:chExt cx="6991658" cy="549124"/>
          </a:xfrm>
        </p:grpSpPr>
        <p:grpSp>
          <p:nvGrpSpPr>
            <p:cNvPr id="3" name="Google Shape;81;p2">
              <a:extLst>
                <a:ext uri="{FF2B5EF4-FFF2-40B4-BE49-F238E27FC236}">
                  <a16:creationId xmlns:a16="http://schemas.microsoft.com/office/drawing/2014/main" id="{62698738-6813-D0D7-382A-F4E7D9DFD52C}"/>
                </a:ext>
              </a:extLst>
            </p:cNvPr>
            <p:cNvGrpSpPr/>
            <p:nvPr/>
          </p:nvGrpSpPr>
          <p:grpSpPr>
            <a:xfrm>
              <a:off x="1983639" y="6263454"/>
              <a:ext cx="6991658" cy="452903"/>
              <a:chOff x="1546225" y="6298706"/>
              <a:chExt cx="6991658" cy="452903"/>
            </a:xfrm>
          </p:grpSpPr>
          <p:grpSp>
            <p:nvGrpSpPr>
              <p:cNvPr id="5" name="Google Shape;82;p2">
                <a:extLst>
                  <a:ext uri="{FF2B5EF4-FFF2-40B4-BE49-F238E27FC236}">
                    <a16:creationId xmlns:a16="http://schemas.microsoft.com/office/drawing/2014/main" id="{04AEB568-F4C3-BF6C-0C66-3299B8A510CC}"/>
                  </a:ext>
                </a:extLst>
              </p:cNvPr>
              <p:cNvGrpSpPr/>
              <p:nvPr/>
            </p:nvGrpSpPr>
            <p:grpSpPr>
              <a:xfrm>
                <a:off x="3856358" y="6371056"/>
                <a:ext cx="4624885" cy="380553"/>
                <a:chOff x="1393050" y="6187487"/>
                <a:chExt cx="6856761" cy="564200"/>
              </a:xfrm>
            </p:grpSpPr>
            <p:pic>
              <p:nvPicPr>
                <p:cNvPr id="7" name="Google Shape;83;p2">
                  <a:extLst>
                    <a:ext uri="{FF2B5EF4-FFF2-40B4-BE49-F238E27FC236}">
                      <a16:creationId xmlns:a16="http://schemas.microsoft.com/office/drawing/2014/main" id="{01CBD9FE-1E36-CB55-970C-4FD872C8DFD4}"/>
                    </a:ext>
                  </a:extLst>
                </p:cNvPr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/>
                <a:stretch/>
              </p:blipFill>
              <p:spPr>
                <a:xfrm>
                  <a:off x="1393050" y="6187487"/>
                  <a:ext cx="869152" cy="5642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8" name="Google Shape;84;p2">
                  <a:extLst>
                    <a:ext uri="{FF2B5EF4-FFF2-40B4-BE49-F238E27FC236}">
                      <a16:creationId xmlns:a16="http://schemas.microsoft.com/office/drawing/2014/main" id="{E9FAEA79-9D15-B0F0-13BB-1ED3F4A12881}"/>
                    </a:ext>
                  </a:extLst>
                </p:cNvPr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/>
                <a:stretch/>
              </p:blipFill>
              <p:spPr>
                <a:xfrm>
                  <a:off x="2297936" y="6218417"/>
                  <a:ext cx="537745" cy="50232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9" name="Google Shape;85;p2">
                  <a:extLst>
                    <a:ext uri="{FF2B5EF4-FFF2-40B4-BE49-F238E27FC236}">
                      <a16:creationId xmlns:a16="http://schemas.microsoft.com/office/drawing/2014/main" id="{8A666827-E45F-75FF-A97E-6F07DD22D2C2}"/>
                    </a:ext>
                  </a:extLst>
                </p:cNvPr>
                <p:cNvPicPr preferRelativeResize="0"/>
                <p:nvPr/>
              </p:nvPicPr>
              <p:blipFill rotWithShape="1">
                <a:blip r:embed="rId6">
                  <a:alphaModFix/>
                </a:blip>
                <a:srcRect/>
                <a:stretch/>
              </p:blipFill>
              <p:spPr>
                <a:xfrm>
                  <a:off x="2902536" y="6265602"/>
                  <a:ext cx="750135" cy="407957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0" name="Google Shape;86;p2">
                  <a:extLst>
                    <a:ext uri="{FF2B5EF4-FFF2-40B4-BE49-F238E27FC236}">
                      <a16:creationId xmlns:a16="http://schemas.microsoft.com/office/drawing/2014/main" id="{20718232-5B1C-6406-EDA9-1F57054FA5B8}"/>
                    </a:ext>
                  </a:extLst>
                </p:cNvPr>
                <p:cNvPicPr preferRelativeResize="0"/>
                <p:nvPr/>
              </p:nvPicPr>
              <p:blipFill rotWithShape="1">
                <a:blip r:embed="rId7">
                  <a:alphaModFix/>
                </a:blip>
                <a:srcRect/>
                <a:stretch/>
              </p:blipFill>
              <p:spPr>
                <a:xfrm>
                  <a:off x="3751749" y="6265612"/>
                  <a:ext cx="537754" cy="4001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1" name="Google Shape;87;p2">
                  <a:extLst>
                    <a:ext uri="{FF2B5EF4-FFF2-40B4-BE49-F238E27FC236}">
                      <a16:creationId xmlns:a16="http://schemas.microsoft.com/office/drawing/2014/main" id="{E250DE0D-46E9-1A7F-99F2-348CC3F0FD6B}"/>
                    </a:ext>
                  </a:extLst>
                </p:cNvPr>
                <p:cNvPicPr preferRelativeResize="0"/>
                <p:nvPr/>
              </p:nvPicPr>
              <p:blipFill rotWithShape="1">
                <a:blip r:embed="rId8">
                  <a:alphaModFix/>
                </a:blip>
                <a:srcRect l="16191" t="37772" r="14641" b="39894"/>
                <a:stretch/>
              </p:blipFill>
              <p:spPr>
                <a:xfrm>
                  <a:off x="4388583" y="6265612"/>
                  <a:ext cx="1263540" cy="40795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2" name="Google Shape;88;p2">
                  <a:extLst>
                    <a:ext uri="{FF2B5EF4-FFF2-40B4-BE49-F238E27FC236}">
                      <a16:creationId xmlns:a16="http://schemas.microsoft.com/office/drawing/2014/main" id="{734BA8AB-FD74-D1FA-3A2D-7FC658175E60}"/>
                    </a:ext>
                  </a:extLst>
                </p:cNvPr>
                <p:cNvPicPr preferRelativeResize="0"/>
                <p:nvPr/>
              </p:nvPicPr>
              <p:blipFill rotWithShape="1">
                <a:blip r:embed="rId9">
                  <a:alphaModFix/>
                </a:blip>
                <a:srcRect/>
                <a:stretch/>
              </p:blipFill>
              <p:spPr>
                <a:xfrm>
                  <a:off x="5751208" y="6265613"/>
                  <a:ext cx="843690" cy="3899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3" name="Google Shape;89;p2">
                  <a:extLst>
                    <a:ext uri="{FF2B5EF4-FFF2-40B4-BE49-F238E27FC236}">
                      <a16:creationId xmlns:a16="http://schemas.microsoft.com/office/drawing/2014/main" id="{B22C6408-D2D2-E505-9604-BA4BBD058842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0">
                  <a:alphaModFix/>
                </a:blip>
                <a:srcRect/>
                <a:stretch/>
              </p:blipFill>
              <p:spPr>
                <a:xfrm>
                  <a:off x="6693981" y="6256607"/>
                  <a:ext cx="1555830" cy="40795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cxnSp>
            <p:nvCxnSpPr>
              <p:cNvPr id="6" name="Google Shape;90;p2">
                <a:extLst>
                  <a:ext uri="{FF2B5EF4-FFF2-40B4-BE49-F238E27FC236}">
                    <a16:creationId xmlns:a16="http://schemas.microsoft.com/office/drawing/2014/main" id="{38787E3C-DC34-4EAF-62A7-A98183774715}"/>
                  </a:ext>
                </a:extLst>
              </p:cNvPr>
              <p:cNvCxnSpPr/>
              <p:nvPr/>
            </p:nvCxnSpPr>
            <p:spPr>
              <a:xfrm>
                <a:off x="1546225" y="6298706"/>
                <a:ext cx="6991658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CCCCCC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</p:grpSp>
        <p:pic>
          <p:nvPicPr>
            <p:cNvPr id="4" name="Google Shape;95;p2">
              <a:extLst>
                <a:ext uri="{FF2B5EF4-FFF2-40B4-BE49-F238E27FC236}">
                  <a16:creationId xmlns:a16="http://schemas.microsoft.com/office/drawing/2014/main" id="{1B9CF2FB-C677-8A47-E46B-05E9D7DADDD4}"/>
                </a:ext>
              </a:extLst>
            </p:cNvPr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1983639" y="6304126"/>
              <a:ext cx="2203292" cy="508452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Google Shape;413;p19"/>
          <p:cNvSpPr/>
          <p:nvPr/>
        </p:nvSpPr>
        <p:spPr>
          <a:xfrm>
            <a:off x="21604" y="0"/>
            <a:ext cx="9144000" cy="6858000"/>
          </a:xfrm>
          <a:prstGeom prst="rect">
            <a:avLst/>
          </a:prstGeom>
          <a:noFill/>
          <a:ln w="76200" cap="flat" cmpd="sng">
            <a:solidFill>
              <a:srgbClr val="F1A3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5" name="Google Shape;425;p19"/>
          <p:cNvSpPr txBox="1"/>
          <p:nvPr/>
        </p:nvSpPr>
        <p:spPr>
          <a:xfrm>
            <a:off x="226204" y="3995051"/>
            <a:ext cx="8734800" cy="227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bg-BG" sz="15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У нас</a:t>
            </a:r>
            <a:r>
              <a:rPr lang="bg-BG" sz="1500">
                <a:latin typeface="Raleway"/>
                <a:ea typeface="Raleway"/>
                <a:cs typeface="Raleway"/>
                <a:sym typeface="Raleway"/>
              </a:rPr>
              <a:t> су</a:t>
            </a:r>
            <a:r>
              <a:rPr lang="bg-BG" sz="15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хоземните костенурки понякога с</a:t>
            </a:r>
            <a:r>
              <a:rPr lang="bg-BG" sz="1500">
                <a:latin typeface="Raleway"/>
                <a:ea typeface="Raleway"/>
                <a:cs typeface="Raleway"/>
                <a:sym typeface="Raleway"/>
              </a:rPr>
              <a:t>е превръщат в</a:t>
            </a:r>
            <a:r>
              <a:rPr lang="bg-BG" sz="15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домашни любимци, особено на село</a:t>
            </a:r>
            <a:r>
              <a:rPr lang="bg-BG" sz="1500">
                <a:latin typeface="Raleway"/>
                <a:ea typeface="Raleway"/>
                <a:cs typeface="Raleway"/>
                <a:sym typeface="Raleway"/>
              </a:rPr>
              <a:t>.</a:t>
            </a:r>
            <a:endParaRPr/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bg-BG" sz="15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Мястото на дивите животни обаче е в дивото, там е техният дом, там са любимите им места за зимен сън и там те познават къде растат дивите вкусни ягоди. Прибирайки дива костенурка, дори в големия двор на село, ние я местим от нейния дом и тя няма да може да търси </a:t>
            </a:r>
            <a:r>
              <a:rPr lang="bg-BG" sz="1500">
                <a:latin typeface="Raleway"/>
                <a:ea typeface="Raleway"/>
                <a:cs typeface="Raleway"/>
                <a:sym typeface="Raleway"/>
              </a:rPr>
              <a:t>партньори</a:t>
            </a:r>
            <a:r>
              <a:rPr lang="bg-BG" sz="15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и да </a:t>
            </a:r>
            <a:r>
              <a:rPr lang="bg-BG" sz="1500">
                <a:latin typeface="Raleway"/>
                <a:ea typeface="Raleway"/>
                <a:cs typeface="Raleway"/>
                <a:sym typeface="Raleway"/>
              </a:rPr>
              <a:t>снася</a:t>
            </a:r>
            <a:r>
              <a:rPr lang="bg-BG" sz="15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яйца, за да продължава да има костенурки и следващите 100 години. Нека бъдем отговорни към природата и нейните обитатели – костенурките ще ви бъдат благодарни.</a:t>
            </a:r>
            <a:endParaRPr sz="12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26" name="Google Shape;426;p19"/>
          <p:cNvSpPr txBox="1"/>
          <p:nvPr/>
        </p:nvSpPr>
        <p:spPr>
          <a:xfrm>
            <a:off x="99675" y="6459100"/>
            <a:ext cx="26277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bg-BG" sz="7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Снимка: Wikipedia</a:t>
            </a:r>
            <a:endParaRPr sz="7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427" name="Google Shape;427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95549" y="187717"/>
            <a:ext cx="6542310" cy="36800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E30509F2-F178-864F-4776-859D167D36EE}"/>
              </a:ext>
            </a:extLst>
          </p:cNvPr>
          <p:cNvGrpSpPr/>
          <p:nvPr/>
        </p:nvGrpSpPr>
        <p:grpSpPr>
          <a:xfrm>
            <a:off x="1983639" y="6263454"/>
            <a:ext cx="6991658" cy="549124"/>
            <a:chOff x="1983639" y="6263454"/>
            <a:chExt cx="6991658" cy="549124"/>
          </a:xfrm>
        </p:grpSpPr>
        <p:grpSp>
          <p:nvGrpSpPr>
            <p:cNvPr id="3" name="Google Shape;81;p2">
              <a:extLst>
                <a:ext uri="{FF2B5EF4-FFF2-40B4-BE49-F238E27FC236}">
                  <a16:creationId xmlns:a16="http://schemas.microsoft.com/office/drawing/2014/main" id="{746353A7-6356-C698-F1AC-6A66AE3F43D4}"/>
                </a:ext>
              </a:extLst>
            </p:cNvPr>
            <p:cNvGrpSpPr/>
            <p:nvPr/>
          </p:nvGrpSpPr>
          <p:grpSpPr>
            <a:xfrm>
              <a:off x="1983639" y="6263454"/>
              <a:ext cx="6991658" cy="452903"/>
              <a:chOff x="1546225" y="6298706"/>
              <a:chExt cx="6991658" cy="452903"/>
            </a:xfrm>
          </p:grpSpPr>
          <p:grpSp>
            <p:nvGrpSpPr>
              <p:cNvPr id="5" name="Google Shape;82;p2">
                <a:extLst>
                  <a:ext uri="{FF2B5EF4-FFF2-40B4-BE49-F238E27FC236}">
                    <a16:creationId xmlns:a16="http://schemas.microsoft.com/office/drawing/2014/main" id="{535AF179-09AA-1DD6-3894-C844D92326F5}"/>
                  </a:ext>
                </a:extLst>
              </p:cNvPr>
              <p:cNvGrpSpPr/>
              <p:nvPr/>
            </p:nvGrpSpPr>
            <p:grpSpPr>
              <a:xfrm>
                <a:off x="3856358" y="6371056"/>
                <a:ext cx="4624885" cy="380553"/>
                <a:chOff x="1393050" y="6187487"/>
                <a:chExt cx="6856761" cy="564200"/>
              </a:xfrm>
            </p:grpSpPr>
            <p:pic>
              <p:nvPicPr>
                <p:cNvPr id="7" name="Google Shape;83;p2">
                  <a:extLst>
                    <a:ext uri="{FF2B5EF4-FFF2-40B4-BE49-F238E27FC236}">
                      <a16:creationId xmlns:a16="http://schemas.microsoft.com/office/drawing/2014/main" id="{073A9253-D2B7-EA7D-07AA-A31F1E944A35}"/>
                    </a:ext>
                  </a:extLst>
                </p:cNvPr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/>
                <a:stretch/>
              </p:blipFill>
              <p:spPr>
                <a:xfrm>
                  <a:off x="1393050" y="6187487"/>
                  <a:ext cx="869152" cy="5642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8" name="Google Shape;84;p2">
                  <a:extLst>
                    <a:ext uri="{FF2B5EF4-FFF2-40B4-BE49-F238E27FC236}">
                      <a16:creationId xmlns:a16="http://schemas.microsoft.com/office/drawing/2014/main" id="{D6F9C1D8-F550-0987-C7BB-6AD59E9F7192}"/>
                    </a:ext>
                  </a:extLst>
                </p:cNvPr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/>
                <a:stretch/>
              </p:blipFill>
              <p:spPr>
                <a:xfrm>
                  <a:off x="2297936" y="6218417"/>
                  <a:ext cx="537745" cy="50232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9" name="Google Shape;85;p2">
                  <a:extLst>
                    <a:ext uri="{FF2B5EF4-FFF2-40B4-BE49-F238E27FC236}">
                      <a16:creationId xmlns:a16="http://schemas.microsoft.com/office/drawing/2014/main" id="{3E1397BC-157E-A146-F829-34BA46057759}"/>
                    </a:ext>
                  </a:extLst>
                </p:cNvPr>
                <p:cNvPicPr preferRelativeResize="0"/>
                <p:nvPr/>
              </p:nvPicPr>
              <p:blipFill rotWithShape="1">
                <a:blip r:embed="rId6">
                  <a:alphaModFix/>
                </a:blip>
                <a:srcRect/>
                <a:stretch/>
              </p:blipFill>
              <p:spPr>
                <a:xfrm>
                  <a:off x="2902536" y="6265602"/>
                  <a:ext cx="750135" cy="407957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0" name="Google Shape;86;p2">
                  <a:extLst>
                    <a:ext uri="{FF2B5EF4-FFF2-40B4-BE49-F238E27FC236}">
                      <a16:creationId xmlns:a16="http://schemas.microsoft.com/office/drawing/2014/main" id="{381310AD-8CEE-378F-34BB-963C059AF098}"/>
                    </a:ext>
                  </a:extLst>
                </p:cNvPr>
                <p:cNvPicPr preferRelativeResize="0"/>
                <p:nvPr/>
              </p:nvPicPr>
              <p:blipFill rotWithShape="1">
                <a:blip r:embed="rId7">
                  <a:alphaModFix/>
                </a:blip>
                <a:srcRect/>
                <a:stretch/>
              </p:blipFill>
              <p:spPr>
                <a:xfrm>
                  <a:off x="3751749" y="6265612"/>
                  <a:ext cx="537754" cy="4001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1" name="Google Shape;87;p2">
                  <a:extLst>
                    <a:ext uri="{FF2B5EF4-FFF2-40B4-BE49-F238E27FC236}">
                      <a16:creationId xmlns:a16="http://schemas.microsoft.com/office/drawing/2014/main" id="{6FC55B05-E366-13C4-5D0C-6F501D94FC36}"/>
                    </a:ext>
                  </a:extLst>
                </p:cNvPr>
                <p:cNvPicPr preferRelativeResize="0"/>
                <p:nvPr/>
              </p:nvPicPr>
              <p:blipFill rotWithShape="1">
                <a:blip r:embed="rId8">
                  <a:alphaModFix/>
                </a:blip>
                <a:srcRect l="16191" t="37772" r="14641" b="39894"/>
                <a:stretch/>
              </p:blipFill>
              <p:spPr>
                <a:xfrm>
                  <a:off x="4388583" y="6265612"/>
                  <a:ext cx="1263540" cy="40795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2" name="Google Shape;88;p2">
                  <a:extLst>
                    <a:ext uri="{FF2B5EF4-FFF2-40B4-BE49-F238E27FC236}">
                      <a16:creationId xmlns:a16="http://schemas.microsoft.com/office/drawing/2014/main" id="{3DE44E0C-6C14-3794-D454-07F7C07BFE96}"/>
                    </a:ext>
                  </a:extLst>
                </p:cNvPr>
                <p:cNvPicPr preferRelativeResize="0"/>
                <p:nvPr/>
              </p:nvPicPr>
              <p:blipFill rotWithShape="1">
                <a:blip r:embed="rId9">
                  <a:alphaModFix/>
                </a:blip>
                <a:srcRect/>
                <a:stretch/>
              </p:blipFill>
              <p:spPr>
                <a:xfrm>
                  <a:off x="5751208" y="6265613"/>
                  <a:ext cx="843690" cy="3899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3" name="Google Shape;89;p2">
                  <a:extLst>
                    <a:ext uri="{FF2B5EF4-FFF2-40B4-BE49-F238E27FC236}">
                      <a16:creationId xmlns:a16="http://schemas.microsoft.com/office/drawing/2014/main" id="{61CCE52D-7D36-81C7-3FDC-7215AA9812C7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0">
                  <a:alphaModFix/>
                </a:blip>
                <a:srcRect/>
                <a:stretch/>
              </p:blipFill>
              <p:spPr>
                <a:xfrm>
                  <a:off x="6693981" y="6256607"/>
                  <a:ext cx="1555830" cy="40795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cxnSp>
            <p:nvCxnSpPr>
              <p:cNvPr id="6" name="Google Shape;90;p2">
                <a:extLst>
                  <a:ext uri="{FF2B5EF4-FFF2-40B4-BE49-F238E27FC236}">
                    <a16:creationId xmlns:a16="http://schemas.microsoft.com/office/drawing/2014/main" id="{1D5A3534-7C40-CF34-07DE-4BBE3A80C9DA}"/>
                  </a:ext>
                </a:extLst>
              </p:cNvPr>
              <p:cNvCxnSpPr/>
              <p:nvPr/>
            </p:nvCxnSpPr>
            <p:spPr>
              <a:xfrm>
                <a:off x="1546225" y="6298706"/>
                <a:ext cx="6991658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CCCCCC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</p:grpSp>
        <p:pic>
          <p:nvPicPr>
            <p:cNvPr id="4" name="Google Shape;95;p2">
              <a:extLst>
                <a:ext uri="{FF2B5EF4-FFF2-40B4-BE49-F238E27FC236}">
                  <a16:creationId xmlns:a16="http://schemas.microsoft.com/office/drawing/2014/main" id="{F951229D-3176-B594-0439-905C9FB57FE6}"/>
                </a:ext>
              </a:extLst>
            </p:cNvPr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1983639" y="6304126"/>
              <a:ext cx="2203292" cy="508452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p20"/>
          <p:cNvSpPr/>
          <p:nvPr/>
        </p:nvSpPr>
        <p:spPr>
          <a:xfrm>
            <a:off x="-4750" y="-4750"/>
            <a:ext cx="9144000" cy="6858000"/>
          </a:xfrm>
          <a:prstGeom prst="rect">
            <a:avLst/>
          </a:prstGeom>
          <a:noFill/>
          <a:ln w="76200" cap="flat" cmpd="sng">
            <a:solidFill>
              <a:srgbClr val="F1A3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4" name="Google Shape;444;p20"/>
          <p:cNvSpPr txBox="1"/>
          <p:nvPr/>
        </p:nvSpPr>
        <p:spPr>
          <a:xfrm>
            <a:off x="99675" y="6459100"/>
            <a:ext cx="26277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bg-BG" sz="7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Снимка: Canva</a:t>
            </a:r>
            <a:endParaRPr sz="7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45" name="Google Shape;445;p20"/>
          <p:cNvSpPr txBox="1"/>
          <p:nvPr/>
        </p:nvSpPr>
        <p:spPr>
          <a:xfrm>
            <a:off x="1427550" y="164325"/>
            <a:ext cx="6288900" cy="12464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bg-BG" sz="3000" b="0" i="1" u="none" strike="noStrike" cap="none">
                <a:solidFill>
                  <a:srgbClr val="000000"/>
                </a:solidFill>
                <a:latin typeface="Raleway Black"/>
                <a:ea typeface="Raleway Black"/>
                <a:cs typeface="Raleway Black"/>
                <a:sym typeface="Raleway Black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4"/>
                  </a:ext>
                </a:extLst>
              </a:rPr>
              <a:t>лястовици</a:t>
            </a:r>
            <a:endParaRPr>
              <a:extLst>
                <a:ext uri="http://customooxmlschemas.google.com/">
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5"/>
                </a:ext>
              </a:extLst>
            </a:endParaRPr>
          </a:p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bg-BG" sz="3000" b="0" i="1" u="none" strike="noStrike" cap="none">
                <a:solidFill>
                  <a:srgbClr val="000000"/>
                </a:solidFill>
                <a:latin typeface="Raleway Black"/>
                <a:ea typeface="Raleway Black"/>
                <a:cs typeface="Raleway Black"/>
                <a:sym typeface="Raleway Black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6"/>
                  </a:ext>
                </a:extLst>
              </a:rPr>
              <a:t>птици</a:t>
            </a:r>
            <a:endParaRPr sz="2700" b="0" i="1" u="none" strike="noStrike" cap="none">
              <a:solidFill>
                <a:srgbClr val="000000"/>
              </a:solidFill>
              <a:latin typeface="Raleway Black"/>
              <a:ea typeface="Raleway Black"/>
              <a:cs typeface="Raleway Black"/>
              <a:sym typeface="Raleway Black"/>
            </a:endParaRPr>
          </a:p>
        </p:txBody>
      </p:sp>
      <p:sp>
        <p:nvSpPr>
          <p:cNvPr id="446" name="Google Shape;446;p20"/>
          <p:cNvSpPr txBox="1"/>
          <p:nvPr/>
        </p:nvSpPr>
        <p:spPr>
          <a:xfrm>
            <a:off x="5810015" y="1160614"/>
            <a:ext cx="3150934" cy="49982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bg-BG" sz="16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Лястовиците са близо до нас.</a:t>
            </a:r>
            <a:endParaRPr dirty="0"/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bg-BG" sz="16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В България имаме цели 5 вида лястовици!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lang="bg-BG" sz="1600" dirty="0"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Предложение за </a:t>
            </a:r>
            <a:r>
              <a:rPr lang="ru-RU" sz="16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едно</a:t>
            </a:r>
            <a:r>
              <a:rPr lang="ru-RU" sz="16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-RU" sz="16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минутна</a:t>
            </a:r>
            <a:r>
              <a:rPr lang="ru-RU" sz="16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игра </a:t>
            </a:r>
            <a:r>
              <a:rPr lang="ru-RU" sz="16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като</a:t>
            </a:r>
            <a:r>
              <a:rPr lang="ru-RU" sz="16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-RU" sz="16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преход</a:t>
            </a:r>
            <a:r>
              <a:rPr lang="ru-RU" sz="16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-RU" sz="16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към</a:t>
            </a:r>
            <a:r>
              <a:rPr lang="ru-RU" sz="16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-RU" sz="16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лястовиците</a:t>
            </a:r>
            <a:r>
              <a:rPr lang="ru-RU" sz="16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: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lang="ru-RU" sz="1600" b="0" i="0" u="none" strike="noStrike" cap="none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Игра „Лети, лети…“ – </a:t>
            </a:r>
            <a:r>
              <a:rPr lang="ru-RU" sz="16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като</a:t>
            </a:r>
            <a:r>
              <a:rPr lang="ru-RU" sz="16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-RU" sz="16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класическата</a:t>
            </a:r>
            <a:r>
              <a:rPr lang="ru-RU" sz="16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игра: </a:t>
            </a:r>
            <a:r>
              <a:rPr lang="ru-RU" sz="16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ако</a:t>
            </a:r>
            <a:r>
              <a:rPr lang="ru-RU" sz="16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кажете „лети, лети – </a:t>
            </a:r>
            <a:r>
              <a:rPr lang="ru-RU" sz="16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лястовица</a:t>
            </a:r>
            <a:r>
              <a:rPr lang="ru-RU" sz="16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“, </a:t>
            </a:r>
            <a:r>
              <a:rPr lang="ru-RU" sz="16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децата</a:t>
            </a:r>
            <a:r>
              <a:rPr lang="ru-RU" sz="16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-RU" sz="16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вдигат</a:t>
            </a:r>
            <a:r>
              <a:rPr lang="ru-RU" sz="16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-RU" sz="16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ръце</a:t>
            </a:r>
            <a:r>
              <a:rPr lang="ru-RU" sz="16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. </a:t>
            </a:r>
            <a:r>
              <a:rPr lang="ru-RU" sz="16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Ако</a:t>
            </a:r>
            <a:r>
              <a:rPr lang="ru-RU" sz="16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кажете „лети, лети – жаба“, не </a:t>
            </a:r>
            <a:r>
              <a:rPr lang="ru-RU" sz="16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трябва</a:t>
            </a:r>
            <a:r>
              <a:rPr lang="ru-RU" sz="16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да </a:t>
            </a:r>
            <a:r>
              <a:rPr lang="ru-RU" sz="16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мърдат</a:t>
            </a:r>
            <a:r>
              <a:rPr lang="ru-RU" sz="16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.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dirty="0" err="1">
                <a:latin typeface="Raleway"/>
                <a:ea typeface="Raleway"/>
                <a:cs typeface="Raleway"/>
                <a:sym typeface="Raleway"/>
              </a:rPr>
              <a:t>Избройте</a:t>
            </a:r>
            <a:r>
              <a:rPr lang="ru-RU" sz="1600" dirty="0"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-RU" sz="1600" dirty="0" err="1">
                <a:latin typeface="Raleway"/>
                <a:ea typeface="Raleway"/>
                <a:cs typeface="Raleway"/>
                <a:sym typeface="Raleway"/>
              </a:rPr>
              <a:t>няколко</a:t>
            </a:r>
            <a:r>
              <a:rPr lang="ru-RU" sz="1600" dirty="0"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-RU" sz="1600" dirty="0" err="1">
                <a:latin typeface="Raleway"/>
                <a:ea typeface="Raleway"/>
                <a:cs typeface="Raleway"/>
                <a:sym typeface="Raleway"/>
              </a:rPr>
              <a:t>летящи</a:t>
            </a:r>
            <a:r>
              <a:rPr lang="ru-RU" sz="1600" dirty="0">
                <a:latin typeface="Raleway"/>
                <a:ea typeface="Raleway"/>
                <a:cs typeface="Raleway"/>
                <a:sym typeface="Raleway"/>
              </a:rPr>
              <a:t> и </a:t>
            </a:r>
            <a:r>
              <a:rPr lang="ru-RU" sz="1600" dirty="0" err="1">
                <a:latin typeface="Raleway"/>
                <a:ea typeface="Raleway"/>
                <a:cs typeface="Raleway"/>
                <a:sym typeface="Raleway"/>
              </a:rPr>
              <a:t>нелетящи</a:t>
            </a:r>
            <a:r>
              <a:rPr lang="ru-RU" sz="1600" dirty="0"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-RU" sz="1600" dirty="0" err="1">
                <a:latin typeface="Raleway"/>
                <a:ea typeface="Raleway"/>
                <a:cs typeface="Raleway"/>
                <a:sym typeface="Raleway"/>
              </a:rPr>
              <a:t>животни</a:t>
            </a:r>
            <a:r>
              <a:rPr lang="ru-RU" sz="1600" dirty="0">
                <a:latin typeface="Raleway"/>
                <a:ea typeface="Raleway"/>
                <a:cs typeface="Raleway"/>
                <a:sym typeface="Raleway"/>
              </a:rPr>
              <a:t>.</a:t>
            </a:r>
            <a:endParaRPr lang="ru-RU" sz="1600" b="0" i="0" u="none" strike="noStrike" cap="none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447" name="Google Shape;447;p20"/>
          <p:cNvPicPr preferRelativeResize="0"/>
          <p:nvPr/>
        </p:nvPicPr>
        <p:blipFill rotWithShape="1">
          <a:blip r:embed="rId3">
            <a:alphaModFix/>
          </a:blip>
          <a:srcRect l="17359" r="10031"/>
          <a:stretch/>
        </p:blipFill>
        <p:spPr>
          <a:xfrm>
            <a:off x="194454" y="1579865"/>
            <a:ext cx="5434203" cy="420983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C092BF3C-76BB-0927-05DD-4916E3683B9B}"/>
              </a:ext>
            </a:extLst>
          </p:cNvPr>
          <p:cNvGrpSpPr/>
          <p:nvPr/>
        </p:nvGrpSpPr>
        <p:grpSpPr>
          <a:xfrm>
            <a:off x="1983639" y="6263454"/>
            <a:ext cx="6991658" cy="549124"/>
            <a:chOff x="1983639" y="6263454"/>
            <a:chExt cx="6991658" cy="549124"/>
          </a:xfrm>
        </p:grpSpPr>
        <p:grpSp>
          <p:nvGrpSpPr>
            <p:cNvPr id="3" name="Google Shape;81;p2">
              <a:extLst>
                <a:ext uri="{FF2B5EF4-FFF2-40B4-BE49-F238E27FC236}">
                  <a16:creationId xmlns:a16="http://schemas.microsoft.com/office/drawing/2014/main" id="{586C776F-271B-02A5-CA0E-71F70CBC0D47}"/>
                </a:ext>
              </a:extLst>
            </p:cNvPr>
            <p:cNvGrpSpPr/>
            <p:nvPr/>
          </p:nvGrpSpPr>
          <p:grpSpPr>
            <a:xfrm>
              <a:off x="1983639" y="6263454"/>
              <a:ext cx="6991658" cy="452903"/>
              <a:chOff x="1546225" y="6298706"/>
              <a:chExt cx="6991658" cy="452903"/>
            </a:xfrm>
          </p:grpSpPr>
          <p:grpSp>
            <p:nvGrpSpPr>
              <p:cNvPr id="5" name="Google Shape;82;p2">
                <a:extLst>
                  <a:ext uri="{FF2B5EF4-FFF2-40B4-BE49-F238E27FC236}">
                    <a16:creationId xmlns:a16="http://schemas.microsoft.com/office/drawing/2014/main" id="{E42D3869-E917-E732-89AD-C62BB2A7731B}"/>
                  </a:ext>
                </a:extLst>
              </p:cNvPr>
              <p:cNvGrpSpPr/>
              <p:nvPr/>
            </p:nvGrpSpPr>
            <p:grpSpPr>
              <a:xfrm>
                <a:off x="3856358" y="6371056"/>
                <a:ext cx="4624885" cy="380553"/>
                <a:chOff x="1393050" y="6187487"/>
                <a:chExt cx="6856761" cy="564200"/>
              </a:xfrm>
            </p:grpSpPr>
            <p:pic>
              <p:nvPicPr>
                <p:cNvPr id="7" name="Google Shape;83;p2">
                  <a:extLst>
                    <a:ext uri="{FF2B5EF4-FFF2-40B4-BE49-F238E27FC236}">
                      <a16:creationId xmlns:a16="http://schemas.microsoft.com/office/drawing/2014/main" id="{E67A941F-598D-DE15-61E1-8643C6629DE4}"/>
                    </a:ext>
                  </a:extLst>
                </p:cNvPr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/>
                <a:stretch/>
              </p:blipFill>
              <p:spPr>
                <a:xfrm>
                  <a:off x="1393050" y="6187487"/>
                  <a:ext cx="869152" cy="5642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8" name="Google Shape;84;p2">
                  <a:extLst>
                    <a:ext uri="{FF2B5EF4-FFF2-40B4-BE49-F238E27FC236}">
                      <a16:creationId xmlns:a16="http://schemas.microsoft.com/office/drawing/2014/main" id="{8E372ECD-999B-CBAF-196B-61E70D7E8908}"/>
                    </a:ext>
                  </a:extLst>
                </p:cNvPr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/>
                <a:stretch/>
              </p:blipFill>
              <p:spPr>
                <a:xfrm>
                  <a:off x="2297936" y="6218417"/>
                  <a:ext cx="537745" cy="50232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9" name="Google Shape;85;p2">
                  <a:extLst>
                    <a:ext uri="{FF2B5EF4-FFF2-40B4-BE49-F238E27FC236}">
                      <a16:creationId xmlns:a16="http://schemas.microsoft.com/office/drawing/2014/main" id="{6A6ED934-7C1B-3805-CEDD-4EDCDD1C43AD}"/>
                    </a:ext>
                  </a:extLst>
                </p:cNvPr>
                <p:cNvPicPr preferRelativeResize="0"/>
                <p:nvPr/>
              </p:nvPicPr>
              <p:blipFill rotWithShape="1">
                <a:blip r:embed="rId6">
                  <a:alphaModFix/>
                </a:blip>
                <a:srcRect/>
                <a:stretch/>
              </p:blipFill>
              <p:spPr>
                <a:xfrm>
                  <a:off x="2902536" y="6265602"/>
                  <a:ext cx="750135" cy="407957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0" name="Google Shape;86;p2">
                  <a:extLst>
                    <a:ext uri="{FF2B5EF4-FFF2-40B4-BE49-F238E27FC236}">
                      <a16:creationId xmlns:a16="http://schemas.microsoft.com/office/drawing/2014/main" id="{9BF761E0-7AB9-CF20-F0E0-F2B4DF3E75C3}"/>
                    </a:ext>
                  </a:extLst>
                </p:cNvPr>
                <p:cNvPicPr preferRelativeResize="0"/>
                <p:nvPr/>
              </p:nvPicPr>
              <p:blipFill rotWithShape="1">
                <a:blip r:embed="rId7">
                  <a:alphaModFix/>
                </a:blip>
                <a:srcRect/>
                <a:stretch/>
              </p:blipFill>
              <p:spPr>
                <a:xfrm>
                  <a:off x="3751749" y="6265612"/>
                  <a:ext cx="537754" cy="4001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1" name="Google Shape;87;p2">
                  <a:extLst>
                    <a:ext uri="{FF2B5EF4-FFF2-40B4-BE49-F238E27FC236}">
                      <a16:creationId xmlns:a16="http://schemas.microsoft.com/office/drawing/2014/main" id="{F8D6B94C-3C1B-7D27-08CF-7CD0BC9C01A2}"/>
                    </a:ext>
                  </a:extLst>
                </p:cNvPr>
                <p:cNvPicPr preferRelativeResize="0"/>
                <p:nvPr/>
              </p:nvPicPr>
              <p:blipFill rotWithShape="1">
                <a:blip r:embed="rId8">
                  <a:alphaModFix/>
                </a:blip>
                <a:srcRect l="16191" t="37772" r="14641" b="39894"/>
                <a:stretch/>
              </p:blipFill>
              <p:spPr>
                <a:xfrm>
                  <a:off x="4388583" y="6265612"/>
                  <a:ext cx="1263540" cy="40795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2" name="Google Shape;88;p2">
                  <a:extLst>
                    <a:ext uri="{FF2B5EF4-FFF2-40B4-BE49-F238E27FC236}">
                      <a16:creationId xmlns:a16="http://schemas.microsoft.com/office/drawing/2014/main" id="{F4305723-68C4-9591-4CA1-472598B358D2}"/>
                    </a:ext>
                  </a:extLst>
                </p:cNvPr>
                <p:cNvPicPr preferRelativeResize="0"/>
                <p:nvPr/>
              </p:nvPicPr>
              <p:blipFill rotWithShape="1">
                <a:blip r:embed="rId9">
                  <a:alphaModFix/>
                </a:blip>
                <a:srcRect/>
                <a:stretch/>
              </p:blipFill>
              <p:spPr>
                <a:xfrm>
                  <a:off x="5751208" y="6265613"/>
                  <a:ext cx="843690" cy="3899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3" name="Google Shape;89;p2">
                  <a:extLst>
                    <a:ext uri="{FF2B5EF4-FFF2-40B4-BE49-F238E27FC236}">
                      <a16:creationId xmlns:a16="http://schemas.microsoft.com/office/drawing/2014/main" id="{3FE63B45-B7B2-AEA2-7730-3D3333B2EAE8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0">
                  <a:alphaModFix/>
                </a:blip>
                <a:srcRect/>
                <a:stretch/>
              </p:blipFill>
              <p:spPr>
                <a:xfrm>
                  <a:off x="6693981" y="6256607"/>
                  <a:ext cx="1555830" cy="40795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cxnSp>
            <p:nvCxnSpPr>
              <p:cNvPr id="6" name="Google Shape;90;p2">
                <a:extLst>
                  <a:ext uri="{FF2B5EF4-FFF2-40B4-BE49-F238E27FC236}">
                    <a16:creationId xmlns:a16="http://schemas.microsoft.com/office/drawing/2014/main" id="{3AA5937B-BA04-EA57-B78C-EDE4DF7A9CCC}"/>
                  </a:ext>
                </a:extLst>
              </p:cNvPr>
              <p:cNvCxnSpPr/>
              <p:nvPr/>
            </p:nvCxnSpPr>
            <p:spPr>
              <a:xfrm>
                <a:off x="1546225" y="6298706"/>
                <a:ext cx="6991658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CCCCCC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</p:grpSp>
        <p:pic>
          <p:nvPicPr>
            <p:cNvPr id="4" name="Google Shape;95;p2">
              <a:extLst>
                <a:ext uri="{FF2B5EF4-FFF2-40B4-BE49-F238E27FC236}">
                  <a16:creationId xmlns:a16="http://schemas.microsoft.com/office/drawing/2014/main" id="{85D189F8-4E65-817B-25D8-34DBF95FC0BC}"/>
                </a:ext>
              </a:extLst>
            </p:cNvPr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1983639" y="6304126"/>
              <a:ext cx="2203292" cy="508452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p21"/>
          <p:cNvSpPr/>
          <p:nvPr/>
        </p:nvSpPr>
        <p:spPr>
          <a:xfrm>
            <a:off x="-4750" y="-4750"/>
            <a:ext cx="9144000" cy="6858000"/>
          </a:xfrm>
          <a:prstGeom prst="rect">
            <a:avLst/>
          </a:prstGeom>
          <a:noFill/>
          <a:ln w="76200" cap="flat" cmpd="sng">
            <a:solidFill>
              <a:srgbClr val="F1A3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4" name="Google Shape;464;p21"/>
          <p:cNvSpPr txBox="1"/>
          <p:nvPr/>
        </p:nvSpPr>
        <p:spPr>
          <a:xfrm>
            <a:off x="5380472" y="658000"/>
            <a:ext cx="3288578" cy="27330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bg-BG" sz="16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Градска лястовица</a:t>
            </a:r>
            <a:endParaRPr/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bg-BG" sz="16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Това са лястовиците, които много обичат да правят гнезда в ъглите на прозореца. Блоковете и училищата, често са дом точно на тази лястовица.</a:t>
            </a:r>
            <a:endParaRPr/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bg-BG" sz="16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Тя има по-къса опашка и е черно бяла на цвят.</a:t>
            </a:r>
            <a:endParaRPr sz="12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465" name="Google Shape;465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802321" y="561675"/>
            <a:ext cx="7080690" cy="3982888"/>
          </a:xfrm>
          <a:prstGeom prst="rect">
            <a:avLst/>
          </a:prstGeom>
          <a:noFill/>
          <a:ln>
            <a:noFill/>
          </a:ln>
        </p:spPr>
      </p:pic>
      <p:sp>
        <p:nvSpPr>
          <p:cNvPr id="466" name="Google Shape;466;p21"/>
          <p:cNvSpPr txBox="1"/>
          <p:nvPr/>
        </p:nvSpPr>
        <p:spPr>
          <a:xfrm>
            <a:off x="99675" y="6459100"/>
            <a:ext cx="26277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bg-BG" sz="7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Снимка: Canva</a:t>
            </a:r>
            <a:endParaRPr sz="7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467" name="Google Shape;467;p21"/>
          <p:cNvPicPr preferRelativeResize="0"/>
          <p:nvPr/>
        </p:nvPicPr>
        <p:blipFill rotWithShape="1">
          <a:blip r:embed="rId4">
            <a:alphaModFix/>
          </a:blip>
          <a:srcRect l="18828" t="11424" r="20042" b="14609"/>
          <a:stretch/>
        </p:blipFill>
        <p:spPr>
          <a:xfrm>
            <a:off x="4348583" y="3391026"/>
            <a:ext cx="4256239" cy="289688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8F77BA70-519D-7CCC-C2D4-0F55B6323953}"/>
              </a:ext>
            </a:extLst>
          </p:cNvPr>
          <p:cNvGrpSpPr/>
          <p:nvPr/>
        </p:nvGrpSpPr>
        <p:grpSpPr>
          <a:xfrm>
            <a:off x="1983639" y="6263454"/>
            <a:ext cx="6991658" cy="549124"/>
            <a:chOff x="1983639" y="6263454"/>
            <a:chExt cx="6991658" cy="549124"/>
          </a:xfrm>
        </p:grpSpPr>
        <p:grpSp>
          <p:nvGrpSpPr>
            <p:cNvPr id="3" name="Google Shape;81;p2">
              <a:extLst>
                <a:ext uri="{FF2B5EF4-FFF2-40B4-BE49-F238E27FC236}">
                  <a16:creationId xmlns:a16="http://schemas.microsoft.com/office/drawing/2014/main" id="{F8606DB7-08BA-BBE5-69BB-F223FFF91722}"/>
                </a:ext>
              </a:extLst>
            </p:cNvPr>
            <p:cNvGrpSpPr/>
            <p:nvPr/>
          </p:nvGrpSpPr>
          <p:grpSpPr>
            <a:xfrm>
              <a:off x="1983639" y="6263454"/>
              <a:ext cx="6991658" cy="452903"/>
              <a:chOff x="1546225" y="6298706"/>
              <a:chExt cx="6991658" cy="452903"/>
            </a:xfrm>
          </p:grpSpPr>
          <p:grpSp>
            <p:nvGrpSpPr>
              <p:cNvPr id="5" name="Google Shape;82;p2">
                <a:extLst>
                  <a:ext uri="{FF2B5EF4-FFF2-40B4-BE49-F238E27FC236}">
                    <a16:creationId xmlns:a16="http://schemas.microsoft.com/office/drawing/2014/main" id="{80BF7CC8-C714-FA05-B34A-FB52CA8906CB}"/>
                  </a:ext>
                </a:extLst>
              </p:cNvPr>
              <p:cNvGrpSpPr/>
              <p:nvPr/>
            </p:nvGrpSpPr>
            <p:grpSpPr>
              <a:xfrm>
                <a:off x="3856358" y="6371056"/>
                <a:ext cx="4624885" cy="380553"/>
                <a:chOff x="1393050" y="6187487"/>
                <a:chExt cx="6856761" cy="564200"/>
              </a:xfrm>
            </p:grpSpPr>
            <p:pic>
              <p:nvPicPr>
                <p:cNvPr id="7" name="Google Shape;83;p2">
                  <a:extLst>
                    <a:ext uri="{FF2B5EF4-FFF2-40B4-BE49-F238E27FC236}">
                      <a16:creationId xmlns:a16="http://schemas.microsoft.com/office/drawing/2014/main" id="{7CACCE8E-9AD1-685A-5ACB-EF4E327398FF}"/>
                    </a:ext>
                  </a:extLst>
                </p:cNvPr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/>
                <a:stretch/>
              </p:blipFill>
              <p:spPr>
                <a:xfrm>
                  <a:off x="1393050" y="6187487"/>
                  <a:ext cx="869152" cy="5642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8" name="Google Shape;84;p2">
                  <a:extLst>
                    <a:ext uri="{FF2B5EF4-FFF2-40B4-BE49-F238E27FC236}">
                      <a16:creationId xmlns:a16="http://schemas.microsoft.com/office/drawing/2014/main" id="{4840B7D9-2D3B-B23D-5533-4E25CB71BEC3}"/>
                    </a:ext>
                  </a:extLst>
                </p:cNvPr>
                <p:cNvPicPr preferRelativeResize="0"/>
                <p:nvPr/>
              </p:nvPicPr>
              <p:blipFill rotWithShape="1">
                <a:blip r:embed="rId6">
                  <a:alphaModFix/>
                </a:blip>
                <a:srcRect/>
                <a:stretch/>
              </p:blipFill>
              <p:spPr>
                <a:xfrm>
                  <a:off x="2297936" y="6218417"/>
                  <a:ext cx="537745" cy="50232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9" name="Google Shape;85;p2">
                  <a:extLst>
                    <a:ext uri="{FF2B5EF4-FFF2-40B4-BE49-F238E27FC236}">
                      <a16:creationId xmlns:a16="http://schemas.microsoft.com/office/drawing/2014/main" id="{D85E52C2-9766-E625-04D3-40C18BDB1A8D}"/>
                    </a:ext>
                  </a:extLst>
                </p:cNvPr>
                <p:cNvPicPr preferRelativeResize="0"/>
                <p:nvPr/>
              </p:nvPicPr>
              <p:blipFill rotWithShape="1">
                <a:blip r:embed="rId7">
                  <a:alphaModFix/>
                </a:blip>
                <a:srcRect/>
                <a:stretch/>
              </p:blipFill>
              <p:spPr>
                <a:xfrm>
                  <a:off x="2902536" y="6265602"/>
                  <a:ext cx="750135" cy="407957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0" name="Google Shape;86;p2">
                  <a:extLst>
                    <a:ext uri="{FF2B5EF4-FFF2-40B4-BE49-F238E27FC236}">
                      <a16:creationId xmlns:a16="http://schemas.microsoft.com/office/drawing/2014/main" id="{FAC894E3-E14A-D62A-A966-F51FDA4E3647}"/>
                    </a:ext>
                  </a:extLst>
                </p:cNvPr>
                <p:cNvPicPr preferRelativeResize="0"/>
                <p:nvPr/>
              </p:nvPicPr>
              <p:blipFill rotWithShape="1">
                <a:blip r:embed="rId8">
                  <a:alphaModFix/>
                </a:blip>
                <a:srcRect/>
                <a:stretch/>
              </p:blipFill>
              <p:spPr>
                <a:xfrm>
                  <a:off x="3751749" y="6265612"/>
                  <a:ext cx="537754" cy="4001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1" name="Google Shape;87;p2">
                  <a:extLst>
                    <a:ext uri="{FF2B5EF4-FFF2-40B4-BE49-F238E27FC236}">
                      <a16:creationId xmlns:a16="http://schemas.microsoft.com/office/drawing/2014/main" id="{866C4E5D-0CD4-C309-DBF7-3267E7F79CE2}"/>
                    </a:ext>
                  </a:extLst>
                </p:cNvPr>
                <p:cNvPicPr preferRelativeResize="0"/>
                <p:nvPr/>
              </p:nvPicPr>
              <p:blipFill rotWithShape="1">
                <a:blip r:embed="rId9">
                  <a:alphaModFix/>
                </a:blip>
                <a:srcRect l="16191" t="37772" r="14641" b="39894"/>
                <a:stretch/>
              </p:blipFill>
              <p:spPr>
                <a:xfrm>
                  <a:off x="4388583" y="6265612"/>
                  <a:ext cx="1263540" cy="40795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2" name="Google Shape;88;p2">
                  <a:extLst>
                    <a:ext uri="{FF2B5EF4-FFF2-40B4-BE49-F238E27FC236}">
                      <a16:creationId xmlns:a16="http://schemas.microsoft.com/office/drawing/2014/main" id="{81F74E5E-A568-454A-777B-6B57EA821E59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0">
                  <a:alphaModFix/>
                </a:blip>
                <a:srcRect/>
                <a:stretch/>
              </p:blipFill>
              <p:spPr>
                <a:xfrm>
                  <a:off x="5751208" y="6265613"/>
                  <a:ext cx="843690" cy="3899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3" name="Google Shape;89;p2">
                  <a:extLst>
                    <a:ext uri="{FF2B5EF4-FFF2-40B4-BE49-F238E27FC236}">
                      <a16:creationId xmlns:a16="http://schemas.microsoft.com/office/drawing/2014/main" id="{BBD8AA38-88FA-46FF-308E-743AAF97E534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1">
                  <a:alphaModFix/>
                </a:blip>
                <a:srcRect/>
                <a:stretch/>
              </p:blipFill>
              <p:spPr>
                <a:xfrm>
                  <a:off x="6693981" y="6256607"/>
                  <a:ext cx="1555830" cy="40795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cxnSp>
            <p:nvCxnSpPr>
              <p:cNvPr id="6" name="Google Shape;90;p2">
                <a:extLst>
                  <a:ext uri="{FF2B5EF4-FFF2-40B4-BE49-F238E27FC236}">
                    <a16:creationId xmlns:a16="http://schemas.microsoft.com/office/drawing/2014/main" id="{34A20F1A-F11F-4BC9-9F64-D11DD2A0CD11}"/>
                  </a:ext>
                </a:extLst>
              </p:cNvPr>
              <p:cNvCxnSpPr/>
              <p:nvPr/>
            </p:nvCxnSpPr>
            <p:spPr>
              <a:xfrm>
                <a:off x="1546225" y="6298706"/>
                <a:ext cx="6991658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CCCCCC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</p:grpSp>
        <p:pic>
          <p:nvPicPr>
            <p:cNvPr id="4" name="Google Shape;95;p2">
              <a:extLst>
                <a:ext uri="{FF2B5EF4-FFF2-40B4-BE49-F238E27FC236}">
                  <a16:creationId xmlns:a16="http://schemas.microsoft.com/office/drawing/2014/main" id="{88BED777-0841-A9CB-9C35-E93C6E502AB6}"/>
                </a:ext>
              </a:extLst>
            </p:cNvPr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1983639" y="6304126"/>
              <a:ext cx="2203292" cy="508452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" name="Google Shape;472;p22"/>
          <p:cNvSpPr/>
          <p:nvPr/>
        </p:nvSpPr>
        <p:spPr>
          <a:xfrm>
            <a:off x="-4750" y="-4750"/>
            <a:ext cx="9144000" cy="6858000"/>
          </a:xfrm>
          <a:prstGeom prst="rect">
            <a:avLst/>
          </a:prstGeom>
          <a:noFill/>
          <a:ln w="76200" cap="flat" cmpd="sng">
            <a:solidFill>
              <a:srgbClr val="F1A3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4" name="Google Shape;484;p22"/>
          <p:cNvSpPr txBox="1"/>
          <p:nvPr/>
        </p:nvSpPr>
        <p:spPr>
          <a:xfrm>
            <a:off x="6922389" y="2060179"/>
            <a:ext cx="1945500" cy="184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bg-BG" sz="16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Селска лястовица -</a:t>
            </a:r>
            <a:r>
              <a:rPr lang="bg-BG" sz="1600">
                <a:latin typeface="Raleway"/>
                <a:ea typeface="Raleway"/>
                <a:cs typeface="Raleway"/>
                <a:sym typeface="Raleway"/>
              </a:rPr>
              <a:t> т</a:t>
            </a:r>
            <a:r>
              <a:rPr lang="bg-BG" sz="16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я е с онази характерна опашка. Има и ярко червена гуша.</a:t>
            </a:r>
            <a:endParaRPr sz="12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85" name="Google Shape;485;p22"/>
          <p:cNvSpPr txBox="1"/>
          <p:nvPr/>
        </p:nvSpPr>
        <p:spPr>
          <a:xfrm>
            <a:off x="99675" y="6459100"/>
            <a:ext cx="26277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bg-BG" sz="7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Снимка: Wikipedia</a:t>
            </a:r>
            <a:endParaRPr sz="7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486" name="Google Shape;486;p22"/>
          <p:cNvPicPr preferRelativeResize="0"/>
          <p:nvPr/>
        </p:nvPicPr>
        <p:blipFill rotWithShape="1">
          <a:blip r:embed="rId3">
            <a:alphaModFix/>
          </a:blip>
          <a:srcRect l="12681" r="15790"/>
          <a:stretch/>
        </p:blipFill>
        <p:spPr>
          <a:xfrm>
            <a:off x="188536" y="696125"/>
            <a:ext cx="6540567" cy="51435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C1E1FE32-9826-91EF-6ABE-14516D7D18D0}"/>
              </a:ext>
            </a:extLst>
          </p:cNvPr>
          <p:cNvGrpSpPr/>
          <p:nvPr/>
        </p:nvGrpSpPr>
        <p:grpSpPr>
          <a:xfrm>
            <a:off x="1983639" y="6263454"/>
            <a:ext cx="6991658" cy="549124"/>
            <a:chOff x="1983639" y="6263454"/>
            <a:chExt cx="6991658" cy="549124"/>
          </a:xfrm>
        </p:grpSpPr>
        <p:grpSp>
          <p:nvGrpSpPr>
            <p:cNvPr id="3" name="Google Shape;81;p2">
              <a:extLst>
                <a:ext uri="{FF2B5EF4-FFF2-40B4-BE49-F238E27FC236}">
                  <a16:creationId xmlns:a16="http://schemas.microsoft.com/office/drawing/2014/main" id="{CD73F522-8B47-50CE-4A21-27017B6DB6B8}"/>
                </a:ext>
              </a:extLst>
            </p:cNvPr>
            <p:cNvGrpSpPr/>
            <p:nvPr/>
          </p:nvGrpSpPr>
          <p:grpSpPr>
            <a:xfrm>
              <a:off x="1983639" y="6263454"/>
              <a:ext cx="6991658" cy="452903"/>
              <a:chOff x="1546225" y="6298706"/>
              <a:chExt cx="6991658" cy="452903"/>
            </a:xfrm>
          </p:grpSpPr>
          <p:grpSp>
            <p:nvGrpSpPr>
              <p:cNvPr id="5" name="Google Shape;82;p2">
                <a:extLst>
                  <a:ext uri="{FF2B5EF4-FFF2-40B4-BE49-F238E27FC236}">
                    <a16:creationId xmlns:a16="http://schemas.microsoft.com/office/drawing/2014/main" id="{ED0A91D9-9FB2-F3D8-5FC6-7BD5B451F1FA}"/>
                  </a:ext>
                </a:extLst>
              </p:cNvPr>
              <p:cNvGrpSpPr/>
              <p:nvPr/>
            </p:nvGrpSpPr>
            <p:grpSpPr>
              <a:xfrm>
                <a:off x="3856358" y="6371056"/>
                <a:ext cx="4624885" cy="380553"/>
                <a:chOff x="1393050" y="6187487"/>
                <a:chExt cx="6856761" cy="564200"/>
              </a:xfrm>
            </p:grpSpPr>
            <p:pic>
              <p:nvPicPr>
                <p:cNvPr id="7" name="Google Shape;83;p2">
                  <a:extLst>
                    <a:ext uri="{FF2B5EF4-FFF2-40B4-BE49-F238E27FC236}">
                      <a16:creationId xmlns:a16="http://schemas.microsoft.com/office/drawing/2014/main" id="{3DBABA11-3143-0CA2-C03F-6B52AD6A2799}"/>
                    </a:ext>
                  </a:extLst>
                </p:cNvPr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/>
                <a:stretch/>
              </p:blipFill>
              <p:spPr>
                <a:xfrm>
                  <a:off x="1393050" y="6187487"/>
                  <a:ext cx="869152" cy="5642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8" name="Google Shape;84;p2">
                  <a:extLst>
                    <a:ext uri="{FF2B5EF4-FFF2-40B4-BE49-F238E27FC236}">
                      <a16:creationId xmlns:a16="http://schemas.microsoft.com/office/drawing/2014/main" id="{51D16DC2-914F-0447-855C-8DB2B4417105}"/>
                    </a:ext>
                  </a:extLst>
                </p:cNvPr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/>
                <a:stretch/>
              </p:blipFill>
              <p:spPr>
                <a:xfrm>
                  <a:off x="2297936" y="6218417"/>
                  <a:ext cx="537745" cy="50232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9" name="Google Shape;85;p2">
                  <a:extLst>
                    <a:ext uri="{FF2B5EF4-FFF2-40B4-BE49-F238E27FC236}">
                      <a16:creationId xmlns:a16="http://schemas.microsoft.com/office/drawing/2014/main" id="{FBCAAD74-9E24-D0B9-B681-C8194072AD32}"/>
                    </a:ext>
                  </a:extLst>
                </p:cNvPr>
                <p:cNvPicPr preferRelativeResize="0"/>
                <p:nvPr/>
              </p:nvPicPr>
              <p:blipFill rotWithShape="1">
                <a:blip r:embed="rId6">
                  <a:alphaModFix/>
                </a:blip>
                <a:srcRect/>
                <a:stretch/>
              </p:blipFill>
              <p:spPr>
                <a:xfrm>
                  <a:off x="2902536" y="6265602"/>
                  <a:ext cx="750135" cy="407957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0" name="Google Shape;86;p2">
                  <a:extLst>
                    <a:ext uri="{FF2B5EF4-FFF2-40B4-BE49-F238E27FC236}">
                      <a16:creationId xmlns:a16="http://schemas.microsoft.com/office/drawing/2014/main" id="{07D13062-A665-D354-26B9-4E5CDCE66D61}"/>
                    </a:ext>
                  </a:extLst>
                </p:cNvPr>
                <p:cNvPicPr preferRelativeResize="0"/>
                <p:nvPr/>
              </p:nvPicPr>
              <p:blipFill rotWithShape="1">
                <a:blip r:embed="rId7">
                  <a:alphaModFix/>
                </a:blip>
                <a:srcRect/>
                <a:stretch/>
              </p:blipFill>
              <p:spPr>
                <a:xfrm>
                  <a:off x="3751749" y="6265612"/>
                  <a:ext cx="537754" cy="4001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1" name="Google Shape;87;p2">
                  <a:extLst>
                    <a:ext uri="{FF2B5EF4-FFF2-40B4-BE49-F238E27FC236}">
                      <a16:creationId xmlns:a16="http://schemas.microsoft.com/office/drawing/2014/main" id="{6E57B594-F2C1-08A9-59AF-451711BD7531}"/>
                    </a:ext>
                  </a:extLst>
                </p:cNvPr>
                <p:cNvPicPr preferRelativeResize="0"/>
                <p:nvPr/>
              </p:nvPicPr>
              <p:blipFill rotWithShape="1">
                <a:blip r:embed="rId8">
                  <a:alphaModFix/>
                </a:blip>
                <a:srcRect l="16191" t="37772" r="14641" b="39894"/>
                <a:stretch/>
              </p:blipFill>
              <p:spPr>
                <a:xfrm>
                  <a:off x="4388583" y="6265612"/>
                  <a:ext cx="1263540" cy="40795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2" name="Google Shape;88;p2">
                  <a:extLst>
                    <a:ext uri="{FF2B5EF4-FFF2-40B4-BE49-F238E27FC236}">
                      <a16:creationId xmlns:a16="http://schemas.microsoft.com/office/drawing/2014/main" id="{B229A9AA-2C42-9A1D-96F0-1A2C2D029C5C}"/>
                    </a:ext>
                  </a:extLst>
                </p:cNvPr>
                <p:cNvPicPr preferRelativeResize="0"/>
                <p:nvPr/>
              </p:nvPicPr>
              <p:blipFill rotWithShape="1">
                <a:blip r:embed="rId9">
                  <a:alphaModFix/>
                </a:blip>
                <a:srcRect/>
                <a:stretch/>
              </p:blipFill>
              <p:spPr>
                <a:xfrm>
                  <a:off x="5751208" y="6265613"/>
                  <a:ext cx="843690" cy="3899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3" name="Google Shape;89;p2">
                  <a:extLst>
                    <a:ext uri="{FF2B5EF4-FFF2-40B4-BE49-F238E27FC236}">
                      <a16:creationId xmlns:a16="http://schemas.microsoft.com/office/drawing/2014/main" id="{39DDB3D8-78A7-EC50-F5F4-BCFDC23D2844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0">
                  <a:alphaModFix/>
                </a:blip>
                <a:srcRect/>
                <a:stretch/>
              </p:blipFill>
              <p:spPr>
                <a:xfrm>
                  <a:off x="6693981" y="6256607"/>
                  <a:ext cx="1555830" cy="40795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cxnSp>
            <p:nvCxnSpPr>
              <p:cNvPr id="6" name="Google Shape;90;p2">
                <a:extLst>
                  <a:ext uri="{FF2B5EF4-FFF2-40B4-BE49-F238E27FC236}">
                    <a16:creationId xmlns:a16="http://schemas.microsoft.com/office/drawing/2014/main" id="{1263FE9F-90B3-1F7C-75CF-9C68E6A4F68F}"/>
                  </a:ext>
                </a:extLst>
              </p:cNvPr>
              <p:cNvCxnSpPr/>
              <p:nvPr/>
            </p:nvCxnSpPr>
            <p:spPr>
              <a:xfrm>
                <a:off x="1546225" y="6298706"/>
                <a:ext cx="6991658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CCCCCC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</p:grpSp>
        <p:pic>
          <p:nvPicPr>
            <p:cNvPr id="4" name="Google Shape;95;p2">
              <a:extLst>
                <a:ext uri="{FF2B5EF4-FFF2-40B4-BE49-F238E27FC236}">
                  <a16:creationId xmlns:a16="http://schemas.microsoft.com/office/drawing/2014/main" id="{8D645F46-9B63-FCC8-2F12-C033AE288AE3}"/>
                </a:ext>
              </a:extLst>
            </p:cNvPr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1983639" y="6304126"/>
              <a:ext cx="2203292" cy="508452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" name="Google Shape;491;p23"/>
          <p:cNvSpPr/>
          <p:nvPr/>
        </p:nvSpPr>
        <p:spPr>
          <a:xfrm>
            <a:off x="-4750" y="-4750"/>
            <a:ext cx="9144000" cy="6858000"/>
          </a:xfrm>
          <a:prstGeom prst="rect">
            <a:avLst/>
          </a:prstGeom>
          <a:noFill/>
          <a:ln w="76200" cap="flat" cmpd="sng">
            <a:solidFill>
              <a:srgbClr val="F1A3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3" name="Google Shape;503;p23"/>
          <p:cNvSpPr txBox="1"/>
          <p:nvPr/>
        </p:nvSpPr>
        <p:spPr>
          <a:xfrm>
            <a:off x="354149" y="5536884"/>
            <a:ext cx="8587818" cy="7509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bg-BG" sz="16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Останалите 3 вида са – червенокръстата лястовица, бреговата лястовица и скалната лястовица.</a:t>
            </a:r>
            <a:endParaRPr sz="12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504" name="Google Shape;504;p23"/>
          <p:cNvSpPr txBox="1"/>
          <p:nvPr/>
        </p:nvSpPr>
        <p:spPr>
          <a:xfrm>
            <a:off x="99675" y="6459100"/>
            <a:ext cx="26277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bg-BG" sz="7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Снимка: Wikipedia</a:t>
            </a:r>
            <a:endParaRPr sz="7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505" name="Google Shape;505;p23"/>
          <p:cNvPicPr preferRelativeResize="0"/>
          <p:nvPr/>
        </p:nvPicPr>
        <p:blipFill rotWithShape="1">
          <a:blip r:embed="rId3">
            <a:alphaModFix/>
          </a:blip>
          <a:srcRect l="49318" t="25250" r="25598" b="37784"/>
          <a:stretch/>
        </p:blipFill>
        <p:spPr>
          <a:xfrm>
            <a:off x="245806" y="206477"/>
            <a:ext cx="3985228" cy="3303639"/>
          </a:xfrm>
          <a:prstGeom prst="rect">
            <a:avLst/>
          </a:prstGeom>
          <a:noFill/>
          <a:ln>
            <a:noFill/>
          </a:ln>
        </p:spPr>
      </p:pic>
      <p:pic>
        <p:nvPicPr>
          <p:cNvPr id="506" name="Google Shape;506;p23"/>
          <p:cNvPicPr preferRelativeResize="0"/>
          <p:nvPr/>
        </p:nvPicPr>
        <p:blipFill rotWithShape="1">
          <a:blip r:embed="rId4">
            <a:alphaModFix/>
          </a:blip>
          <a:srcRect l="29826" t="27749" r="26590" b="12467"/>
          <a:stretch/>
        </p:blipFill>
        <p:spPr>
          <a:xfrm>
            <a:off x="2655444" y="2278266"/>
            <a:ext cx="3985228" cy="3074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07" name="Google Shape;507;p23"/>
          <p:cNvPicPr preferRelativeResize="0"/>
          <p:nvPr/>
        </p:nvPicPr>
        <p:blipFill rotWithShape="1">
          <a:blip r:embed="rId5">
            <a:alphaModFix/>
          </a:blip>
          <a:srcRect l="39693" r="14710"/>
          <a:stretch/>
        </p:blipFill>
        <p:spPr>
          <a:xfrm>
            <a:off x="5870127" y="206477"/>
            <a:ext cx="2988298" cy="368646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D3EFDD7E-979C-9202-7469-F0C89BFEECA5}"/>
              </a:ext>
            </a:extLst>
          </p:cNvPr>
          <p:cNvGrpSpPr/>
          <p:nvPr/>
        </p:nvGrpSpPr>
        <p:grpSpPr>
          <a:xfrm>
            <a:off x="1983639" y="6263454"/>
            <a:ext cx="6991658" cy="549124"/>
            <a:chOff x="1983639" y="6263454"/>
            <a:chExt cx="6991658" cy="549124"/>
          </a:xfrm>
        </p:grpSpPr>
        <p:grpSp>
          <p:nvGrpSpPr>
            <p:cNvPr id="3" name="Google Shape;81;p2">
              <a:extLst>
                <a:ext uri="{FF2B5EF4-FFF2-40B4-BE49-F238E27FC236}">
                  <a16:creationId xmlns:a16="http://schemas.microsoft.com/office/drawing/2014/main" id="{3E53E414-7E5E-EE77-8688-D298C5AB546D}"/>
                </a:ext>
              </a:extLst>
            </p:cNvPr>
            <p:cNvGrpSpPr/>
            <p:nvPr/>
          </p:nvGrpSpPr>
          <p:grpSpPr>
            <a:xfrm>
              <a:off x="1983639" y="6263454"/>
              <a:ext cx="6991658" cy="452903"/>
              <a:chOff x="1546225" y="6298706"/>
              <a:chExt cx="6991658" cy="452903"/>
            </a:xfrm>
          </p:grpSpPr>
          <p:grpSp>
            <p:nvGrpSpPr>
              <p:cNvPr id="5" name="Google Shape;82;p2">
                <a:extLst>
                  <a:ext uri="{FF2B5EF4-FFF2-40B4-BE49-F238E27FC236}">
                    <a16:creationId xmlns:a16="http://schemas.microsoft.com/office/drawing/2014/main" id="{C8853A8D-634A-C144-90C7-2278BF0FAE8B}"/>
                  </a:ext>
                </a:extLst>
              </p:cNvPr>
              <p:cNvGrpSpPr/>
              <p:nvPr/>
            </p:nvGrpSpPr>
            <p:grpSpPr>
              <a:xfrm>
                <a:off x="3856358" y="6371056"/>
                <a:ext cx="4624885" cy="380553"/>
                <a:chOff x="1393050" y="6187487"/>
                <a:chExt cx="6856761" cy="564200"/>
              </a:xfrm>
            </p:grpSpPr>
            <p:pic>
              <p:nvPicPr>
                <p:cNvPr id="7" name="Google Shape;83;p2">
                  <a:extLst>
                    <a:ext uri="{FF2B5EF4-FFF2-40B4-BE49-F238E27FC236}">
                      <a16:creationId xmlns:a16="http://schemas.microsoft.com/office/drawing/2014/main" id="{CACBFE74-2CAD-70D6-7995-D0463738D2E0}"/>
                    </a:ext>
                  </a:extLst>
                </p:cNvPr>
                <p:cNvPicPr preferRelativeResize="0"/>
                <p:nvPr/>
              </p:nvPicPr>
              <p:blipFill rotWithShape="1">
                <a:blip r:embed="rId6">
                  <a:alphaModFix/>
                </a:blip>
                <a:srcRect/>
                <a:stretch/>
              </p:blipFill>
              <p:spPr>
                <a:xfrm>
                  <a:off x="1393050" y="6187487"/>
                  <a:ext cx="869152" cy="5642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8" name="Google Shape;84;p2">
                  <a:extLst>
                    <a:ext uri="{FF2B5EF4-FFF2-40B4-BE49-F238E27FC236}">
                      <a16:creationId xmlns:a16="http://schemas.microsoft.com/office/drawing/2014/main" id="{0DF89727-34D2-8945-276C-74A06181D68C}"/>
                    </a:ext>
                  </a:extLst>
                </p:cNvPr>
                <p:cNvPicPr preferRelativeResize="0"/>
                <p:nvPr/>
              </p:nvPicPr>
              <p:blipFill rotWithShape="1">
                <a:blip r:embed="rId7">
                  <a:alphaModFix/>
                </a:blip>
                <a:srcRect/>
                <a:stretch/>
              </p:blipFill>
              <p:spPr>
                <a:xfrm>
                  <a:off x="2297936" y="6218417"/>
                  <a:ext cx="537745" cy="50232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9" name="Google Shape;85;p2">
                  <a:extLst>
                    <a:ext uri="{FF2B5EF4-FFF2-40B4-BE49-F238E27FC236}">
                      <a16:creationId xmlns:a16="http://schemas.microsoft.com/office/drawing/2014/main" id="{45710081-F1A9-880B-A6FF-4386C8E770BC}"/>
                    </a:ext>
                  </a:extLst>
                </p:cNvPr>
                <p:cNvPicPr preferRelativeResize="0"/>
                <p:nvPr/>
              </p:nvPicPr>
              <p:blipFill rotWithShape="1">
                <a:blip r:embed="rId8">
                  <a:alphaModFix/>
                </a:blip>
                <a:srcRect/>
                <a:stretch/>
              </p:blipFill>
              <p:spPr>
                <a:xfrm>
                  <a:off x="2902536" y="6265602"/>
                  <a:ext cx="750135" cy="407957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0" name="Google Shape;86;p2">
                  <a:extLst>
                    <a:ext uri="{FF2B5EF4-FFF2-40B4-BE49-F238E27FC236}">
                      <a16:creationId xmlns:a16="http://schemas.microsoft.com/office/drawing/2014/main" id="{B7EBB6D8-43BA-E738-C732-FC93C486A805}"/>
                    </a:ext>
                  </a:extLst>
                </p:cNvPr>
                <p:cNvPicPr preferRelativeResize="0"/>
                <p:nvPr/>
              </p:nvPicPr>
              <p:blipFill rotWithShape="1">
                <a:blip r:embed="rId9">
                  <a:alphaModFix/>
                </a:blip>
                <a:srcRect/>
                <a:stretch/>
              </p:blipFill>
              <p:spPr>
                <a:xfrm>
                  <a:off x="3751749" y="6265612"/>
                  <a:ext cx="537754" cy="4001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1" name="Google Shape;87;p2">
                  <a:extLst>
                    <a:ext uri="{FF2B5EF4-FFF2-40B4-BE49-F238E27FC236}">
                      <a16:creationId xmlns:a16="http://schemas.microsoft.com/office/drawing/2014/main" id="{94B82C84-BD30-C259-A6FD-C3682FF4C951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0">
                  <a:alphaModFix/>
                </a:blip>
                <a:srcRect l="16191" t="37772" r="14641" b="39894"/>
                <a:stretch/>
              </p:blipFill>
              <p:spPr>
                <a:xfrm>
                  <a:off x="4388583" y="6265612"/>
                  <a:ext cx="1263540" cy="40795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2" name="Google Shape;88;p2">
                  <a:extLst>
                    <a:ext uri="{FF2B5EF4-FFF2-40B4-BE49-F238E27FC236}">
                      <a16:creationId xmlns:a16="http://schemas.microsoft.com/office/drawing/2014/main" id="{495C30CD-71D2-423B-976A-62DED64D328F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1">
                  <a:alphaModFix/>
                </a:blip>
                <a:srcRect/>
                <a:stretch/>
              </p:blipFill>
              <p:spPr>
                <a:xfrm>
                  <a:off x="5751208" y="6265613"/>
                  <a:ext cx="843690" cy="3899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3" name="Google Shape;89;p2">
                  <a:extLst>
                    <a:ext uri="{FF2B5EF4-FFF2-40B4-BE49-F238E27FC236}">
                      <a16:creationId xmlns:a16="http://schemas.microsoft.com/office/drawing/2014/main" id="{AB2C20F7-4D7B-BAED-81B7-9991E0C070B9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2">
                  <a:alphaModFix/>
                </a:blip>
                <a:srcRect/>
                <a:stretch/>
              </p:blipFill>
              <p:spPr>
                <a:xfrm>
                  <a:off x="6693981" y="6256607"/>
                  <a:ext cx="1555830" cy="40795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cxnSp>
            <p:nvCxnSpPr>
              <p:cNvPr id="6" name="Google Shape;90;p2">
                <a:extLst>
                  <a:ext uri="{FF2B5EF4-FFF2-40B4-BE49-F238E27FC236}">
                    <a16:creationId xmlns:a16="http://schemas.microsoft.com/office/drawing/2014/main" id="{64F8612B-DF2D-935B-3A37-C8725B0CBB5F}"/>
                  </a:ext>
                </a:extLst>
              </p:cNvPr>
              <p:cNvCxnSpPr/>
              <p:nvPr/>
            </p:nvCxnSpPr>
            <p:spPr>
              <a:xfrm>
                <a:off x="1546225" y="6298706"/>
                <a:ext cx="6991658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CCCCCC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</p:grpSp>
        <p:pic>
          <p:nvPicPr>
            <p:cNvPr id="4" name="Google Shape;95;p2">
              <a:extLst>
                <a:ext uri="{FF2B5EF4-FFF2-40B4-BE49-F238E27FC236}">
                  <a16:creationId xmlns:a16="http://schemas.microsoft.com/office/drawing/2014/main" id="{A35FF12E-49A8-4035-15B6-5B7D916F83B5}"/>
                </a:ext>
              </a:extLst>
            </p:cNvPr>
            <p:cNvPicPr preferRelativeResize="0"/>
            <p:nvPr/>
          </p:nvPicPr>
          <p:blipFill rotWithShape="1">
            <a:blip r:embed="rId13">
              <a:alphaModFix/>
            </a:blip>
            <a:srcRect/>
            <a:stretch/>
          </p:blipFill>
          <p:spPr>
            <a:xfrm>
              <a:off x="1983639" y="6304126"/>
              <a:ext cx="2203292" cy="508452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" name="Google Shape;512;p24"/>
          <p:cNvSpPr/>
          <p:nvPr/>
        </p:nvSpPr>
        <p:spPr>
          <a:xfrm>
            <a:off x="-4750" y="-4750"/>
            <a:ext cx="9144000" cy="6858000"/>
          </a:xfrm>
          <a:prstGeom prst="rect">
            <a:avLst/>
          </a:prstGeom>
          <a:noFill/>
          <a:ln w="76200" cap="flat" cmpd="sng">
            <a:solidFill>
              <a:srgbClr val="F1A3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4" name="Google Shape;524;p24"/>
          <p:cNvSpPr txBox="1"/>
          <p:nvPr/>
        </p:nvSpPr>
        <p:spPr>
          <a:xfrm>
            <a:off x="256458" y="4871818"/>
            <a:ext cx="8621584" cy="13172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bg-BG" sz="16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През пролетта лястовиците строят своето гнездо.</a:t>
            </a:r>
            <a:endParaRPr/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bg-BG" sz="16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То е направено от кал и малко сухи треви за повече здравина.</a:t>
            </a:r>
            <a:endParaRPr/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bg-BG" sz="16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Лястовиците неуморно носят „тухла“ по „тухла“ материал за своето гнездо, което отнема около една до две седмици за строеж.</a:t>
            </a:r>
            <a:endParaRPr sz="12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525" name="Google Shape;525;p24"/>
          <p:cNvSpPr txBox="1"/>
          <p:nvPr/>
        </p:nvSpPr>
        <p:spPr>
          <a:xfrm>
            <a:off x="99675" y="6459100"/>
            <a:ext cx="26277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bg-BG" sz="7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Снимка: Wikipedia</a:t>
            </a:r>
            <a:endParaRPr sz="7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526" name="Google Shape;526;p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20052" y="252529"/>
            <a:ext cx="6894395" cy="458192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5F231F09-79ED-CD90-EA6C-BEB9B18547C7}"/>
              </a:ext>
            </a:extLst>
          </p:cNvPr>
          <p:cNvGrpSpPr/>
          <p:nvPr/>
        </p:nvGrpSpPr>
        <p:grpSpPr>
          <a:xfrm>
            <a:off x="1983639" y="6263454"/>
            <a:ext cx="6991658" cy="549124"/>
            <a:chOff x="1983639" y="6263454"/>
            <a:chExt cx="6991658" cy="549124"/>
          </a:xfrm>
        </p:grpSpPr>
        <p:grpSp>
          <p:nvGrpSpPr>
            <p:cNvPr id="3" name="Google Shape;81;p2">
              <a:extLst>
                <a:ext uri="{FF2B5EF4-FFF2-40B4-BE49-F238E27FC236}">
                  <a16:creationId xmlns:a16="http://schemas.microsoft.com/office/drawing/2014/main" id="{F9C55F71-273F-597D-BC6C-64EA9A532F40}"/>
                </a:ext>
              </a:extLst>
            </p:cNvPr>
            <p:cNvGrpSpPr/>
            <p:nvPr/>
          </p:nvGrpSpPr>
          <p:grpSpPr>
            <a:xfrm>
              <a:off x="1983639" y="6263454"/>
              <a:ext cx="6991658" cy="452903"/>
              <a:chOff x="1546225" y="6298706"/>
              <a:chExt cx="6991658" cy="452903"/>
            </a:xfrm>
          </p:grpSpPr>
          <p:grpSp>
            <p:nvGrpSpPr>
              <p:cNvPr id="5" name="Google Shape;82;p2">
                <a:extLst>
                  <a:ext uri="{FF2B5EF4-FFF2-40B4-BE49-F238E27FC236}">
                    <a16:creationId xmlns:a16="http://schemas.microsoft.com/office/drawing/2014/main" id="{71332039-7F13-65D9-2B96-99256ADC616C}"/>
                  </a:ext>
                </a:extLst>
              </p:cNvPr>
              <p:cNvGrpSpPr/>
              <p:nvPr/>
            </p:nvGrpSpPr>
            <p:grpSpPr>
              <a:xfrm>
                <a:off x="3856358" y="6371056"/>
                <a:ext cx="4624885" cy="380553"/>
                <a:chOff x="1393050" y="6187487"/>
                <a:chExt cx="6856761" cy="564200"/>
              </a:xfrm>
            </p:grpSpPr>
            <p:pic>
              <p:nvPicPr>
                <p:cNvPr id="7" name="Google Shape;83;p2">
                  <a:extLst>
                    <a:ext uri="{FF2B5EF4-FFF2-40B4-BE49-F238E27FC236}">
                      <a16:creationId xmlns:a16="http://schemas.microsoft.com/office/drawing/2014/main" id="{C08AEC93-F57D-E6B1-8DD6-37AFAA383F4D}"/>
                    </a:ext>
                  </a:extLst>
                </p:cNvPr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/>
                <a:stretch/>
              </p:blipFill>
              <p:spPr>
                <a:xfrm>
                  <a:off x="1393050" y="6187487"/>
                  <a:ext cx="869152" cy="5642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8" name="Google Shape;84;p2">
                  <a:extLst>
                    <a:ext uri="{FF2B5EF4-FFF2-40B4-BE49-F238E27FC236}">
                      <a16:creationId xmlns:a16="http://schemas.microsoft.com/office/drawing/2014/main" id="{4D91FF46-8A56-DB29-7FF1-93358365474D}"/>
                    </a:ext>
                  </a:extLst>
                </p:cNvPr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/>
                <a:stretch/>
              </p:blipFill>
              <p:spPr>
                <a:xfrm>
                  <a:off x="2297936" y="6218417"/>
                  <a:ext cx="537745" cy="50232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9" name="Google Shape;85;p2">
                  <a:extLst>
                    <a:ext uri="{FF2B5EF4-FFF2-40B4-BE49-F238E27FC236}">
                      <a16:creationId xmlns:a16="http://schemas.microsoft.com/office/drawing/2014/main" id="{12F1CF68-679C-4E22-D242-83EACD896BAA}"/>
                    </a:ext>
                  </a:extLst>
                </p:cNvPr>
                <p:cNvPicPr preferRelativeResize="0"/>
                <p:nvPr/>
              </p:nvPicPr>
              <p:blipFill rotWithShape="1">
                <a:blip r:embed="rId6">
                  <a:alphaModFix/>
                </a:blip>
                <a:srcRect/>
                <a:stretch/>
              </p:blipFill>
              <p:spPr>
                <a:xfrm>
                  <a:off x="2902536" y="6265602"/>
                  <a:ext cx="750135" cy="407957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0" name="Google Shape;86;p2">
                  <a:extLst>
                    <a:ext uri="{FF2B5EF4-FFF2-40B4-BE49-F238E27FC236}">
                      <a16:creationId xmlns:a16="http://schemas.microsoft.com/office/drawing/2014/main" id="{BD60961B-B43A-1965-E059-58C5DE2F19E2}"/>
                    </a:ext>
                  </a:extLst>
                </p:cNvPr>
                <p:cNvPicPr preferRelativeResize="0"/>
                <p:nvPr/>
              </p:nvPicPr>
              <p:blipFill rotWithShape="1">
                <a:blip r:embed="rId7">
                  <a:alphaModFix/>
                </a:blip>
                <a:srcRect/>
                <a:stretch/>
              </p:blipFill>
              <p:spPr>
                <a:xfrm>
                  <a:off x="3751749" y="6265612"/>
                  <a:ext cx="537754" cy="4001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1" name="Google Shape;87;p2">
                  <a:extLst>
                    <a:ext uri="{FF2B5EF4-FFF2-40B4-BE49-F238E27FC236}">
                      <a16:creationId xmlns:a16="http://schemas.microsoft.com/office/drawing/2014/main" id="{FC2EA39A-1413-35A3-0448-AA16198B551C}"/>
                    </a:ext>
                  </a:extLst>
                </p:cNvPr>
                <p:cNvPicPr preferRelativeResize="0"/>
                <p:nvPr/>
              </p:nvPicPr>
              <p:blipFill rotWithShape="1">
                <a:blip r:embed="rId8">
                  <a:alphaModFix/>
                </a:blip>
                <a:srcRect l="16191" t="37772" r="14641" b="39894"/>
                <a:stretch/>
              </p:blipFill>
              <p:spPr>
                <a:xfrm>
                  <a:off x="4388583" y="6265612"/>
                  <a:ext cx="1263540" cy="40795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2" name="Google Shape;88;p2">
                  <a:extLst>
                    <a:ext uri="{FF2B5EF4-FFF2-40B4-BE49-F238E27FC236}">
                      <a16:creationId xmlns:a16="http://schemas.microsoft.com/office/drawing/2014/main" id="{4C7014FB-8B83-7A7F-5A9C-BCB2AE53A090}"/>
                    </a:ext>
                  </a:extLst>
                </p:cNvPr>
                <p:cNvPicPr preferRelativeResize="0"/>
                <p:nvPr/>
              </p:nvPicPr>
              <p:blipFill rotWithShape="1">
                <a:blip r:embed="rId9">
                  <a:alphaModFix/>
                </a:blip>
                <a:srcRect/>
                <a:stretch/>
              </p:blipFill>
              <p:spPr>
                <a:xfrm>
                  <a:off x="5751208" y="6265613"/>
                  <a:ext cx="843690" cy="3899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3" name="Google Shape;89;p2">
                  <a:extLst>
                    <a:ext uri="{FF2B5EF4-FFF2-40B4-BE49-F238E27FC236}">
                      <a16:creationId xmlns:a16="http://schemas.microsoft.com/office/drawing/2014/main" id="{81784D8C-A5A4-ACF5-B9B0-50F360AB5B8A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0">
                  <a:alphaModFix/>
                </a:blip>
                <a:srcRect/>
                <a:stretch/>
              </p:blipFill>
              <p:spPr>
                <a:xfrm>
                  <a:off x="6693981" y="6256607"/>
                  <a:ext cx="1555830" cy="40795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cxnSp>
            <p:nvCxnSpPr>
              <p:cNvPr id="6" name="Google Shape;90;p2">
                <a:extLst>
                  <a:ext uri="{FF2B5EF4-FFF2-40B4-BE49-F238E27FC236}">
                    <a16:creationId xmlns:a16="http://schemas.microsoft.com/office/drawing/2014/main" id="{9DA5EBE8-DDAD-DAF7-FD6C-9168D00E51C8}"/>
                  </a:ext>
                </a:extLst>
              </p:cNvPr>
              <p:cNvCxnSpPr/>
              <p:nvPr/>
            </p:nvCxnSpPr>
            <p:spPr>
              <a:xfrm>
                <a:off x="1546225" y="6298706"/>
                <a:ext cx="6991658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CCCCCC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</p:grpSp>
        <p:pic>
          <p:nvPicPr>
            <p:cNvPr id="4" name="Google Shape;95;p2">
              <a:extLst>
                <a:ext uri="{FF2B5EF4-FFF2-40B4-BE49-F238E27FC236}">
                  <a16:creationId xmlns:a16="http://schemas.microsoft.com/office/drawing/2014/main" id="{A92A948B-8F32-5AEA-0911-D3E49C6947BE}"/>
                </a:ext>
              </a:extLst>
            </p:cNvPr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1983639" y="6304126"/>
              <a:ext cx="2203292" cy="508452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1" name="Google Shape;531;p25"/>
          <p:cNvSpPr/>
          <p:nvPr/>
        </p:nvSpPr>
        <p:spPr>
          <a:xfrm>
            <a:off x="-4750" y="-4750"/>
            <a:ext cx="9144000" cy="6858000"/>
          </a:xfrm>
          <a:prstGeom prst="rect">
            <a:avLst/>
          </a:prstGeom>
          <a:noFill/>
          <a:ln w="76200" cap="flat" cmpd="sng">
            <a:solidFill>
              <a:srgbClr val="F1A3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3" name="Google Shape;543;p25"/>
          <p:cNvSpPr txBox="1"/>
          <p:nvPr/>
        </p:nvSpPr>
        <p:spPr>
          <a:xfrm>
            <a:off x="4825524" y="653552"/>
            <a:ext cx="3907569" cy="13172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bg-BG" sz="16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А знаете ли че всяка лястовица у нас има уникално по форма гнездо, и можем да познаем точно, кой вид гнезди само по вида на гнездото!</a:t>
            </a:r>
            <a:endParaRPr sz="12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544" name="Google Shape;544;p25"/>
          <p:cNvSpPr txBox="1"/>
          <p:nvPr/>
        </p:nvSpPr>
        <p:spPr>
          <a:xfrm>
            <a:off x="99675" y="6459100"/>
            <a:ext cx="26277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bg-BG" sz="7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Снимка: Wikipedia</a:t>
            </a:r>
            <a:endParaRPr sz="7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545" name="Google Shape;545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656199" y="271629"/>
            <a:ext cx="6133173" cy="3449910"/>
          </a:xfrm>
          <a:prstGeom prst="rect">
            <a:avLst/>
          </a:prstGeom>
          <a:noFill/>
          <a:ln>
            <a:noFill/>
          </a:ln>
        </p:spPr>
      </p:pic>
      <p:pic>
        <p:nvPicPr>
          <p:cNvPr id="546" name="Google Shape;546;p2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61075" y="2277414"/>
            <a:ext cx="4225109" cy="3652095"/>
          </a:xfrm>
          <a:prstGeom prst="rect">
            <a:avLst/>
          </a:prstGeom>
          <a:noFill/>
          <a:ln>
            <a:noFill/>
          </a:ln>
        </p:spPr>
      </p:pic>
      <p:sp>
        <p:nvSpPr>
          <p:cNvPr id="547" name="Google Shape;547;p25"/>
          <p:cNvSpPr txBox="1"/>
          <p:nvPr/>
        </p:nvSpPr>
        <p:spPr>
          <a:xfrm>
            <a:off x="456602" y="3839686"/>
            <a:ext cx="3907569" cy="21667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bg-BG" sz="16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Селската лястовица има отворено гнездо, като малка купичка.</a:t>
            </a:r>
            <a:endParaRPr/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6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bg-BG" sz="16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Докато градската лястовица има изцяло затворено гнездо, и само малка дупчица, от която лястовиците влизат и излизат от гнездото.</a:t>
            </a:r>
            <a:endParaRPr sz="12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5443F3D5-102C-64CF-F20C-171B9A52CD06}"/>
              </a:ext>
            </a:extLst>
          </p:cNvPr>
          <p:cNvGrpSpPr/>
          <p:nvPr/>
        </p:nvGrpSpPr>
        <p:grpSpPr>
          <a:xfrm>
            <a:off x="1983639" y="6263454"/>
            <a:ext cx="6991658" cy="549124"/>
            <a:chOff x="1983639" y="6263454"/>
            <a:chExt cx="6991658" cy="549124"/>
          </a:xfrm>
        </p:grpSpPr>
        <p:grpSp>
          <p:nvGrpSpPr>
            <p:cNvPr id="3" name="Google Shape;81;p2">
              <a:extLst>
                <a:ext uri="{FF2B5EF4-FFF2-40B4-BE49-F238E27FC236}">
                  <a16:creationId xmlns:a16="http://schemas.microsoft.com/office/drawing/2014/main" id="{4BEBF5F6-EED9-9971-5F81-D856F8384496}"/>
                </a:ext>
              </a:extLst>
            </p:cNvPr>
            <p:cNvGrpSpPr/>
            <p:nvPr/>
          </p:nvGrpSpPr>
          <p:grpSpPr>
            <a:xfrm>
              <a:off x="1983639" y="6263454"/>
              <a:ext cx="6991658" cy="452903"/>
              <a:chOff x="1546225" y="6298706"/>
              <a:chExt cx="6991658" cy="452903"/>
            </a:xfrm>
          </p:grpSpPr>
          <p:grpSp>
            <p:nvGrpSpPr>
              <p:cNvPr id="5" name="Google Shape;82;p2">
                <a:extLst>
                  <a:ext uri="{FF2B5EF4-FFF2-40B4-BE49-F238E27FC236}">
                    <a16:creationId xmlns:a16="http://schemas.microsoft.com/office/drawing/2014/main" id="{71197CDB-6CF9-8220-D59C-DE318D63DC2E}"/>
                  </a:ext>
                </a:extLst>
              </p:cNvPr>
              <p:cNvGrpSpPr/>
              <p:nvPr/>
            </p:nvGrpSpPr>
            <p:grpSpPr>
              <a:xfrm>
                <a:off x="3856358" y="6371056"/>
                <a:ext cx="4624885" cy="380553"/>
                <a:chOff x="1393050" y="6187487"/>
                <a:chExt cx="6856761" cy="564200"/>
              </a:xfrm>
            </p:grpSpPr>
            <p:pic>
              <p:nvPicPr>
                <p:cNvPr id="7" name="Google Shape;83;p2">
                  <a:extLst>
                    <a:ext uri="{FF2B5EF4-FFF2-40B4-BE49-F238E27FC236}">
                      <a16:creationId xmlns:a16="http://schemas.microsoft.com/office/drawing/2014/main" id="{477920F6-C59B-B3A4-4B74-0C40AC7954DF}"/>
                    </a:ext>
                  </a:extLst>
                </p:cNvPr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/>
                <a:stretch/>
              </p:blipFill>
              <p:spPr>
                <a:xfrm>
                  <a:off x="1393050" y="6187487"/>
                  <a:ext cx="869152" cy="5642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8" name="Google Shape;84;p2">
                  <a:extLst>
                    <a:ext uri="{FF2B5EF4-FFF2-40B4-BE49-F238E27FC236}">
                      <a16:creationId xmlns:a16="http://schemas.microsoft.com/office/drawing/2014/main" id="{9B9C5B7A-9F52-8E21-5AFC-ADB4A41C9F6C}"/>
                    </a:ext>
                  </a:extLst>
                </p:cNvPr>
                <p:cNvPicPr preferRelativeResize="0"/>
                <p:nvPr/>
              </p:nvPicPr>
              <p:blipFill rotWithShape="1">
                <a:blip r:embed="rId6">
                  <a:alphaModFix/>
                </a:blip>
                <a:srcRect/>
                <a:stretch/>
              </p:blipFill>
              <p:spPr>
                <a:xfrm>
                  <a:off x="2297936" y="6218417"/>
                  <a:ext cx="537745" cy="50232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9" name="Google Shape;85;p2">
                  <a:extLst>
                    <a:ext uri="{FF2B5EF4-FFF2-40B4-BE49-F238E27FC236}">
                      <a16:creationId xmlns:a16="http://schemas.microsoft.com/office/drawing/2014/main" id="{388E4E46-48D0-646B-374A-D37B01194B52}"/>
                    </a:ext>
                  </a:extLst>
                </p:cNvPr>
                <p:cNvPicPr preferRelativeResize="0"/>
                <p:nvPr/>
              </p:nvPicPr>
              <p:blipFill rotWithShape="1">
                <a:blip r:embed="rId7">
                  <a:alphaModFix/>
                </a:blip>
                <a:srcRect/>
                <a:stretch/>
              </p:blipFill>
              <p:spPr>
                <a:xfrm>
                  <a:off x="2902536" y="6265602"/>
                  <a:ext cx="750135" cy="407957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0" name="Google Shape;86;p2">
                  <a:extLst>
                    <a:ext uri="{FF2B5EF4-FFF2-40B4-BE49-F238E27FC236}">
                      <a16:creationId xmlns:a16="http://schemas.microsoft.com/office/drawing/2014/main" id="{C44A8088-E415-C644-6AE2-B28AD8E5F41D}"/>
                    </a:ext>
                  </a:extLst>
                </p:cNvPr>
                <p:cNvPicPr preferRelativeResize="0"/>
                <p:nvPr/>
              </p:nvPicPr>
              <p:blipFill rotWithShape="1">
                <a:blip r:embed="rId8">
                  <a:alphaModFix/>
                </a:blip>
                <a:srcRect/>
                <a:stretch/>
              </p:blipFill>
              <p:spPr>
                <a:xfrm>
                  <a:off x="3751749" y="6265612"/>
                  <a:ext cx="537754" cy="4001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1" name="Google Shape;87;p2">
                  <a:extLst>
                    <a:ext uri="{FF2B5EF4-FFF2-40B4-BE49-F238E27FC236}">
                      <a16:creationId xmlns:a16="http://schemas.microsoft.com/office/drawing/2014/main" id="{550F84EF-3ECC-B6A3-FD72-5F1AF06D108C}"/>
                    </a:ext>
                  </a:extLst>
                </p:cNvPr>
                <p:cNvPicPr preferRelativeResize="0"/>
                <p:nvPr/>
              </p:nvPicPr>
              <p:blipFill rotWithShape="1">
                <a:blip r:embed="rId9">
                  <a:alphaModFix/>
                </a:blip>
                <a:srcRect l="16191" t="37772" r="14641" b="39894"/>
                <a:stretch/>
              </p:blipFill>
              <p:spPr>
                <a:xfrm>
                  <a:off x="4388583" y="6265612"/>
                  <a:ext cx="1263540" cy="40795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2" name="Google Shape;88;p2">
                  <a:extLst>
                    <a:ext uri="{FF2B5EF4-FFF2-40B4-BE49-F238E27FC236}">
                      <a16:creationId xmlns:a16="http://schemas.microsoft.com/office/drawing/2014/main" id="{34228ACA-605B-E11D-A734-931ED4010B2F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0">
                  <a:alphaModFix/>
                </a:blip>
                <a:srcRect/>
                <a:stretch/>
              </p:blipFill>
              <p:spPr>
                <a:xfrm>
                  <a:off x="5751208" y="6265613"/>
                  <a:ext cx="843690" cy="3899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3" name="Google Shape;89;p2">
                  <a:extLst>
                    <a:ext uri="{FF2B5EF4-FFF2-40B4-BE49-F238E27FC236}">
                      <a16:creationId xmlns:a16="http://schemas.microsoft.com/office/drawing/2014/main" id="{285FBD9E-7E35-F844-7E3F-D05DA80E9C98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1">
                  <a:alphaModFix/>
                </a:blip>
                <a:srcRect/>
                <a:stretch/>
              </p:blipFill>
              <p:spPr>
                <a:xfrm>
                  <a:off x="6693981" y="6256607"/>
                  <a:ext cx="1555830" cy="40795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cxnSp>
            <p:nvCxnSpPr>
              <p:cNvPr id="6" name="Google Shape;90;p2">
                <a:extLst>
                  <a:ext uri="{FF2B5EF4-FFF2-40B4-BE49-F238E27FC236}">
                    <a16:creationId xmlns:a16="http://schemas.microsoft.com/office/drawing/2014/main" id="{DD16CFB8-5498-4933-7E98-859AE9900EB0}"/>
                  </a:ext>
                </a:extLst>
              </p:cNvPr>
              <p:cNvCxnSpPr/>
              <p:nvPr/>
            </p:nvCxnSpPr>
            <p:spPr>
              <a:xfrm>
                <a:off x="1546225" y="6298706"/>
                <a:ext cx="6991658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CCCCCC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</p:grpSp>
        <p:pic>
          <p:nvPicPr>
            <p:cNvPr id="4" name="Google Shape;95;p2">
              <a:extLst>
                <a:ext uri="{FF2B5EF4-FFF2-40B4-BE49-F238E27FC236}">
                  <a16:creationId xmlns:a16="http://schemas.microsoft.com/office/drawing/2014/main" id="{D0B43590-734C-BDBB-0702-5E833D651889}"/>
                </a:ext>
              </a:extLst>
            </p:cNvPr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1983639" y="6304126"/>
              <a:ext cx="2203292" cy="508452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" name="Google Shape;552;p26"/>
          <p:cNvSpPr/>
          <p:nvPr/>
        </p:nvSpPr>
        <p:spPr>
          <a:xfrm>
            <a:off x="-4750" y="-4750"/>
            <a:ext cx="9144000" cy="6858000"/>
          </a:xfrm>
          <a:prstGeom prst="rect">
            <a:avLst/>
          </a:prstGeom>
          <a:noFill/>
          <a:ln w="76200" cap="flat" cmpd="sng">
            <a:solidFill>
              <a:srgbClr val="F1A3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4" name="Google Shape;564;p26"/>
          <p:cNvSpPr txBox="1"/>
          <p:nvPr/>
        </p:nvSpPr>
        <p:spPr>
          <a:xfrm>
            <a:off x="5790372" y="561675"/>
            <a:ext cx="2820900" cy="156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bg-BG" sz="16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Бреговата лястовица, прави своите гнезда по </a:t>
            </a:r>
            <a:r>
              <a:rPr lang="bg-BG" sz="1600">
                <a:latin typeface="Raleway"/>
                <a:ea typeface="Raleway"/>
                <a:cs typeface="Raleway"/>
                <a:sym typeface="Raleway"/>
              </a:rPr>
              <a:t>песъчливите</a:t>
            </a:r>
            <a:r>
              <a:rPr lang="bg-BG" sz="16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брегове на реките, като копае тунелчета.</a:t>
            </a:r>
            <a:endParaRPr sz="12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565" name="Google Shape;565;p26"/>
          <p:cNvSpPr txBox="1"/>
          <p:nvPr/>
        </p:nvSpPr>
        <p:spPr>
          <a:xfrm>
            <a:off x="99675" y="6459100"/>
            <a:ext cx="26277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bg-BG" sz="7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Снимка: Wikipedia</a:t>
            </a:r>
            <a:endParaRPr sz="7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566" name="Google Shape;566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60663" y="2568583"/>
            <a:ext cx="5166600" cy="3675667"/>
          </a:xfrm>
          <a:prstGeom prst="rect">
            <a:avLst/>
          </a:prstGeom>
          <a:noFill/>
          <a:ln>
            <a:noFill/>
          </a:ln>
        </p:spPr>
      </p:pic>
      <p:pic>
        <p:nvPicPr>
          <p:cNvPr id="567" name="Google Shape;567;p2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422521" y="96389"/>
            <a:ext cx="6314283" cy="3551784"/>
          </a:xfrm>
          <a:prstGeom prst="rect">
            <a:avLst/>
          </a:prstGeom>
          <a:noFill/>
          <a:ln>
            <a:noFill/>
          </a:ln>
        </p:spPr>
      </p:pic>
      <p:sp>
        <p:nvSpPr>
          <p:cNvPr id="568" name="Google Shape;568;p26"/>
          <p:cNvSpPr txBox="1"/>
          <p:nvPr/>
        </p:nvSpPr>
        <p:spPr>
          <a:xfrm>
            <a:off x="491920" y="3908207"/>
            <a:ext cx="3159900" cy="213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bg-BG" sz="16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Гнездото на скалната лястовица пък много прилича на това на селската лястовица, но тук различното е мястото където тези лястовици живеят, а именно по отвестните скали. </a:t>
            </a:r>
            <a:endParaRPr sz="12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EFB51C5E-DAE1-FA3F-30CD-64E5E3E66C77}"/>
              </a:ext>
            </a:extLst>
          </p:cNvPr>
          <p:cNvGrpSpPr/>
          <p:nvPr/>
        </p:nvGrpSpPr>
        <p:grpSpPr>
          <a:xfrm>
            <a:off x="1983639" y="6263454"/>
            <a:ext cx="6991658" cy="549124"/>
            <a:chOff x="1983639" y="6263454"/>
            <a:chExt cx="6991658" cy="549124"/>
          </a:xfrm>
        </p:grpSpPr>
        <p:grpSp>
          <p:nvGrpSpPr>
            <p:cNvPr id="3" name="Google Shape;81;p2">
              <a:extLst>
                <a:ext uri="{FF2B5EF4-FFF2-40B4-BE49-F238E27FC236}">
                  <a16:creationId xmlns:a16="http://schemas.microsoft.com/office/drawing/2014/main" id="{D914BDCE-A6DD-13CF-B1B3-806D61CF04D9}"/>
                </a:ext>
              </a:extLst>
            </p:cNvPr>
            <p:cNvGrpSpPr/>
            <p:nvPr/>
          </p:nvGrpSpPr>
          <p:grpSpPr>
            <a:xfrm>
              <a:off x="1983639" y="6263454"/>
              <a:ext cx="6991658" cy="452903"/>
              <a:chOff x="1546225" y="6298706"/>
              <a:chExt cx="6991658" cy="452903"/>
            </a:xfrm>
          </p:grpSpPr>
          <p:grpSp>
            <p:nvGrpSpPr>
              <p:cNvPr id="5" name="Google Shape;82;p2">
                <a:extLst>
                  <a:ext uri="{FF2B5EF4-FFF2-40B4-BE49-F238E27FC236}">
                    <a16:creationId xmlns:a16="http://schemas.microsoft.com/office/drawing/2014/main" id="{AA280554-F8CE-33F4-FB70-3046799CF61B}"/>
                  </a:ext>
                </a:extLst>
              </p:cNvPr>
              <p:cNvGrpSpPr/>
              <p:nvPr/>
            </p:nvGrpSpPr>
            <p:grpSpPr>
              <a:xfrm>
                <a:off x="3856358" y="6371056"/>
                <a:ext cx="4624885" cy="380553"/>
                <a:chOff x="1393050" y="6187487"/>
                <a:chExt cx="6856761" cy="564200"/>
              </a:xfrm>
            </p:grpSpPr>
            <p:pic>
              <p:nvPicPr>
                <p:cNvPr id="7" name="Google Shape;83;p2">
                  <a:extLst>
                    <a:ext uri="{FF2B5EF4-FFF2-40B4-BE49-F238E27FC236}">
                      <a16:creationId xmlns:a16="http://schemas.microsoft.com/office/drawing/2014/main" id="{BBD7EFE7-AE12-5BD1-4DDB-B9CF3932FBC0}"/>
                    </a:ext>
                  </a:extLst>
                </p:cNvPr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/>
                <a:stretch/>
              </p:blipFill>
              <p:spPr>
                <a:xfrm>
                  <a:off x="1393050" y="6187487"/>
                  <a:ext cx="869152" cy="5642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8" name="Google Shape;84;p2">
                  <a:extLst>
                    <a:ext uri="{FF2B5EF4-FFF2-40B4-BE49-F238E27FC236}">
                      <a16:creationId xmlns:a16="http://schemas.microsoft.com/office/drawing/2014/main" id="{8314DC81-1E1E-576A-A168-82078CB9C783}"/>
                    </a:ext>
                  </a:extLst>
                </p:cNvPr>
                <p:cNvPicPr preferRelativeResize="0"/>
                <p:nvPr/>
              </p:nvPicPr>
              <p:blipFill rotWithShape="1">
                <a:blip r:embed="rId6">
                  <a:alphaModFix/>
                </a:blip>
                <a:srcRect/>
                <a:stretch/>
              </p:blipFill>
              <p:spPr>
                <a:xfrm>
                  <a:off x="2297936" y="6218417"/>
                  <a:ext cx="537745" cy="50232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9" name="Google Shape;85;p2">
                  <a:extLst>
                    <a:ext uri="{FF2B5EF4-FFF2-40B4-BE49-F238E27FC236}">
                      <a16:creationId xmlns:a16="http://schemas.microsoft.com/office/drawing/2014/main" id="{A2F833CE-5FBF-4A8E-B609-F451ADC7B80F}"/>
                    </a:ext>
                  </a:extLst>
                </p:cNvPr>
                <p:cNvPicPr preferRelativeResize="0"/>
                <p:nvPr/>
              </p:nvPicPr>
              <p:blipFill rotWithShape="1">
                <a:blip r:embed="rId7">
                  <a:alphaModFix/>
                </a:blip>
                <a:srcRect/>
                <a:stretch/>
              </p:blipFill>
              <p:spPr>
                <a:xfrm>
                  <a:off x="2902536" y="6265602"/>
                  <a:ext cx="750135" cy="407957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0" name="Google Shape;86;p2">
                  <a:extLst>
                    <a:ext uri="{FF2B5EF4-FFF2-40B4-BE49-F238E27FC236}">
                      <a16:creationId xmlns:a16="http://schemas.microsoft.com/office/drawing/2014/main" id="{DE7D676C-90A1-8629-D140-86B65B4B83E5}"/>
                    </a:ext>
                  </a:extLst>
                </p:cNvPr>
                <p:cNvPicPr preferRelativeResize="0"/>
                <p:nvPr/>
              </p:nvPicPr>
              <p:blipFill rotWithShape="1">
                <a:blip r:embed="rId8">
                  <a:alphaModFix/>
                </a:blip>
                <a:srcRect/>
                <a:stretch/>
              </p:blipFill>
              <p:spPr>
                <a:xfrm>
                  <a:off x="3751749" y="6265612"/>
                  <a:ext cx="537754" cy="4001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1" name="Google Shape;87;p2">
                  <a:extLst>
                    <a:ext uri="{FF2B5EF4-FFF2-40B4-BE49-F238E27FC236}">
                      <a16:creationId xmlns:a16="http://schemas.microsoft.com/office/drawing/2014/main" id="{7CD5F3C7-F1A5-2E52-5395-8EE26655916C}"/>
                    </a:ext>
                  </a:extLst>
                </p:cNvPr>
                <p:cNvPicPr preferRelativeResize="0"/>
                <p:nvPr/>
              </p:nvPicPr>
              <p:blipFill rotWithShape="1">
                <a:blip r:embed="rId9">
                  <a:alphaModFix/>
                </a:blip>
                <a:srcRect l="16191" t="37772" r="14641" b="39894"/>
                <a:stretch/>
              </p:blipFill>
              <p:spPr>
                <a:xfrm>
                  <a:off x="4388583" y="6265612"/>
                  <a:ext cx="1263540" cy="40795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2" name="Google Shape;88;p2">
                  <a:extLst>
                    <a:ext uri="{FF2B5EF4-FFF2-40B4-BE49-F238E27FC236}">
                      <a16:creationId xmlns:a16="http://schemas.microsoft.com/office/drawing/2014/main" id="{4DEFCDBD-1757-E2A3-94E1-084927C9635C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0">
                  <a:alphaModFix/>
                </a:blip>
                <a:srcRect/>
                <a:stretch/>
              </p:blipFill>
              <p:spPr>
                <a:xfrm>
                  <a:off x="5751208" y="6265613"/>
                  <a:ext cx="843690" cy="3899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3" name="Google Shape;89;p2">
                  <a:extLst>
                    <a:ext uri="{FF2B5EF4-FFF2-40B4-BE49-F238E27FC236}">
                      <a16:creationId xmlns:a16="http://schemas.microsoft.com/office/drawing/2014/main" id="{86F5A11F-9DDE-1EA4-E5C7-860B57C56048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1">
                  <a:alphaModFix/>
                </a:blip>
                <a:srcRect/>
                <a:stretch/>
              </p:blipFill>
              <p:spPr>
                <a:xfrm>
                  <a:off x="6693981" y="6256607"/>
                  <a:ext cx="1555830" cy="40795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cxnSp>
            <p:nvCxnSpPr>
              <p:cNvPr id="6" name="Google Shape;90;p2">
                <a:extLst>
                  <a:ext uri="{FF2B5EF4-FFF2-40B4-BE49-F238E27FC236}">
                    <a16:creationId xmlns:a16="http://schemas.microsoft.com/office/drawing/2014/main" id="{A43E6B71-4EB2-EAFF-199D-1BF84736BEA9}"/>
                  </a:ext>
                </a:extLst>
              </p:cNvPr>
              <p:cNvCxnSpPr/>
              <p:nvPr/>
            </p:nvCxnSpPr>
            <p:spPr>
              <a:xfrm>
                <a:off x="1546225" y="6298706"/>
                <a:ext cx="6991658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CCCCCC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</p:grpSp>
        <p:pic>
          <p:nvPicPr>
            <p:cNvPr id="4" name="Google Shape;95;p2">
              <a:extLst>
                <a:ext uri="{FF2B5EF4-FFF2-40B4-BE49-F238E27FC236}">
                  <a16:creationId xmlns:a16="http://schemas.microsoft.com/office/drawing/2014/main" id="{5AADA3A6-2449-3AAF-D437-25B61D510EFE}"/>
                </a:ext>
              </a:extLst>
            </p:cNvPr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1983639" y="6304126"/>
              <a:ext cx="2203292" cy="508452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" name="Google Shape;573;p27"/>
          <p:cNvSpPr/>
          <p:nvPr/>
        </p:nvSpPr>
        <p:spPr>
          <a:xfrm>
            <a:off x="-4750" y="-4750"/>
            <a:ext cx="9144000" cy="6858000"/>
          </a:xfrm>
          <a:prstGeom prst="rect">
            <a:avLst/>
          </a:prstGeom>
          <a:noFill/>
          <a:ln w="76200" cap="flat" cmpd="sng">
            <a:solidFill>
              <a:srgbClr val="F1A3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5" name="Google Shape;585;p27"/>
          <p:cNvSpPr txBox="1"/>
          <p:nvPr/>
        </p:nvSpPr>
        <p:spPr>
          <a:xfrm>
            <a:off x="5810015" y="589751"/>
            <a:ext cx="2710850" cy="20251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bg-BG" sz="16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Най-уникално е гнездото на червенокръстата лястовица. То е като обърнато иглу, с дълго тунелче. </a:t>
            </a:r>
            <a:endParaRPr sz="16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586" name="Google Shape;586;p27"/>
          <p:cNvSpPr txBox="1"/>
          <p:nvPr/>
        </p:nvSpPr>
        <p:spPr>
          <a:xfrm>
            <a:off x="99675" y="6459100"/>
            <a:ext cx="26277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bg-BG" sz="7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Снимка: Wikipedia</a:t>
            </a:r>
            <a:endParaRPr sz="7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587" name="Google Shape;587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3056" y="157360"/>
            <a:ext cx="4857524" cy="2592703"/>
          </a:xfrm>
          <a:prstGeom prst="rect">
            <a:avLst/>
          </a:prstGeom>
          <a:noFill/>
          <a:ln>
            <a:noFill/>
          </a:ln>
        </p:spPr>
      </p:pic>
      <p:pic>
        <p:nvPicPr>
          <p:cNvPr id="588" name="Google Shape;588;p27"/>
          <p:cNvPicPr preferRelativeResize="0"/>
          <p:nvPr/>
        </p:nvPicPr>
        <p:blipFill rotWithShape="1">
          <a:blip r:embed="rId4">
            <a:alphaModFix/>
          </a:blip>
          <a:srcRect t="6251" b="6850"/>
          <a:stretch/>
        </p:blipFill>
        <p:spPr>
          <a:xfrm>
            <a:off x="1380983" y="2912173"/>
            <a:ext cx="6534150" cy="319495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06038797-D02D-2C33-7205-1F8E94ACFF92}"/>
              </a:ext>
            </a:extLst>
          </p:cNvPr>
          <p:cNvGrpSpPr/>
          <p:nvPr/>
        </p:nvGrpSpPr>
        <p:grpSpPr>
          <a:xfrm>
            <a:off x="1983639" y="6263454"/>
            <a:ext cx="6991658" cy="549124"/>
            <a:chOff x="1983639" y="6263454"/>
            <a:chExt cx="6991658" cy="549124"/>
          </a:xfrm>
        </p:grpSpPr>
        <p:grpSp>
          <p:nvGrpSpPr>
            <p:cNvPr id="3" name="Google Shape;81;p2">
              <a:extLst>
                <a:ext uri="{FF2B5EF4-FFF2-40B4-BE49-F238E27FC236}">
                  <a16:creationId xmlns:a16="http://schemas.microsoft.com/office/drawing/2014/main" id="{EB9AEFD3-D442-1647-9B75-DE182C5982CB}"/>
                </a:ext>
              </a:extLst>
            </p:cNvPr>
            <p:cNvGrpSpPr/>
            <p:nvPr/>
          </p:nvGrpSpPr>
          <p:grpSpPr>
            <a:xfrm>
              <a:off x="1983639" y="6263454"/>
              <a:ext cx="6991658" cy="452903"/>
              <a:chOff x="1546225" y="6298706"/>
              <a:chExt cx="6991658" cy="452903"/>
            </a:xfrm>
          </p:grpSpPr>
          <p:grpSp>
            <p:nvGrpSpPr>
              <p:cNvPr id="5" name="Google Shape;82;p2">
                <a:extLst>
                  <a:ext uri="{FF2B5EF4-FFF2-40B4-BE49-F238E27FC236}">
                    <a16:creationId xmlns:a16="http://schemas.microsoft.com/office/drawing/2014/main" id="{8D21B400-7024-9792-0AE4-61D9D079B705}"/>
                  </a:ext>
                </a:extLst>
              </p:cNvPr>
              <p:cNvGrpSpPr/>
              <p:nvPr/>
            </p:nvGrpSpPr>
            <p:grpSpPr>
              <a:xfrm>
                <a:off x="3856358" y="6371056"/>
                <a:ext cx="4624885" cy="380553"/>
                <a:chOff x="1393050" y="6187487"/>
                <a:chExt cx="6856761" cy="564200"/>
              </a:xfrm>
            </p:grpSpPr>
            <p:pic>
              <p:nvPicPr>
                <p:cNvPr id="7" name="Google Shape;83;p2">
                  <a:extLst>
                    <a:ext uri="{FF2B5EF4-FFF2-40B4-BE49-F238E27FC236}">
                      <a16:creationId xmlns:a16="http://schemas.microsoft.com/office/drawing/2014/main" id="{03ED3A2B-E582-2A8A-C51A-1D375E298ABB}"/>
                    </a:ext>
                  </a:extLst>
                </p:cNvPr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/>
                <a:stretch/>
              </p:blipFill>
              <p:spPr>
                <a:xfrm>
                  <a:off x="1393050" y="6187487"/>
                  <a:ext cx="869152" cy="5642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8" name="Google Shape;84;p2">
                  <a:extLst>
                    <a:ext uri="{FF2B5EF4-FFF2-40B4-BE49-F238E27FC236}">
                      <a16:creationId xmlns:a16="http://schemas.microsoft.com/office/drawing/2014/main" id="{10BA74B8-F53E-BC5E-D2E4-6CD25D4D6643}"/>
                    </a:ext>
                  </a:extLst>
                </p:cNvPr>
                <p:cNvPicPr preferRelativeResize="0"/>
                <p:nvPr/>
              </p:nvPicPr>
              <p:blipFill rotWithShape="1">
                <a:blip r:embed="rId6">
                  <a:alphaModFix/>
                </a:blip>
                <a:srcRect/>
                <a:stretch/>
              </p:blipFill>
              <p:spPr>
                <a:xfrm>
                  <a:off x="2297936" y="6218417"/>
                  <a:ext cx="537745" cy="50232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9" name="Google Shape;85;p2">
                  <a:extLst>
                    <a:ext uri="{FF2B5EF4-FFF2-40B4-BE49-F238E27FC236}">
                      <a16:creationId xmlns:a16="http://schemas.microsoft.com/office/drawing/2014/main" id="{093BCE72-EA0F-2005-F89D-56922D689607}"/>
                    </a:ext>
                  </a:extLst>
                </p:cNvPr>
                <p:cNvPicPr preferRelativeResize="0"/>
                <p:nvPr/>
              </p:nvPicPr>
              <p:blipFill rotWithShape="1">
                <a:blip r:embed="rId7">
                  <a:alphaModFix/>
                </a:blip>
                <a:srcRect/>
                <a:stretch/>
              </p:blipFill>
              <p:spPr>
                <a:xfrm>
                  <a:off x="2902536" y="6265602"/>
                  <a:ext cx="750135" cy="407957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0" name="Google Shape;86;p2">
                  <a:extLst>
                    <a:ext uri="{FF2B5EF4-FFF2-40B4-BE49-F238E27FC236}">
                      <a16:creationId xmlns:a16="http://schemas.microsoft.com/office/drawing/2014/main" id="{1FD3D771-C92E-BD40-3C55-C4214E1173B0}"/>
                    </a:ext>
                  </a:extLst>
                </p:cNvPr>
                <p:cNvPicPr preferRelativeResize="0"/>
                <p:nvPr/>
              </p:nvPicPr>
              <p:blipFill rotWithShape="1">
                <a:blip r:embed="rId8">
                  <a:alphaModFix/>
                </a:blip>
                <a:srcRect/>
                <a:stretch/>
              </p:blipFill>
              <p:spPr>
                <a:xfrm>
                  <a:off x="3751749" y="6265612"/>
                  <a:ext cx="537754" cy="4001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1" name="Google Shape;87;p2">
                  <a:extLst>
                    <a:ext uri="{FF2B5EF4-FFF2-40B4-BE49-F238E27FC236}">
                      <a16:creationId xmlns:a16="http://schemas.microsoft.com/office/drawing/2014/main" id="{962ED23A-4ADF-A149-928A-FE5CEDD5F148}"/>
                    </a:ext>
                  </a:extLst>
                </p:cNvPr>
                <p:cNvPicPr preferRelativeResize="0"/>
                <p:nvPr/>
              </p:nvPicPr>
              <p:blipFill rotWithShape="1">
                <a:blip r:embed="rId9">
                  <a:alphaModFix/>
                </a:blip>
                <a:srcRect l="16191" t="37772" r="14641" b="39894"/>
                <a:stretch/>
              </p:blipFill>
              <p:spPr>
                <a:xfrm>
                  <a:off x="4388583" y="6265612"/>
                  <a:ext cx="1263540" cy="40795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2" name="Google Shape;88;p2">
                  <a:extLst>
                    <a:ext uri="{FF2B5EF4-FFF2-40B4-BE49-F238E27FC236}">
                      <a16:creationId xmlns:a16="http://schemas.microsoft.com/office/drawing/2014/main" id="{B069080D-AF2C-8536-88CA-D8D811A2AE5C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0">
                  <a:alphaModFix/>
                </a:blip>
                <a:srcRect/>
                <a:stretch/>
              </p:blipFill>
              <p:spPr>
                <a:xfrm>
                  <a:off x="5751208" y="6265613"/>
                  <a:ext cx="843690" cy="3899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3" name="Google Shape;89;p2">
                  <a:extLst>
                    <a:ext uri="{FF2B5EF4-FFF2-40B4-BE49-F238E27FC236}">
                      <a16:creationId xmlns:a16="http://schemas.microsoft.com/office/drawing/2014/main" id="{D3210760-A62E-2BE3-B324-22F3BEFACA14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1">
                  <a:alphaModFix/>
                </a:blip>
                <a:srcRect/>
                <a:stretch/>
              </p:blipFill>
              <p:spPr>
                <a:xfrm>
                  <a:off x="6693981" y="6256607"/>
                  <a:ext cx="1555830" cy="40795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cxnSp>
            <p:nvCxnSpPr>
              <p:cNvPr id="6" name="Google Shape;90;p2">
                <a:extLst>
                  <a:ext uri="{FF2B5EF4-FFF2-40B4-BE49-F238E27FC236}">
                    <a16:creationId xmlns:a16="http://schemas.microsoft.com/office/drawing/2014/main" id="{628CC1B1-4B67-377C-1064-BF44198FB03E}"/>
                  </a:ext>
                </a:extLst>
              </p:cNvPr>
              <p:cNvCxnSpPr/>
              <p:nvPr/>
            </p:nvCxnSpPr>
            <p:spPr>
              <a:xfrm>
                <a:off x="1546225" y="6298706"/>
                <a:ext cx="6991658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CCCCCC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</p:grpSp>
        <p:pic>
          <p:nvPicPr>
            <p:cNvPr id="4" name="Google Shape;95;p2">
              <a:extLst>
                <a:ext uri="{FF2B5EF4-FFF2-40B4-BE49-F238E27FC236}">
                  <a16:creationId xmlns:a16="http://schemas.microsoft.com/office/drawing/2014/main" id="{A8402FE0-776C-FBCD-8216-429EE4E887A2}"/>
                </a:ext>
              </a:extLst>
            </p:cNvPr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1983639" y="6304126"/>
              <a:ext cx="2203292" cy="508452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p28"/>
          <p:cNvSpPr/>
          <p:nvPr/>
        </p:nvSpPr>
        <p:spPr>
          <a:xfrm>
            <a:off x="-4750" y="-4750"/>
            <a:ext cx="9144000" cy="6858000"/>
          </a:xfrm>
          <a:prstGeom prst="rect">
            <a:avLst/>
          </a:prstGeom>
          <a:noFill/>
          <a:ln w="76200" cap="flat" cmpd="sng">
            <a:solidFill>
              <a:srgbClr val="F1A3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5" name="Google Shape;605;p28"/>
          <p:cNvSpPr txBox="1"/>
          <p:nvPr/>
        </p:nvSpPr>
        <p:spPr>
          <a:xfrm>
            <a:off x="702545" y="419167"/>
            <a:ext cx="7698300" cy="128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bg-BG" sz="1600">
                <a:latin typeface="Raleway"/>
                <a:ea typeface="Raleway"/>
                <a:cs typeface="Raleway"/>
                <a:sym typeface="Raleway"/>
              </a:rPr>
              <a:t>На п</a:t>
            </a:r>
            <a:r>
              <a:rPr lang="bg-BG" sz="16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ролет и през лятото лястовиците неуморно летят и ловят насекоми във въздуха. Мухи, комари и други досадни за нас летящи насекоми са основната храна на лястовиците. Затова и където има много гнезда на лястовици има много по-малко комари и мухи.</a:t>
            </a:r>
            <a:endParaRPr sz="16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06" name="Google Shape;606;p28"/>
          <p:cNvSpPr txBox="1"/>
          <p:nvPr/>
        </p:nvSpPr>
        <p:spPr>
          <a:xfrm>
            <a:off x="99675" y="6459100"/>
            <a:ext cx="26277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bg-BG" sz="7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Снимка: Wikipedia</a:t>
            </a:r>
            <a:endParaRPr sz="7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607" name="Google Shape;607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84376" y="1811151"/>
            <a:ext cx="7916450" cy="445300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40C4BE4A-A05D-158D-A63E-0447D5ACB150}"/>
              </a:ext>
            </a:extLst>
          </p:cNvPr>
          <p:cNvGrpSpPr/>
          <p:nvPr/>
        </p:nvGrpSpPr>
        <p:grpSpPr>
          <a:xfrm>
            <a:off x="1983639" y="6263454"/>
            <a:ext cx="6991658" cy="549124"/>
            <a:chOff x="1983639" y="6263454"/>
            <a:chExt cx="6991658" cy="549124"/>
          </a:xfrm>
        </p:grpSpPr>
        <p:grpSp>
          <p:nvGrpSpPr>
            <p:cNvPr id="3" name="Google Shape;81;p2">
              <a:extLst>
                <a:ext uri="{FF2B5EF4-FFF2-40B4-BE49-F238E27FC236}">
                  <a16:creationId xmlns:a16="http://schemas.microsoft.com/office/drawing/2014/main" id="{9E448F4E-4A01-737B-30B7-BB5D3BA0D890}"/>
                </a:ext>
              </a:extLst>
            </p:cNvPr>
            <p:cNvGrpSpPr/>
            <p:nvPr/>
          </p:nvGrpSpPr>
          <p:grpSpPr>
            <a:xfrm>
              <a:off x="1983639" y="6263454"/>
              <a:ext cx="6991658" cy="452903"/>
              <a:chOff x="1546225" y="6298706"/>
              <a:chExt cx="6991658" cy="452903"/>
            </a:xfrm>
          </p:grpSpPr>
          <p:grpSp>
            <p:nvGrpSpPr>
              <p:cNvPr id="5" name="Google Shape;82;p2">
                <a:extLst>
                  <a:ext uri="{FF2B5EF4-FFF2-40B4-BE49-F238E27FC236}">
                    <a16:creationId xmlns:a16="http://schemas.microsoft.com/office/drawing/2014/main" id="{59DB15FF-9C6B-72E9-6243-9EE42AAA1ED3}"/>
                  </a:ext>
                </a:extLst>
              </p:cNvPr>
              <p:cNvGrpSpPr/>
              <p:nvPr/>
            </p:nvGrpSpPr>
            <p:grpSpPr>
              <a:xfrm>
                <a:off x="3856358" y="6371056"/>
                <a:ext cx="4624885" cy="380553"/>
                <a:chOff x="1393050" y="6187487"/>
                <a:chExt cx="6856761" cy="564200"/>
              </a:xfrm>
            </p:grpSpPr>
            <p:pic>
              <p:nvPicPr>
                <p:cNvPr id="7" name="Google Shape;83;p2">
                  <a:extLst>
                    <a:ext uri="{FF2B5EF4-FFF2-40B4-BE49-F238E27FC236}">
                      <a16:creationId xmlns:a16="http://schemas.microsoft.com/office/drawing/2014/main" id="{0A834467-8C66-A61A-F65C-BDE6AF2FD978}"/>
                    </a:ext>
                  </a:extLst>
                </p:cNvPr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/>
                <a:stretch/>
              </p:blipFill>
              <p:spPr>
                <a:xfrm>
                  <a:off x="1393050" y="6187487"/>
                  <a:ext cx="869152" cy="5642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8" name="Google Shape;84;p2">
                  <a:extLst>
                    <a:ext uri="{FF2B5EF4-FFF2-40B4-BE49-F238E27FC236}">
                      <a16:creationId xmlns:a16="http://schemas.microsoft.com/office/drawing/2014/main" id="{08FC3692-A5F4-F9EA-42A4-C5983AD608B9}"/>
                    </a:ext>
                  </a:extLst>
                </p:cNvPr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/>
                <a:stretch/>
              </p:blipFill>
              <p:spPr>
                <a:xfrm>
                  <a:off x="2297936" y="6218417"/>
                  <a:ext cx="537745" cy="50232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9" name="Google Shape;85;p2">
                  <a:extLst>
                    <a:ext uri="{FF2B5EF4-FFF2-40B4-BE49-F238E27FC236}">
                      <a16:creationId xmlns:a16="http://schemas.microsoft.com/office/drawing/2014/main" id="{C0C4B815-2B85-4018-D588-EF817CFD9B0C}"/>
                    </a:ext>
                  </a:extLst>
                </p:cNvPr>
                <p:cNvPicPr preferRelativeResize="0"/>
                <p:nvPr/>
              </p:nvPicPr>
              <p:blipFill rotWithShape="1">
                <a:blip r:embed="rId6">
                  <a:alphaModFix/>
                </a:blip>
                <a:srcRect/>
                <a:stretch/>
              </p:blipFill>
              <p:spPr>
                <a:xfrm>
                  <a:off x="2902536" y="6265602"/>
                  <a:ext cx="750135" cy="407957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0" name="Google Shape;86;p2">
                  <a:extLst>
                    <a:ext uri="{FF2B5EF4-FFF2-40B4-BE49-F238E27FC236}">
                      <a16:creationId xmlns:a16="http://schemas.microsoft.com/office/drawing/2014/main" id="{B6F4CC6F-F7DB-412F-3D59-C0CD49CE6D42}"/>
                    </a:ext>
                  </a:extLst>
                </p:cNvPr>
                <p:cNvPicPr preferRelativeResize="0"/>
                <p:nvPr/>
              </p:nvPicPr>
              <p:blipFill rotWithShape="1">
                <a:blip r:embed="rId7">
                  <a:alphaModFix/>
                </a:blip>
                <a:srcRect/>
                <a:stretch/>
              </p:blipFill>
              <p:spPr>
                <a:xfrm>
                  <a:off x="3751749" y="6265612"/>
                  <a:ext cx="537754" cy="4001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1" name="Google Shape;87;p2">
                  <a:extLst>
                    <a:ext uri="{FF2B5EF4-FFF2-40B4-BE49-F238E27FC236}">
                      <a16:creationId xmlns:a16="http://schemas.microsoft.com/office/drawing/2014/main" id="{AE605514-4DF7-97D0-C9A1-D1B8CFEA7964}"/>
                    </a:ext>
                  </a:extLst>
                </p:cNvPr>
                <p:cNvPicPr preferRelativeResize="0"/>
                <p:nvPr/>
              </p:nvPicPr>
              <p:blipFill rotWithShape="1">
                <a:blip r:embed="rId8">
                  <a:alphaModFix/>
                </a:blip>
                <a:srcRect l="16191" t="37772" r="14641" b="39894"/>
                <a:stretch/>
              </p:blipFill>
              <p:spPr>
                <a:xfrm>
                  <a:off x="4388583" y="6265612"/>
                  <a:ext cx="1263540" cy="40795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2" name="Google Shape;88;p2">
                  <a:extLst>
                    <a:ext uri="{FF2B5EF4-FFF2-40B4-BE49-F238E27FC236}">
                      <a16:creationId xmlns:a16="http://schemas.microsoft.com/office/drawing/2014/main" id="{A7E2AFF7-203F-DEFE-0A19-07B81BFF8814}"/>
                    </a:ext>
                  </a:extLst>
                </p:cNvPr>
                <p:cNvPicPr preferRelativeResize="0"/>
                <p:nvPr/>
              </p:nvPicPr>
              <p:blipFill rotWithShape="1">
                <a:blip r:embed="rId9">
                  <a:alphaModFix/>
                </a:blip>
                <a:srcRect/>
                <a:stretch/>
              </p:blipFill>
              <p:spPr>
                <a:xfrm>
                  <a:off x="5751208" y="6265613"/>
                  <a:ext cx="843690" cy="3899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3" name="Google Shape;89;p2">
                  <a:extLst>
                    <a:ext uri="{FF2B5EF4-FFF2-40B4-BE49-F238E27FC236}">
                      <a16:creationId xmlns:a16="http://schemas.microsoft.com/office/drawing/2014/main" id="{22C41507-B593-56A6-9FE9-1849AD622DFA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0">
                  <a:alphaModFix/>
                </a:blip>
                <a:srcRect/>
                <a:stretch/>
              </p:blipFill>
              <p:spPr>
                <a:xfrm>
                  <a:off x="6693981" y="6256607"/>
                  <a:ext cx="1555830" cy="40795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cxnSp>
            <p:nvCxnSpPr>
              <p:cNvPr id="6" name="Google Shape;90;p2">
                <a:extLst>
                  <a:ext uri="{FF2B5EF4-FFF2-40B4-BE49-F238E27FC236}">
                    <a16:creationId xmlns:a16="http://schemas.microsoft.com/office/drawing/2014/main" id="{2E6594B0-AD5B-8AAA-0E4C-F55758223277}"/>
                  </a:ext>
                </a:extLst>
              </p:cNvPr>
              <p:cNvCxnSpPr/>
              <p:nvPr/>
            </p:nvCxnSpPr>
            <p:spPr>
              <a:xfrm>
                <a:off x="1546225" y="6298706"/>
                <a:ext cx="6991658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CCCCCC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</p:grpSp>
        <p:pic>
          <p:nvPicPr>
            <p:cNvPr id="4" name="Google Shape;95;p2">
              <a:extLst>
                <a:ext uri="{FF2B5EF4-FFF2-40B4-BE49-F238E27FC236}">
                  <a16:creationId xmlns:a16="http://schemas.microsoft.com/office/drawing/2014/main" id="{33B2AB3F-F49B-BA8C-1A36-4981F1CBB18F}"/>
                </a:ext>
              </a:extLst>
            </p:cNvPr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1983639" y="6304126"/>
              <a:ext cx="2203292" cy="508452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2" name="Google Shape;612;p29"/>
          <p:cNvSpPr/>
          <p:nvPr/>
        </p:nvSpPr>
        <p:spPr>
          <a:xfrm>
            <a:off x="-4750" y="-4750"/>
            <a:ext cx="9144000" cy="6858000"/>
          </a:xfrm>
          <a:prstGeom prst="rect">
            <a:avLst/>
          </a:prstGeom>
          <a:noFill/>
          <a:ln w="76200" cap="flat" cmpd="sng">
            <a:solidFill>
              <a:srgbClr val="F1A3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4" name="Google Shape;624;p29"/>
          <p:cNvSpPr txBox="1"/>
          <p:nvPr/>
        </p:nvSpPr>
        <p:spPr>
          <a:xfrm>
            <a:off x="4523018" y="802439"/>
            <a:ext cx="3958200" cy="49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bg-BG" sz="16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Есента е времето, когато лястовиците мигрират. Младите лясто</a:t>
            </a:r>
            <a:r>
              <a:rPr lang="bg-BG" sz="1600">
                <a:latin typeface="Raleway"/>
                <a:ea typeface="Raleway"/>
                <a:cs typeface="Raleway"/>
                <a:sym typeface="Raleway"/>
              </a:rPr>
              <a:t>вички, излетели вече от своите гнезда се с</a:t>
            </a:r>
            <a:r>
              <a:rPr lang="bg-BG" sz="16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трупват </a:t>
            </a:r>
            <a:r>
              <a:rPr lang="bg-BG" sz="1600">
                <a:latin typeface="Raleway"/>
                <a:ea typeface="Raleway"/>
                <a:cs typeface="Raleway"/>
                <a:sym typeface="Raleway"/>
              </a:rPr>
              <a:t>и се готвят</a:t>
            </a:r>
            <a:r>
              <a:rPr lang="bg-BG" sz="16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за дългия път на юг.</a:t>
            </a:r>
            <a:endParaRPr/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6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bg-BG" sz="16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Колко на юг?</a:t>
            </a:r>
            <a:endParaRPr/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6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bg-BG" sz="16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Лястовиците са далечни мигранти и техните зимни квартири са държавите от </a:t>
            </a:r>
            <a:r>
              <a:rPr lang="bg-BG" sz="1600">
                <a:latin typeface="Raleway"/>
                <a:ea typeface="Raleway"/>
                <a:cs typeface="Raleway"/>
                <a:sym typeface="Raleway"/>
              </a:rPr>
              <a:t>Ц</a:t>
            </a:r>
            <a:r>
              <a:rPr lang="bg-BG" sz="16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ентрална и </a:t>
            </a:r>
            <a:r>
              <a:rPr lang="bg-BG" sz="1600">
                <a:latin typeface="Raleway"/>
                <a:ea typeface="Raleway"/>
                <a:cs typeface="Raleway"/>
                <a:sym typeface="Raleway"/>
              </a:rPr>
              <a:t>Ю</a:t>
            </a:r>
            <a:r>
              <a:rPr lang="bg-BG" sz="16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жна Африка.</a:t>
            </a:r>
            <a:endParaRPr/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6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bg-BG" sz="16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Един интересен въпрос – Защо?</a:t>
            </a:r>
            <a:endParaRPr/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bg-BG" sz="16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Защо тези малки птици прелитат десетки хиляди километри, понякога до бреговете на южна Африка?</a:t>
            </a:r>
            <a:endParaRPr sz="16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25" name="Google Shape;625;p29"/>
          <p:cNvSpPr txBox="1"/>
          <p:nvPr/>
        </p:nvSpPr>
        <p:spPr>
          <a:xfrm>
            <a:off x="99675" y="6459100"/>
            <a:ext cx="26277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bg-BG" sz="7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Снимка: Wikipedia</a:t>
            </a:r>
            <a:endParaRPr sz="7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626" name="Google Shape;626;p29"/>
          <p:cNvPicPr preferRelativeResize="0"/>
          <p:nvPr/>
        </p:nvPicPr>
        <p:blipFill rotWithShape="1">
          <a:blip r:embed="rId3">
            <a:alphaModFix/>
          </a:blip>
          <a:srcRect l="29005" r="28479"/>
          <a:stretch/>
        </p:blipFill>
        <p:spPr>
          <a:xfrm>
            <a:off x="201769" y="405803"/>
            <a:ext cx="4264935" cy="564274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E41AE30A-F2D0-A9E9-2852-ED7655012665}"/>
              </a:ext>
            </a:extLst>
          </p:cNvPr>
          <p:cNvGrpSpPr/>
          <p:nvPr/>
        </p:nvGrpSpPr>
        <p:grpSpPr>
          <a:xfrm>
            <a:off x="1983639" y="6263454"/>
            <a:ext cx="6991658" cy="549124"/>
            <a:chOff x="1983639" y="6263454"/>
            <a:chExt cx="6991658" cy="549124"/>
          </a:xfrm>
        </p:grpSpPr>
        <p:grpSp>
          <p:nvGrpSpPr>
            <p:cNvPr id="3" name="Google Shape;81;p2">
              <a:extLst>
                <a:ext uri="{FF2B5EF4-FFF2-40B4-BE49-F238E27FC236}">
                  <a16:creationId xmlns:a16="http://schemas.microsoft.com/office/drawing/2014/main" id="{FBA65359-72B0-13C8-F48E-2EBE1049B7A4}"/>
                </a:ext>
              </a:extLst>
            </p:cNvPr>
            <p:cNvGrpSpPr/>
            <p:nvPr/>
          </p:nvGrpSpPr>
          <p:grpSpPr>
            <a:xfrm>
              <a:off x="1983639" y="6263454"/>
              <a:ext cx="6991658" cy="452903"/>
              <a:chOff x="1546225" y="6298706"/>
              <a:chExt cx="6991658" cy="452903"/>
            </a:xfrm>
          </p:grpSpPr>
          <p:grpSp>
            <p:nvGrpSpPr>
              <p:cNvPr id="5" name="Google Shape;82;p2">
                <a:extLst>
                  <a:ext uri="{FF2B5EF4-FFF2-40B4-BE49-F238E27FC236}">
                    <a16:creationId xmlns:a16="http://schemas.microsoft.com/office/drawing/2014/main" id="{270B4338-01A9-5E8A-C06D-57102422B3F7}"/>
                  </a:ext>
                </a:extLst>
              </p:cNvPr>
              <p:cNvGrpSpPr/>
              <p:nvPr/>
            </p:nvGrpSpPr>
            <p:grpSpPr>
              <a:xfrm>
                <a:off x="3856358" y="6371056"/>
                <a:ext cx="4624885" cy="380553"/>
                <a:chOff x="1393050" y="6187487"/>
                <a:chExt cx="6856761" cy="564200"/>
              </a:xfrm>
            </p:grpSpPr>
            <p:pic>
              <p:nvPicPr>
                <p:cNvPr id="7" name="Google Shape;83;p2">
                  <a:extLst>
                    <a:ext uri="{FF2B5EF4-FFF2-40B4-BE49-F238E27FC236}">
                      <a16:creationId xmlns:a16="http://schemas.microsoft.com/office/drawing/2014/main" id="{C72C72A5-4E3B-C6DB-A2C7-81EDD849AE15}"/>
                    </a:ext>
                  </a:extLst>
                </p:cNvPr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/>
                <a:stretch/>
              </p:blipFill>
              <p:spPr>
                <a:xfrm>
                  <a:off x="1393050" y="6187487"/>
                  <a:ext cx="869152" cy="5642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8" name="Google Shape;84;p2">
                  <a:extLst>
                    <a:ext uri="{FF2B5EF4-FFF2-40B4-BE49-F238E27FC236}">
                      <a16:creationId xmlns:a16="http://schemas.microsoft.com/office/drawing/2014/main" id="{07604AD6-D839-B8D5-CC69-13313C41170E}"/>
                    </a:ext>
                  </a:extLst>
                </p:cNvPr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/>
                <a:stretch/>
              </p:blipFill>
              <p:spPr>
                <a:xfrm>
                  <a:off x="2297936" y="6218417"/>
                  <a:ext cx="537745" cy="50232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9" name="Google Shape;85;p2">
                  <a:extLst>
                    <a:ext uri="{FF2B5EF4-FFF2-40B4-BE49-F238E27FC236}">
                      <a16:creationId xmlns:a16="http://schemas.microsoft.com/office/drawing/2014/main" id="{EAD05C94-3DE3-D3F4-7E91-E60F732F47D1}"/>
                    </a:ext>
                  </a:extLst>
                </p:cNvPr>
                <p:cNvPicPr preferRelativeResize="0"/>
                <p:nvPr/>
              </p:nvPicPr>
              <p:blipFill rotWithShape="1">
                <a:blip r:embed="rId6">
                  <a:alphaModFix/>
                </a:blip>
                <a:srcRect/>
                <a:stretch/>
              </p:blipFill>
              <p:spPr>
                <a:xfrm>
                  <a:off x="2902536" y="6265602"/>
                  <a:ext cx="750135" cy="407957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0" name="Google Shape;86;p2">
                  <a:extLst>
                    <a:ext uri="{FF2B5EF4-FFF2-40B4-BE49-F238E27FC236}">
                      <a16:creationId xmlns:a16="http://schemas.microsoft.com/office/drawing/2014/main" id="{E1C59BD3-AA0C-2FD7-067C-94440E5BE2E8}"/>
                    </a:ext>
                  </a:extLst>
                </p:cNvPr>
                <p:cNvPicPr preferRelativeResize="0"/>
                <p:nvPr/>
              </p:nvPicPr>
              <p:blipFill rotWithShape="1">
                <a:blip r:embed="rId7">
                  <a:alphaModFix/>
                </a:blip>
                <a:srcRect/>
                <a:stretch/>
              </p:blipFill>
              <p:spPr>
                <a:xfrm>
                  <a:off x="3751749" y="6265612"/>
                  <a:ext cx="537754" cy="4001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1" name="Google Shape;87;p2">
                  <a:extLst>
                    <a:ext uri="{FF2B5EF4-FFF2-40B4-BE49-F238E27FC236}">
                      <a16:creationId xmlns:a16="http://schemas.microsoft.com/office/drawing/2014/main" id="{69033B6E-FA9A-546A-75D5-B08F53903064}"/>
                    </a:ext>
                  </a:extLst>
                </p:cNvPr>
                <p:cNvPicPr preferRelativeResize="0"/>
                <p:nvPr/>
              </p:nvPicPr>
              <p:blipFill rotWithShape="1">
                <a:blip r:embed="rId8">
                  <a:alphaModFix/>
                </a:blip>
                <a:srcRect l="16191" t="37772" r="14641" b="39894"/>
                <a:stretch/>
              </p:blipFill>
              <p:spPr>
                <a:xfrm>
                  <a:off x="4388583" y="6265612"/>
                  <a:ext cx="1263540" cy="40795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2" name="Google Shape;88;p2">
                  <a:extLst>
                    <a:ext uri="{FF2B5EF4-FFF2-40B4-BE49-F238E27FC236}">
                      <a16:creationId xmlns:a16="http://schemas.microsoft.com/office/drawing/2014/main" id="{F198BAD5-24C0-D776-70CD-AABE5822D335}"/>
                    </a:ext>
                  </a:extLst>
                </p:cNvPr>
                <p:cNvPicPr preferRelativeResize="0"/>
                <p:nvPr/>
              </p:nvPicPr>
              <p:blipFill rotWithShape="1">
                <a:blip r:embed="rId9">
                  <a:alphaModFix/>
                </a:blip>
                <a:srcRect/>
                <a:stretch/>
              </p:blipFill>
              <p:spPr>
                <a:xfrm>
                  <a:off x="5751208" y="6265613"/>
                  <a:ext cx="843690" cy="3899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3" name="Google Shape;89;p2">
                  <a:extLst>
                    <a:ext uri="{FF2B5EF4-FFF2-40B4-BE49-F238E27FC236}">
                      <a16:creationId xmlns:a16="http://schemas.microsoft.com/office/drawing/2014/main" id="{5E562BF8-4098-BF14-AE0C-DDF0E83CB070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0">
                  <a:alphaModFix/>
                </a:blip>
                <a:srcRect/>
                <a:stretch/>
              </p:blipFill>
              <p:spPr>
                <a:xfrm>
                  <a:off x="6693981" y="6256607"/>
                  <a:ext cx="1555830" cy="40795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cxnSp>
            <p:nvCxnSpPr>
              <p:cNvPr id="6" name="Google Shape;90;p2">
                <a:extLst>
                  <a:ext uri="{FF2B5EF4-FFF2-40B4-BE49-F238E27FC236}">
                    <a16:creationId xmlns:a16="http://schemas.microsoft.com/office/drawing/2014/main" id="{4B9149B9-B005-4E5F-19BF-2D28BADE24B6}"/>
                  </a:ext>
                </a:extLst>
              </p:cNvPr>
              <p:cNvCxnSpPr/>
              <p:nvPr/>
            </p:nvCxnSpPr>
            <p:spPr>
              <a:xfrm>
                <a:off x="1546225" y="6298706"/>
                <a:ext cx="6991658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CCCCCC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</p:grpSp>
        <p:pic>
          <p:nvPicPr>
            <p:cNvPr id="4" name="Google Shape;95;p2">
              <a:extLst>
                <a:ext uri="{FF2B5EF4-FFF2-40B4-BE49-F238E27FC236}">
                  <a16:creationId xmlns:a16="http://schemas.microsoft.com/office/drawing/2014/main" id="{48471DFC-1D37-B6F1-FE57-73978824EF34}"/>
                </a:ext>
              </a:extLst>
            </p:cNvPr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1983639" y="6304126"/>
              <a:ext cx="2203292" cy="508452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1" name="Google Shape;631;p30"/>
          <p:cNvSpPr/>
          <p:nvPr/>
        </p:nvSpPr>
        <p:spPr>
          <a:xfrm>
            <a:off x="-4750" y="-4750"/>
            <a:ext cx="9144000" cy="6858000"/>
          </a:xfrm>
          <a:prstGeom prst="rect">
            <a:avLst/>
          </a:prstGeom>
          <a:noFill/>
          <a:ln w="76200" cap="flat" cmpd="sng">
            <a:solidFill>
              <a:srgbClr val="F1A3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3" name="Google Shape;643;p30"/>
          <p:cNvSpPr txBox="1"/>
          <p:nvPr/>
        </p:nvSpPr>
        <p:spPr>
          <a:xfrm>
            <a:off x="6070444" y="4391314"/>
            <a:ext cx="2890505" cy="13172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bg-BG" sz="16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Храна.</a:t>
            </a:r>
            <a:endParaRPr/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bg-BG" sz="16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Зимата тук няма комари, нито мухи – тоест няма храна за лястовиците.</a:t>
            </a:r>
            <a:endParaRPr sz="16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44" name="Google Shape;644;p30"/>
          <p:cNvSpPr txBox="1"/>
          <p:nvPr/>
        </p:nvSpPr>
        <p:spPr>
          <a:xfrm>
            <a:off x="99675" y="6459100"/>
            <a:ext cx="26277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bg-BG" sz="7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Снимка: Wikipedia</a:t>
            </a:r>
            <a:endParaRPr sz="7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645" name="Google Shape;645;p3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7997" y="253541"/>
            <a:ext cx="5537501" cy="4567854"/>
          </a:xfrm>
          <a:prstGeom prst="rect">
            <a:avLst/>
          </a:prstGeom>
          <a:noFill/>
          <a:ln>
            <a:noFill/>
          </a:ln>
        </p:spPr>
      </p:pic>
      <p:sp>
        <p:nvSpPr>
          <p:cNvPr id="646" name="Google Shape;646;p30"/>
          <p:cNvSpPr/>
          <p:nvPr/>
        </p:nvSpPr>
        <p:spPr>
          <a:xfrm>
            <a:off x="669303" y="1923068"/>
            <a:ext cx="546755" cy="546755"/>
          </a:xfrm>
          <a:prstGeom prst="ellipse">
            <a:avLst/>
          </a:prstGeom>
          <a:noFill/>
          <a:ln w="25400" cap="flat" cmpd="sng">
            <a:solidFill>
              <a:srgbClr val="3061B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8F6B547-DBD2-70C5-BC9A-4912F3E8C850}"/>
              </a:ext>
            </a:extLst>
          </p:cNvPr>
          <p:cNvGrpSpPr/>
          <p:nvPr/>
        </p:nvGrpSpPr>
        <p:grpSpPr>
          <a:xfrm>
            <a:off x="1983639" y="6263454"/>
            <a:ext cx="6991658" cy="549124"/>
            <a:chOff x="1983639" y="6263454"/>
            <a:chExt cx="6991658" cy="549124"/>
          </a:xfrm>
        </p:grpSpPr>
        <p:grpSp>
          <p:nvGrpSpPr>
            <p:cNvPr id="3" name="Google Shape;81;p2">
              <a:extLst>
                <a:ext uri="{FF2B5EF4-FFF2-40B4-BE49-F238E27FC236}">
                  <a16:creationId xmlns:a16="http://schemas.microsoft.com/office/drawing/2014/main" id="{91706FD5-D599-0AC5-5F14-308842F99F20}"/>
                </a:ext>
              </a:extLst>
            </p:cNvPr>
            <p:cNvGrpSpPr/>
            <p:nvPr/>
          </p:nvGrpSpPr>
          <p:grpSpPr>
            <a:xfrm>
              <a:off x="1983639" y="6263454"/>
              <a:ext cx="6991658" cy="452903"/>
              <a:chOff x="1546225" y="6298706"/>
              <a:chExt cx="6991658" cy="452903"/>
            </a:xfrm>
          </p:grpSpPr>
          <p:grpSp>
            <p:nvGrpSpPr>
              <p:cNvPr id="5" name="Google Shape;82;p2">
                <a:extLst>
                  <a:ext uri="{FF2B5EF4-FFF2-40B4-BE49-F238E27FC236}">
                    <a16:creationId xmlns:a16="http://schemas.microsoft.com/office/drawing/2014/main" id="{6B009AA6-6883-4256-6E7C-183E5D34473D}"/>
                  </a:ext>
                </a:extLst>
              </p:cNvPr>
              <p:cNvGrpSpPr/>
              <p:nvPr/>
            </p:nvGrpSpPr>
            <p:grpSpPr>
              <a:xfrm>
                <a:off x="3856358" y="6371056"/>
                <a:ext cx="4624885" cy="380553"/>
                <a:chOff x="1393050" y="6187487"/>
                <a:chExt cx="6856761" cy="564200"/>
              </a:xfrm>
            </p:grpSpPr>
            <p:pic>
              <p:nvPicPr>
                <p:cNvPr id="7" name="Google Shape;83;p2">
                  <a:extLst>
                    <a:ext uri="{FF2B5EF4-FFF2-40B4-BE49-F238E27FC236}">
                      <a16:creationId xmlns:a16="http://schemas.microsoft.com/office/drawing/2014/main" id="{0A304072-FC8E-3099-E62E-D1C9D47CE440}"/>
                    </a:ext>
                  </a:extLst>
                </p:cNvPr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/>
                <a:stretch/>
              </p:blipFill>
              <p:spPr>
                <a:xfrm>
                  <a:off x="1393050" y="6187487"/>
                  <a:ext cx="869152" cy="5642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8" name="Google Shape;84;p2">
                  <a:extLst>
                    <a:ext uri="{FF2B5EF4-FFF2-40B4-BE49-F238E27FC236}">
                      <a16:creationId xmlns:a16="http://schemas.microsoft.com/office/drawing/2014/main" id="{A70D45FB-5D6E-E650-A9CB-F7734BA2B538}"/>
                    </a:ext>
                  </a:extLst>
                </p:cNvPr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/>
                <a:stretch/>
              </p:blipFill>
              <p:spPr>
                <a:xfrm>
                  <a:off x="2297936" y="6218417"/>
                  <a:ext cx="537745" cy="50232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9" name="Google Shape;85;p2">
                  <a:extLst>
                    <a:ext uri="{FF2B5EF4-FFF2-40B4-BE49-F238E27FC236}">
                      <a16:creationId xmlns:a16="http://schemas.microsoft.com/office/drawing/2014/main" id="{6C440371-3559-44C5-02F9-4B62D0DEB417}"/>
                    </a:ext>
                  </a:extLst>
                </p:cNvPr>
                <p:cNvPicPr preferRelativeResize="0"/>
                <p:nvPr/>
              </p:nvPicPr>
              <p:blipFill rotWithShape="1">
                <a:blip r:embed="rId6">
                  <a:alphaModFix/>
                </a:blip>
                <a:srcRect/>
                <a:stretch/>
              </p:blipFill>
              <p:spPr>
                <a:xfrm>
                  <a:off x="2902536" y="6265602"/>
                  <a:ext cx="750135" cy="407957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0" name="Google Shape;86;p2">
                  <a:extLst>
                    <a:ext uri="{FF2B5EF4-FFF2-40B4-BE49-F238E27FC236}">
                      <a16:creationId xmlns:a16="http://schemas.microsoft.com/office/drawing/2014/main" id="{9D3021D5-0DD2-6D94-47E7-375C1B95425E}"/>
                    </a:ext>
                  </a:extLst>
                </p:cNvPr>
                <p:cNvPicPr preferRelativeResize="0"/>
                <p:nvPr/>
              </p:nvPicPr>
              <p:blipFill rotWithShape="1">
                <a:blip r:embed="rId7">
                  <a:alphaModFix/>
                </a:blip>
                <a:srcRect/>
                <a:stretch/>
              </p:blipFill>
              <p:spPr>
                <a:xfrm>
                  <a:off x="3751749" y="6265612"/>
                  <a:ext cx="537754" cy="4001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1" name="Google Shape;87;p2">
                  <a:extLst>
                    <a:ext uri="{FF2B5EF4-FFF2-40B4-BE49-F238E27FC236}">
                      <a16:creationId xmlns:a16="http://schemas.microsoft.com/office/drawing/2014/main" id="{677709F6-B6D5-330B-DF2A-5E22C63E3444}"/>
                    </a:ext>
                  </a:extLst>
                </p:cNvPr>
                <p:cNvPicPr preferRelativeResize="0"/>
                <p:nvPr/>
              </p:nvPicPr>
              <p:blipFill rotWithShape="1">
                <a:blip r:embed="rId8">
                  <a:alphaModFix/>
                </a:blip>
                <a:srcRect l="16191" t="37772" r="14641" b="39894"/>
                <a:stretch/>
              </p:blipFill>
              <p:spPr>
                <a:xfrm>
                  <a:off x="4388583" y="6265612"/>
                  <a:ext cx="1263540" cy="40795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2" name="Google Shape;88;p2">
                  <a:extLst>
                    <a:ext uri="{FF2B5EF4-FFF2-40B4-BE49-F238E27FC236}">
                      <a16:creationId xmlns:a16="http://schemas.microsoft.com/office/drawing/2014/main" id="{D76D4AEB-1FF7-A11C-2B9D-89F793132CAC}"/>
                    </a:ext>
                  </a:extLst>
                </p:cNvPr>
                <p:cNvPicPr preferRelativeResize="0"/>
                <p:nvPr/>
              </p:nvPicPr>
              <p:blipFill rotWithShape="1">
                <a:blip r:embed="rId9">
                  <a:alphaModFix/>
                </a:blip>
                <a:srcRect/>
                <a:stretch/>
              </p:blipFill>
              <p:spPr>
                <a:xfrm>
                  <a:off x="5751208" y="6265613"/>
                  <a:ext cx="843690" cy="3899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3" name="Google Shape;89;p2">
                  <a:extLst>
                    <a:ext uri="{FF2B5EF4-FFF2-40B4-BE49-F238E27FC236}">
                      <a16:creationId xmlns:a16="http://schemas.microsoft.com/office/drawing/2014/main" id="{9D8C4389-644B-4AE4-8EF4-75DF907A1D02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0">
                  <a:alphaModFix/>
                </a:blip>
                <a:srcRect/>
                <a:stretch/>
              </p:blipFill>
              <p:spPr>
                <a:xfrm>
                  <a:off x="6693981" y="6256607"/>
                  <a:ext cx="1555830" cy="40795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cxnSp>
            <p:nvCxnSpPr>
              <p:cNvPr id="6" name="Google Shape;90;p2">
                <a:extLst>
                  <a:ext uri="{FF2B5EF4-FFF2-40B4-BE49-F238E27FC236}">
                    <a16:creationId xmlns:a16="http://schemas.microsoft.com/office/drawing/2014/main" id="{D20AA81B-63B5-E362-40AB-BFD830C5ED33}"/>
                  </a:ext>
                </a:extLst>
              </p:cNvPr>
              <p:cNvCxnSpPr/>
              <p:nvPr/>
            </p:nvCxnSpPr>
            <p:spPr>
              <a:xfrm>
                <a:off x="1546225" y="6298706"/>
                <a:ext cx="6991658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CCCCCC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</p:grpSp>
        <p:pic>
          <p:nvPicPr>
            <p:cNvPr id="4" name="Google Shape;95;p2">
              <a:extLst>
                <a:ext uri="{FF2B5EF4-FFF2-40B4-BE49-F238E27FC236}">
                  <a16:creationId xmlns:a16="http://schemas.microsoft.com/office/drawing/2014/main" id="{43D634F4-6EBF-9DEA-B615-4FF8D8BD3A44}"/>
                </a:ext>
              </a:extLst>
            </p:cNvPr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1983639" y="6304126"/>
              <a:ext cx="2203292" cy="508452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1" name="Google Shape;651;p31"/>
          <p:cNvSpPr/>
          <p:nvPr/>
        </p:nvSpPr>
        <p:spPr>
          <a:xfrm>
            <a:off x="-4750" y="-4750"/>
            <a:ext cx="9144000" cy="6858000"/>
          </a:xfrm>
          <a:prstGeom prst="rect">
            <a:avLst/>
          </a:prstGeom>
          <a:noFill/>
          <a:ln w="76200" cap="flat" cmpd="sng">
            <a:solidFill>
              <a:srgbClr val="F1A3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3" name="Google Shape;663;p31"/>
          <p:cNvSpPr txBox="1"/>
          <p:nvPr/>
        </p:nvSpPr>
        <p:spPr>
          <a:xfrm>
            <a:off x="99675" y="6459100"/>
            <a:ext cx="26277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bg-BG" sz="7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Снимка: Canva</a:t>
            </a:r>
            <a:endParaRPr sz="7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64" name="Google Shape;664;p31"/>
          <p:cNvSpPr txBox="1"/>
          <p:nvPr/>
        </p:nvSpPr>
        <p:spPr>
          <a:xfrm>
            <a:off x="474721" y="115283"/>
            <a:ext cx="3015051" cy="12464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bg-BG" sz="3000" b="0" i="1" u="none" strike="noStrike" cap="none" dirty="0">
                <a:solidFill>
                  <a:srgbClr val="000000"/>
                </a:solidFill>
                <a:latin typeface="Raleway Black"/>
                <a:ea typeface="Raleway Black"/>
                <a:cs typeface="Raleway Black"/>
                <a:sym typeface="Raleway Black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7"/>
                  </a:ext>
                </a:extLst>
              </a:rPr>
              <a:t>Елени и сърни</a:t>
            </a:r>
            <a:endParaRPr dirty="0">
              <a:extLst>
                <a:ext uri="http://customooxmlschemas.google.com/">
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8"/>
                </a:ext>
              </a:extLst>
            </a:endParaRPr>
          </a:p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bg-BG" sz="3000" b="0" i="1" u="none" strike="noStrike" cap="none" dirty="0">
                <a:solidFill>
                  <a:srgbClr val="000000"/>
                </a:solidFill>
                <a:latin typeface="Raleway Black"/>
                <a:ea typeface="Raleway Black"/>
                <a:cs typeface="Raleway Black"/>
                <a:sym typeface="Raleway Black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9"/>
                  </a:ext>
                </a:extLst>
              </a:rPr>
              <a:t>бозайници</a:t>
            </a:r>
            <a:endParaRPr sz="2700" b="0" i="1" u="none" strike="noStrike" cap="none" dirty="0">
              <a:solidFill>
                <a:srgbClr val="000000"/>
              </a:solidFill>
              <a:latin typeface="Raleway Black"/>
              <a:ea typeface="Raleway Black"/>
              <a:cs typeface="Raleway Black"/>
              <a:sym typeface="Raleway Black"/>
            </a:endParaRPr>
          </a:p>
        </p:txBody>
      </p:sp>
      <p:sp>
        <p:nvSpPr>
          <p:cNvPr id="665" name="Google Shape;665;p31"/>
          <p:cNvSpPr txBox="1"/>
          <p:nvPr/>
        </p:nvSpPr>
        <p:spPr>
          <a:xfrm>
            <a:off x="4377778" y="500302"/>
            <a:ext cx="4550242" cy="58831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bg-BG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В България се срещат 3</a:t>
            </a:r>
            <a:r>
              <a:rPr lang="bg-BG" dirty="0">
                <a:latin typeface="Raleway"/>
                <a:ea typeface="Raleway"/>
                <a:cs typeface="Raleway"/>
                <a:sym typeface="Raleway"/>
              </a:rPr>
              <a:t> вида елени </a:t>
            </a:r>
            <a:r>
              <a:rPr lang="bg-BG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– това са благородния елен, елен лопатар и сърна.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lang="bg-BG" b="0" i="0" u="none" strike="noStrike" cap="none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bg-BG" dirty="0">
                <a:latin typeface="Raleway"/>
                <a:sym typeface="Raleway"/>
              </a:rPr>
              <a:t>Да се раздвижим!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dirty="0">
                <a:latin typeface="Raleway"/>
              </a:rPr>
              <a:t>Вариант 1 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dirty="0">
                <a:latin typeface="Raleway"/>
              </a:rPr>
              <a:t>„Рога!“ – </a:t>
            </a:r>
            <a:r>
              <a:rPr lang="ru-RU" dirty="0" err="1">
                <a:latin typeface="Raleway"/>
              </a:rPr>
              <a:t>ръце</a:t>
            </a:r>
            <a:r>
              <a:rPr lang="ru-RU" dirty="0">
                <a:latin typeface="Raleway"/>
              </a:rPr>
              <a:t> на </a:t>
            </a:r>
            <a:r>
              <a:rPr lang="ru-RU" dirty="0" err="1">
                <a:latin typeface="Raleway"/>
              </a:rPr>
              <a:t>главата</a:t>
            </a:r>
            <a:r>
              <a:rPr lang="ru-RU" dirty="0">
                <a:latin typeface="Raleway"/>
              </a:rPr>
              <a:t> </a:t>
            </a:r>
            <a:r>
              <a:rPr lang="ru-RU" dirty="0" err="1">
                <a:latin typeface="Raleway"/>
              </a:rPr>
              <a:t>като</a:t>
            </a:r>
            <a:r>
              <a:rPr lang="ru-RU" dirty="0">
                <a:latin typeface="Raleway"/>
              </a:rPr>
              <a:t> рога.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dirty="0">
                <a:latin typeface="Raleway"/>
              </a:rPr>
              <a:t>„</a:t>
            </a:r>
            <a:r>
              <a:rPr lang="ru-RU" dirty="0" err="1">
                <a:latin typeface="Raleway"/>
              </a:rPr>
              <a:t>Слънце</a:t>
            </a:r>
            <a:r>
              <a:rPr lang="ru-RU" dirty="0">
                <a:latin typeface="Raleway"/>
              </a:rPr>
              <a:t>!“ – </a:t>
            </a:r>
            <a:r>
              <a:rPr lang="ru-RU" dirty="0" err="1">
                <a:latin typeface="Raleway"/>
              </a:rPr>
              <a:t>протягат</a:t>
            </a:r>
            <a:r>
              <a:rPr lang="ru-RU" dirty="0">
                <a:latin typeface="Raleway"/>
              </a:rPr>
              <a:t> </a:t>
            </a:r>
            <a:r>
              <a:rPr lang="ru-RU" dirty="0" err="1">
                <a:latin typeface="Raleway"/>
              </a:rPr>
              <a:t>ръце</a:t>
            </a:r>
            <a:r>
              <a:rPr lang="ru-RU" dirty="0">
                <a:latin typeface="Raleway"/>
              </a:rPr>
              <a:t> нагоре, </a:t>
            </a:r>
            <a:r>
              <a:rPr lang="ru-RU" dirty="0" err="1">
                <a:latin typeface="Raleway"/>
              </a:rPr>
              <a:t>сякаш</a:t>
            </a:r>
            <a:r>
              <a:rPr lang="ru-RU" dirty="0">
                <a:latin typeface="Raleway"/>
              </a:rPr>
              <a:t> се </a:t>
            </a:r>
            <a:r>
              <a:rPr lang="ru-RU" dirty="0" err="1">
                <a:latin typeface="Raleway"/>
              </a:rPr>
              <a:t>греят</a:t>
            </a:r>
            <a:r>
              <a:rPr lang="ru-RU" dirty="0">
                <a:latin typeface="Raleway"/>
              </a:rPr>
              <a:t>.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dirty="0">
                <a:latin typeface="Raleway"/>
              </a:rPr>
              <a:t>„</a:t>
            </a:r>
            <a:r>
              <a:rPr lang="ru-RU" dirty="0" err="1">
                <a:latin typeface="Raleway"/>
              </a:rPr>
              <a:t>Дъжд</a:t>
            </a:r>
            <a:r>
              <a:rPr lang="ru-RU" dirty="0">
                <a:latin typeface="Raleway"/>
              </a:rPr>
              <a:t>!“ – </a:t>
            </a:r>
            <a:r>
              <a:rPr lang="ru-RU" dirty="0" err="1">
                <a:latin typeface="Raleway"/>
              </a:rPr>
              <a:t>потропват</a:t>
            </a:r>
            <a:r>
              <a:rPr lang="ru-RU" dirty="0">
                <a:latin typeface="Raleway"/>
              </a:rPr>
              <a:t> с </a:t>
            </a:r>
            <a:r>
              <a:rPr lang="ru-RU" dirty="0" err="1">
                <a:latin typeface="Raleway"/>
              </a:rPr>
              <a:t>пръсти</a:t>
            </a:r>
            <a:r>
              <a:rPr lang="ru-RU" dirty="0">
                <a:latin typeface="Raleway"/>
              </a:rPr>
              <a:t> по чина или </a:t>
            </a:r>
            <a:r>
              <a:rPr lang="ru-RU" dirty="0" err="1">
                <a:latin typeface="Raleway"/>
              </a:rPr>
              <a:t>бедрата</a:t>
            </a:r>
            <a:r>
              <a:rPr lang="ru-RU" dirty="0">
                <a:latin typeface="Raleway"/>
              </a:rPr>
              <a:t> си, </a:t>
            </a:r>
            <a:r>
              <a:rPr lang="ru-RU" dirty="0" err="1">
                <a:latin typeface="Raleway"/>
              </a:rPr>
              <a:t>имитирайки</a:t>
            </a:r>
            <a:r>
              <a:rPr lang="ru-RU" dirty="0">
                <a:latin typeface="Raleway"/>
              </a:rPr>
              <a:t> капки.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lang="ru-RU" dirty="0">
              <a:latin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dirty="0">
                <a:latin typeface="Raleway"/>
              </a:rPr>
              <a:t>Вариант 2 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dirty="0">
                <a:latin typeface="Raleway"/>
              </a:rPr>
              <a:t>„Рога!“ – </a:t>
            </a:r>
            <a:r>
              <a:rPr lang="ru-RU" dirty="0" err="1">
                <a:latin typeface="Raleway"/>
              </a:rPr>
              <a:t>ръце</a:t>
            </a:r>
            <a:r>
              <a:rPr lang="ru-RU" dirty="0">
                <a:latin typeface="Raleway"/>
              </a:rPr>
              <a:t> на </a:t>
            </a:r>
            <a:r>
              <a:rPr lang="ru-RU" dirty="0" err="1">
                <a:latin typeface="Raleway"/>
              </a:rPr>
              <a:t>главата</a:t>
            </a:r>
            <a:r>
              <a:rPr lang="ru-RU" dirty="0">
                <a:latin typeface="Raleway"/>
              </a:rPr>
              <a:t>.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dirty="0">
                <a:latin typeface="Raleway"/>
              </a:rPr>
              <a:t>„Тишина!“ – </a:t>
            </a:r>
            <a:r>
              <a:rPr lang="ru-RU" dirty="0" err="1">
                <a:latin typeface="Raleway"/>
              </a:rPr>
              <a:t>всички</a:t>
            </a:r>
            <a:r>
              <a:rPr lang="ru-RU" dirty="0">
                <a:latin typeface="Raleway"/>
              </a:rPr>
              <a:t> </a:t>
            </a:r>
            <a:r>
              <a:rPr lang="ru-RU" dirty="0" err="1">
                <a:latin typeface="Raleway"/>
              </a:rPr>
              <a:t>замръзват</a:t>
            </a:r>
            <a:r>
              <a:rPr lang="ru-RU" dirty="0">
                <a:latin typeface="Raleway"/>
              </a:rPr>
              <a:t> неподвижно, </a:t>
            </a:r>
            <a:r>
              <a:rPr lang="ru-RU" dirty="0" err="1">
                <a:latin typeface="Raleway"/>
              </a:rPr>
              <a:t>като</a:t>
            </a:r>
            <a:r>
              <a:rPr lang="ru-RU" dirty="0">
                <a:latin typeface="Raleway"/>
              </a:rPr>
              <a:t> </a:t>
            </a:r>
            <a:r>
              <a:rPr lang="ru-RU" dirty="0" err="1">
                <a:latin typeface="Raleway"/>
              </a:rPr>
              <a:t>сърна</a:t>
            </a:r>
            <a:r>
              <a:rPr lang="ru-RU" dirty="0">
                <a:latin typeface="Raleway"/>
              </a:rPr>
              <a:t>, </a:t>
            </a:r>
            <a:r>
              <a:rPr lang="ru-RU" dirty="0" err="1">
                <a:latin typeface="Raleway"/>
              </a:rPr>
              <a:t>която</a:t>
            </a:r>
            <a:r>
              <a:rPr lang="ru-RU" dirty="0">
                <a:latin typeface="Raleway"/>
              </a:rPr>
              <a:t> се </a:t>
            </a:r>
            <a:r>
              <a:rPr lang="ru-RU" dirty="0" err="1">
                <a:latin typeface="Raleway"/>
              </a:rPr>
              <a:t>крие</a:t>
            </a:r>
            <a:r>
              <a:rPr lang="ru-RU" dirty="0">
                <a:latin typeface="Raleway"/>
              </a:rPr>
              <a:t> от хищник.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dirty="0">
                <a:latin typeface="Raleway"/>
              </a:rPr>
              <a:t>„Скачай!“ – </a:t>
            </a:r>
            <a:r>
              <a:rPr lang="ru-RU" dirty="0" err="1">
                <a:latin typeface="Raleway"/>
              </a:rPr>
              <a:t>подскачат</a:t>
            </a:r>
            <a:r>
              <a:rPr lang="ru-RU" dirty="0">
                <a:latin typeface="Raleway"/>
              </a:rPr>
              <a:t> </a:t>
            </a:r>
            <a:r>
              <a:rPr lang="ru-RU" dirty="0" err="1">
                <a:latin typeface="Raleway"/>
              </a:rPr>
              <a:t>леко</a:t>
            </a:r>
            <a:r>
              <a:rPr lang="ru-RU" dirty="0">
                <a:latin typeface="Raleway"/>
              </a:rPr>
              <a:t> на </a:t>
            </a:r>
            <a:r>
              <a:rPr lang="ru-RU" dirty="0" err="1">
                <a:latin typeface="Raleway"/>
              </a:rPr>
              <a:t>място</a:t>
            </a:r>
            <a:r>
              <a:rPr lang="ru-RU" dirty="0">
                <a:latin typeface="Raleway"/>
              </a:rPr>
              <a:t> </a:t>
            </a:r>
            <a:r>
              <a:rPr lang="ru-RU" dirty="0" err="1">
                <a:latin typeface="Raleway"/>
              </a:rPr>
              <a:t>като</a:t>
            </a:r>
            <a:r>
              <a:rPr lang="ru-RU" dirty="0">
                <a:latin typeface="Raleway"/>
              </a:rPr>
              <a:t> </a:t>
            </a:r>
            <a:r>
              <a:rPr lang="ru-RU" dirty="0" err="1">
                <a:latin typeface="Raleway"/>
              </a:rPr>
              <a:t>изплашени</a:t>
            </a:r>
            <a:r>
              <a:rPr lang="ru-RU" dirty="0">
                <a:latin typeface="Raleway"/>
              </a:rPr>
              <a:t> елени.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lang="ru-RU" dirty="0">
              <a:latin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dirty="0">
                <a:latin typeface="Raleway"/>
              </a:rPr>
              <a:t>Вариант 3 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dirty="0">
                <a:latin typeface="Raleway"/>
              </a:rPr>
              <a:t>„Рога!“ – </a:t>
            </a:r>
            <a:r>
              <a:rPr lang="ru-RU" dirty="0" err="1">
                <a:latin typeface="Raleway"/>
              </a:rPr>
              <a:t>ръце</a:t>
            </a:r>
            <a:r>
              <a:rPr lang="ru-RU" dirty="0">
                <a:latin typeface="Raleway"/>
              </a:rPr>
              <a:t> на </a:t>
            </a:r>
            <a:r>
              <a:rPr lang="ru-RU" dirty="0" err="1">
                <a:latin typeface="Raleway"/>
              </a:rPr>
              <a:t>главата</a:t>
            </a:r>
            <a:r>
              <a:rPr lang="ru-RU" dirty="0">
                <a:latin typeface="Raleway"/>
              </a:rPr>
              <a:t>.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dirty="0">
                <a:latin typeface="Raleway"/>
              </a:rPr>
              <a:t>„Листа!“ – </a:t>
            </a:r>
            <a:r>
              <a:rPr lang="ru-RU" dirty="0" err="1">
                <a:latin typeface="Raleway"/>
              </a:rPr>
              <a:t>махат</a:t>
            </a:r>
            <a:r>
              <a:rPr lang="ru-RU" dirty="0">
                <a:latin typeface="Raleway"/>
              </a:rPr>
              <a:t> с </a:t>
            </a:r>
            <a:r>
              <a:rPr lang="ru-RU" dirty="0" err="1">
                <a:latin typeface="Raleway"/>
              </a:rPr>
              <a:t>ръце</a:t>
            </a:r>
            <a:r>
              <a:rPr lang="ru-RU" dirty="0">
                <a:latin typeface="Raleway"/>
              </a:rPr>
              <a:t> </a:t>
            </a:r>
            <a:r>
              <a:rPr lang="ru-RU" dirty="0" err="1">
                <a:latin typeface="Raleway"/>
              </a:rPr>
              <a:t>като</a:t>
            </a:r>
            <a:r>
              <a:rPr lang="ru-RU" dirty="0">
                <a:latin typeface="Raleway"/>
              </a:rPr>
              <a:t> </a:t>
            </a:r>
            <a:r>
              <a:rPr lang="ru-RU" dirty="0" err="1">
                <a:latin typeface="Raleway"/>
              </a:rPr>
              <a:t>падащи</a:t>
            </a:r>
            <a:r>
              <a:rPr lang="ru-RU" dirty="0">
                <a:latin typeface="Raleway"/>
              </a:rPr>
              <a:t> </a:t>
            </a:r>
            <a:r>
              <a:rPr lang="ru-RU" dirty="0" err="1">
                <a:latin typeface="Raleway"/>
              </a:rPr>
              <a:t>есенни</a:t>
            </a:r>
            <a:r>
              <a:rPr lang="ru-RU" dirty="0">
                <a:latin typeface="Raleway"/>
              </a:rPr>
              <a:t> листа.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dirty="0">
                <a:latin typeface="Raleway"/>
              </a:rPr>
              <a:t>„</a:t>
            </a:r>
            <a:r>
              <a:rPr lang="ru-RU" dirty="0" err="1">
                <a:latin typeface="Raleway"/>
              </a:rPr>
              <a:t>Сняг</a:t>
            </a:r>
            <a:r>
              <a:rPr lang="ru-RU" dirty="0">
                <a:latin typeface="Raleway"/>
              </a:rPr>
              <a:t>!“ – </a:t>
            </a:r>
            <a:r>
              <a:rPr lang="ru-RU" dirty="0" err="1">
                <a:latin typeface="Raleway"/>
              </a:rPr>
              <a:t>размахват</a:t>
            </a:r>
            <a:r>
              <a:rPr lang="ru-RU" dirty="0">
                <a:latin typeface="Raleway"/>
              </a:rPr>
              <a:t> </a:t>
            </a:r>
            <a:r>
              <a:rPr lang="ru-RU" dirty="0" err="1">
                <a:latin typeface="Raleway"/>
              </a:rPr>
              <a:t>ръце</a:t>
            </a:r>
            <a:r>
              <a:rPr lang="ru-RU" dirty="0">
                <a:latin typeface="Raleway"/>
              </a:rPr>
              <a:t> нагоре-</a:t>
            </a:r>
            <a:r>
              <a:rPr lang="ru-RU" dirty="0" err="1">
                <a:latin typeface="Raleway"/>
              </a:rPr>
              <a:t>надолу</a:t>
            </a:r>
            <a:r>
              <a:rPr lang="ru-RU" dirty="0">
                <a:latin typeface="Raleway"/>
              </a:rPr>
              <a:t>, </a:t>
            </a:r>
            <a:r>
              <a:rPr lang="ru-RU" dirty="0" err="1">
                <a:latin typeface="Raleway"/>
              </a:rPr>
              <a:t>сякаш</a:t>
            </a:r>
            <a:r>
              <a:rPr lang="ru-RU" dirty="0">
                <a:latin typeface="Raleway"/>
              </a:rPr>
              <a:t> правят снежинки.</a:t>
            </a:r>
            <a:endParaRPr dirty="0">
              <a:latin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b="0" i="0" u="none" strike="noStrike" cap="none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666" name="Google Shape;666;p31"/>
          <p:cNvPicPr preferRelativeResize="0"/>
          <p:nvPr/>
        </p:nvPicPr>
        <p:blipFill rotWithShape="1">
          <a:blip r:embed="rId3">
            <a:alphaModFix/>
          </a:blip>
          <a:srcRect r="20730"/>
          <a:stretch/>
        </p:blipFill>
        <p:spPr>
          <a:xfrm>
            <a:off x="-292874" y="1286754"/>
            <a:ext cx="4550242" cy="3228848"/>
          </a:xfrm>
          <a:prstGeom prst="rect">
            <a:avLst/>
          </a:prstGeom>
          <a:noFill/>
          <a:ln>
            <a:noFill/>
          </a:ln>
        </p:spPr>
      </p:pic>
      <p:sp>
        <p:nvSpPr>
          <p:cNvPr id="667" name="Google Shape;667;p31"/>
          <p:cNvSpPr txBox="1"/>
          <p:nvPr/>
        </p:nvSpPr>
        <p:spPr>
          <a:xfrm>
            <a:off x="111329" y="4652768"/>
            <a:ext cx="5802525" cy="7509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bg-BG" sz="16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Елен лопатар</a:t>
            </a:r>
            <a:endParaRPr/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CE35633D-F7CF-D204-E39E-2B0673307CD8}"/>
              </a:ext>
            </a:extLst>
          </p:cNvPr>
          <p:cNvGrpSpPr/>
          <p:nvPr/>
        </p:nvGrpSpPr>
        <p:grpSpPr>
          <a:xfrm>
            <a:off x="1983639" y="6263454"/>
            <a:ext cx="6991658" cy="549124"/>
            <a:chOff x="1983639" y="6263454"/>
            <a:chExt cx="6991658" cy="549124"/>
          </a:xfrm>
        </p:grpSpPr>
        <p:grpSp>
          <p:nvGrpSpPr>
            <p:cNvPr id="3" name="Google Shape;81;p2">
              <a:extLst>
                <a:ext uri="{FF2B5EF4-FFF2-40B4-BE49-F238E27FC236}">
                  <a16:creationId xmlns:a16="http://schemas.microsoft.com/office/drawing/2014/main" id="{8D57A8B3-C13C-E836-2987-1660824BDB76}"/>
                </a:ext>
              </a:extLst>
            </p:cNvPr>
            <p:cNvGrpSpPr/>
            <p:nvPr/>
          </p:nvGrpSpPr>
          <p:grpSpPr>
            <a:xfrm>
              <a:off x="1983639" y="6263454"/>
              <a:ext cx="6991658" cy="452903"/>
              <a:chOff x="1546225" y="6298706"/>
              <a:chExt cx="6991658" cy="452903"/>
            </a:xfrm>
          </p:grpSpPr>
          <p:grpSp>
            <p:nvGrpSpPr>
              <p:cNvPr id="5" name="Google Shape;82;p2">
                <a:extLst>
                  <a:ext uri="{FF2B5EF4-FFF2-40B4-BE49-F238E27FC236}">
                    <a16:creationId xmlns:a16="http://schemas.microsoft.com/office/drawing/2014/main" id="{C97BF028-62FC-1C46-31C9-35F4AB50B5E3}"/>
                  </a:ext>
                </a:extLst>
              </p:cNvPr>
              <p:cNvGrpSpPr/>
              <p:nvPr/>
            </p:nvGrpSpPr>
            <p:grpSpPr>
              <a:xfrm>
                <a:off x="3856358" y="6371056"/>
                <a:ext cx="4624885" cy="380553"/>
                <a:chOff x="1393050" y="6187487"/>
                <a:chExt cx="6856761" cy="564200"/>
              </a:xfrm>
            </p:grpSpPr>
            <p:pic>
              <p:nvPicPr>
                <p:cNvPr id="7" name="Google Shape;83;p2">
                  <a:extLst>
                    <a:ext uri="{FF2B5EF4-FFF2-40B4-BE49-F238E27FC236}">
                      <a16:creationId xmlns:a16="http://schemas.microsoft.com/office/drawing/2014/main" id="{EF7310BD-F42B-E3B3-BE91-9C97EAE81BA8}"/>
                    </a:ext>
                  </a:extLst>
                </p:cNvPr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/>
                <a:stretch/>
              </p:blipFill>
              <p:spPr>
                <a:xfrm>
                  <a:off x="1393050" y="6187487"/>
                  <a:ext cx="869152" cy="5642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8" name="Google Shape;84;p2">
                  <a:extLst>
                    <a:ext uri="{FF2B5EF4-FFF2-40B4-BE49-F238E27FC236}">
                      <a16:creationId xmlns:a16="http://schemas.microsoft.com/office/drawing/2014/main" id="{1C662BBA-2C61-4081-4746-8D3590C52FBB}"/>
                    </a:ext>
                  </a:extLst>
                </p:cNvPr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/>
                <a:stretch/>
              </p:blipFill>
              <p:spPr>
                <a:xfrm>
                  <a:off x="2297936" y="6218417"/>
                  <a:ext cx="537745" cy="50232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9" name="Google Shape;85;p2">
                  <a:extLst>
                    <a:ext uri="{FF2B5EF4-FFF2-40B4-BE49-F238E27FC236}">
                      <a16:creationId xmlns:a16="http://schemas.microsoft.com/office/drawing/2014/main" id="{954C1067-EB0A-942C-DBD2-86B841B3EB28}"/>
                    </a:ext>
                  </a:extLst>
                </p:cNvPr>
                <p:cNvPicPr preferRelativeResize="0"/>
                <p:nvPr/>
              </p:nvPicPr>
              <p:blipFill rotWithShape="1">
                <a:blip r:embed="rId6">
                  <a:alphaModFix/>
                </a:blip>
                <a:srcRect/>
                <a:stretch/>
              </p:blipFill>
              <p:spPr>
                <a:xfrm>
                  <a:off x="2902536" y="6265602"/>
                  <a:ext cx="750135" cy="407957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0" name="Google Shape;86;p2">
                  <a:extLst>
                    <a:ext uri="{FF2B5EF4-FFF2-40B4-BE49-F238E27FC236}">
                      <a16:creationId xmlns:a16="http://schemas.microsoft.com/office/drawing/2014/main" id="{05A49CB6-7C2E-0230-5476-9C4F6B52248A}"/>
                    </a:ext>
                  </a:extLst>
                </p:cNvPr>
                <p:cNvPicPr preferRelativeResize="0"/>
                <p:nvPr/>
              </p:nvPicPr>
              <p:blipFill rotWithShape="1">
                <a:blip r:embed="rId7">
                  <a:alphaModFix/>
                </a:blip>
                <a:srcRect/>
                <a:stretch/>
              </p:blipFill>
              <p:spPr>
                <a:xfrm>
                  <a:off x="3751749" y="6265612"/>
                  <a:ext cx="537754" cy="4001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1" name="Google Shape;87;p2">
                  <a:extLst>
                    <a:ext uri="{FF2B5EF4-FFF2-40B4-BE49-F238E27FC236}">
                      <a16:creationId xmlns:a16="http://schemas.microsoft.com/office/drawing/2014/main" id="{138E77DC-D687-F383-DF74-098F6F5C9EB3}"/>
                    </a:ext>
                  </a:extLst>
                </p:cNvPr>
                <p:cNvPicPr preferRelativeResize="0"/>
                <p:nvPr/>
              </p:nvPicPr>
              <p:blipFill rotWithShape="1">
                <a:blip r:embed="rId8">
                  <a:alphaModFix/>
                </a:blip>
                <a:srcRect l="16191" t="37772" r="14641" b="39894"/>
                <a:stretch/>
              </p:blipFill>
              <p:spPr>
                <a:xfrm>
                  <a:off x="4388583" y="6265612"/>
                  <a:ext cx="1263540" cy="40795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2" name="Google Shape;88;p2">
                  <a:extLst>
                    <a:ext uri="{FF2B5EF4-FFF2-40B4-BE49-F238E27FC236}">
                      <a16:creationId xmlns:a16="http://schemas.microsoft.com/office/drawing/2014/main" id="{54D0413A-ADDF-9382-B3F5-225ECBC5DD7C}"/>
                    </a:ext>
                  </a:extLst>
                </p:cNvPr>
                <p:cNvPicPr preferRelativeResize="0"/>
                <p:nvPr/>
              </p:nvPicPr>
              <p:blipFill rotWithShape="1">
                <a:blip r:embed="rId9">
                  <a:alphaModFix/>
                </a:blip>
                <a:srcRect/>
                <a:stretch/>
              </p:blipFill>
              <p:spPr>
                <a:xfrm>
                  <a:off x="5751208" y="6265613"/>
                  <a:ext cx="843690" cy="3899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3" name="Google Shape;89;p2">
                  <a:extLst>
                    <a:ext uri="{FF2B5EF4-FFF2-40B4-BE49-F238E27FC236}">
                      <a16:creationId xmlns:a16="http://schemas.microsoft.com/office/drawing/2014/main" id="{CB679B27-06F7-6521-191E-B9FAA633A667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0">
                  <a:alphaModFix/>
                </a:blip>
                <a:srcRect/>
                <a:stretch/>
              </p:blipFill>
              <p:spPr>
                <a:xfrm>
                  <a:off x="6693981" y="6256607"/>
                  <a:ext cx="1555830" cy="40795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cxnSp>
            <p:nvCxnSpPr>
              <p:cNvPr id="6" name="Google Shape;90;p2">
                <a:extLst>
                  <a:ext uri="{FF2B5EF4-FFF2-40B4-BE49-F238E27FC236}">
                    <a16:creationId xmlns:a16="http://schemas.microsoft.com/office/drawing/2014/main" id="{52617C77-E704-46EE-1DB4-263687E8E355}"/>
                  </a:ext>
                </a:extLst>
              </p:cNvPr>
              <p:cNvCxnSpPr/>
              <p:nvPr/>
            </p:nvCxnSpPr>
            <p:spPr>
              <a:xfrm>
                <a:off x="1546225" y="6298706"/>
                <a:ext cx="6991658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CCCCCC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</p:grpSp>
        <p:pic>
          <p:nvPicPr>
            <p:cNvPr id="4" name="Google Shape;95;p2">
              <a:extLst>
                <a:ext uri="{FF2B5EF4-FFF2-40B4-BE49-F238E27FC236}">
                  <a16:creationId xmlns:a16="http://schemas.microsoft.com/office/drawing/2014/main" id="{C0B195FB-4628-B72F-CD3C-810F615E2A3E}"/>
                </a:ext>
              </a:extLst>
            </p:cNvPr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1983639" y="6304126"/>
              <a:ext cx="2203292" cy="508452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2" name="Google Shape;672;p32"/>
          <p:cNvSpPr/>
          <p:nvPr/>
        </p:nvSpPr>
        <p:spPr>
          <a:xfrm>
            <a:off x="-4750" y="-4750"/>
            <a:ext cx="9144000" cy="6858000"/>
          </a:xfrm>
          <a:prstGeom prst="rect">
            <a:avLst/>
          </a:prstGeom>
          <a:noFill/>
          <a:ln w="76200" cap="flat" cmpd="sng">
            <a:solidFill>
              <a:srgbClr val="F1A3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4" name="Google Shape;684;p32"/>
          <p:cNvSpPr txBox="1"/>
          <p:nvPr/>
        </p:nvSpPr>
        <p:spPr>
          <a:xfrm>
            <a:off x="6504494" y="561675"/>
            <a:ext cx="2300100" cy="524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bg-BG" sz="16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През пролетта елените и сърните раждат своите малки. </a:t>
            </a:r>
            <a:endParaRPr/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bg-BG" sz="16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Интересно е, че малките им нямат абсолютно никаква миризма.</a:t>
            </a:r>
            <a:endParaRPr/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bg-BG" sz="16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Това е така, защото малкото се крие от хищници. Затова често се случва ние хората да открием малко сърне, скътано в тревата, то не е изоставено, </a:t>
            </a:r>
            <a:r>
              <a:rPr lang="bg-BG" sz="1600">
                <a:latin typeface="Raleway"/>
                <a:ea typeface="Raleway"/>
                <a:cs typeface="Raleway"/>
                <a:sym typeface="Raleway"/>
              </a:rPr>
              <a:t>а </a:t>
            </a:r>
            <a:r>
              <a:rPr lang="bg-BG" sz="16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просто чака да отмине опасността.</a:t>
            </a:r>
            <a:endParaRPr sz="16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85" name="Google Shape;685;p32"/>
          <p:cNvSpPr txBox="1"/>
          <p:nvPr/>
        </p:nvSpPr>
        <p:spPr>
          <a:xfrm>
            <a:off x="99675" y="6459100"/>
            <a:ext cx="26277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bg-BG" sz="7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Снимка: Wikipedia</a:t>
            </a:r>
            <a:endParaRPr sz="7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686" name="Google Shape;686;p3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220946" y="1194179"/>
            <a:ext cx="7140279" cy="401640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2ED1BEE8-7884-C6A0-6424-0EEC69F9F08D}"/>
              </a:ext>
            </a:extLst>
          </p:cNvPr>
          <p:cNvGrpSpPr/>
          <p:nvPr/>
        </p:nvGrpSpPr>
        <p:grpSpPr>
          <a:xfrm>
            <a:off x="1983639" y="6263454"/>
            <a:ext cx="6991658" cy="549124"/>
            <a:chOff x="1983639" y="6263454"/>
            <a:chExt cx="6991658" cy="549124"/>
          </a:xfrm>
        </p:grpSpPr>
        <p:grpSp>
          <p:nvGrpSpPr>
            <p:cNvPr id="3" name="Google Shape;81;p2">
              <a:extLst>
                <a:ext uri="{FF2B5EF4-FFF2-40B4-BE49-F238E27FC236}">
                  <a16:creationId xmlns:a16="http://schemas.microsoft.com/office/drawing/2014/main" id="{C0D67BF9-8951-68C1-F842-628599B5E973}"/>
                </a:ext>
              </a:extLst>
            </p:cNvPr>
            <p:cNvGrpSpPr/>
            <p:nvPr/>
          </p:nvGrpSpPr>
          <p:grpSpPr>
            <a:xfrm>
              <a:off x="1983639" y="6263454"/>
              <a:ext cx="6991658" cy="452903"/>
              <a:chOff x="1546225" y="6298706"/>
              <a:chExt cx="6991658" cy="452903"/>
            </a:xfrm>
          </p:grpSpPr>
          <p:grpSp>
            <p:nvGrpSpPr>
              <p:cNvPr id="5" name="Google Shape;82;p2">
                <a:extLst>
                  <a:ext uri="{FF2B5EF4-FFF2-40B4-BE49-F238E27FC236}">
                    <a16:creationId xmlns:a16="http://schemas.microsoft.com/office/drawing/2014/main" id="{839EA674-D8FF-747E-E797-11510FA7AFED}"/>
                  </a:ext>
                </a:extLst>
              </p:cNvPr>
              <p:cNvGrpSpPr/>
              <p:nvPr/>
            </p:nvGrpSpPr>
            <p:grpSpPr>
              <a:xfrm>
                <a:off x="3856358" y="6371056"/>
                <a:ext cx="4624885" cy="380553"/>
                <a:chOff x="1393050" y="6187487"/>
                <a:chExt cx="6856761" cy="564200"/>
              </a:xfrm>
            </p:grpSpPr>
            <p:pic>
              <p:nvPicPr>
                <p:cNvPr id="7" name="Google Shape;83;p2">
                  <a:extLst>
                    <a:ext uri="{FF2B5EF4-FFF2-40B4-BE49-F238E27FC236}">
                      <a16:creationId xmlns:a16="http://schemas.microsoft.com/office/drawing/2014/main" id="{F76552BB-250C-9A53-9ADC-9724706ED6CB}"/>
                    </a:ext>
                  </a:extLst>
                </p:cNvPr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/>
                <a:stretch/>
              </p:blipFill>
              <p:spPr>
                <a:xfrm>
                  <a:off x="1393050" y="6187487"/>
                  <a:ext cx="869152" cy="5642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8" name="Google Shape;84;p2">
                  <a:extLst>
                    <a:ext uri="{FF2B5EF4-FFF2-40B4-BE49-F238E27FC236}">
                      <a16:creationId xmlns:a16="http://schemas.microsoft.com/office/drawing/2014/main" id="{13E97D80-DFAF-8341-9367-C729162C5E2D}"/>
                    </a:ext>
                  </a:extLst>
                </p:cNvPr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/>
                <a:stretch/>
              </p:blipFill>
              <p:spPr>
                <a:xfrm>
                  <a:off x="2297936" y="6218417"/>
                  <a:ext cx="537745" cy="50232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9" name="Google Shape;85;p2">
                  <a:extLst>
                    <a:ext uri="{FF2B5EF4-FFF2-40B4-BE49-F238E27FC236}">
                      <a16:creationId xmlns:a16="http://schemas.microsoft.com/office/drawing/2014/main" id="{EF47CE2F-919D-F8E2-A70C-9B3C8EE20C30}"/>
                    </a:ext>
                  </a:extLst>
                </p:cNvPr>
                <p:cNvPicPr preferRelativeResize="0"/>
                <p:nvPr/>
              </p:nvPicPr>
              <p:blipFill rotWithShape="1">
                <a:blip r:embed="rId6">
                  <a:alphaModFix/>
                </a:blip>
                <a:srcRect/>
                <a:stretch/>
              </p:blipFill>
              <p:spPr>
                <a:xfrm>
                  <a:off x="2902536" y="6265602"/>
                  <a:ext cx="750135" cy="407957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0" name="Google Shape;86;p2">
                  <a:extLst>
                    <a:ext uri="{FF2B5EF4-FFF2-40B4-BE49-F238E27FC236}">
                      <a16:creationId xmlns:a16="http://schemas.microsoft.com/office/drawing/2014/main" id="{DB73FF29-4E55-A7AF-EAB5-80A6282912F8}"/>
                    </a:ext>
                  </a:extLst>
                </p:cNvPr>
                <p:cNvPicPr preferRelativeResize="0"/>
                <p:nvPr/>
              </p:nvPicPr>
              <p:blipFill rotWithShape="1">
                <a:blip r:embed="rId7">
                  <a:alphaModFix/>
                </a:blip>
                <a:srcRect/>
                <a:stretch/>
              </p:blipFill>
              <p:spPr>
                <a:xfrm>
                  <a:off x="3751749" y="6265612"/>
                  <a:ext cx="537754" cy="4001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1" name="Google Shape;87;p2">
                  <a:extLst>
                    <a:ext uri="{FF2B5EF4-FFF2-40B4-BE49-F238E27FC236}">
                      <a16:creationId xmlns:a16="http://schemas.microsoft.com/office/drawing/2014/main" id="{4DFB5718-6619-7ACD-FC89-740D20424328}"/>
                    </a:ext>
                  </a:extLst>
                </p:cNvPr>
                <p:cNvPicPr preferRelativeResize="0"/>
                <p:nvPr/>
              </p:nvPicPr>
              <p:blipFill rotWithShape="1">
                <a:blip r:embed="rId8">
                  <a:alphaModFix/>
                </a:blip>
                <a:srcRect l="16191" t="37772" r="14641" b="39894"/>
                <a:stretch/>
              </p:blipFill>
              <p:spPr>
                <a:xfrm>
                  <a:off x="4388583" y="6265612"/>
                  <a:ext cx="1263540" cy="40795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2" name="Google Shape;88;p2">
                  <a:extLst>
                    <a:ext uri="{FF2B5EF4-FFF2-40B4-BE49-F238E27FC236}">
                      <a16:creationId xmlns:a16="http://schemas.microsoft.com/office/drawing/2014/main" id="{D7F5B587-CC1C-B856-C527-9F29FAFE4E4D}"/>
                    </a:ext>
                  </a:extLst>
                </p:cNvPr>
                <p:cNvPicPr preferRelativeResize="0"/>
                <p:nvPr/>
              </p:nvPicPr>
              <p:blipFill rotWithShape="1">
                <a:blip r:embed="rId9">
                  <a:alphaModFix/>
                </a:blip>
                <a:srcRect/>
                <a:stretch/>
              </p:blipFill>
              <p:spPr>
                <a:xfrm>
                  <a:off x="5751208" y="6265613"/>
                  <a:ext cx="843690" cy="3899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3" name="Google Shape;89;p2">
                  <a:extLst>
                    <a:ext uri="{FF2B5EF4-FFF2-40B4-BE49-F238E27FC236}">
                      <a16:creationId xmlns:a16="http://schemas.microsoft.com/office/drawing/2014/main" id="{91E22C14-D177-9DD4-1698-8023A008DC3B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0">
                  <a:alphaModFix/>
                </a:blip>
                <a:srcRect/>
                <a:stretch/>
              </p:blipFill>
              <p:spPr>
                <a:xfrm>
                  <a:off x="6693981" y="6256607"/>
                  <a:ext cx="1555830" cy="40795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cxnSp>
            <p:nvCxnSpPr>
              <p:cNvPr id="6" name="Google Shape;90;p2">
                <a:extLst>
                  <a:ext uri="{FF2B5EF4-FFF2-40B4-BE49-F238E27FC236}">
                    <a16:creationId xmlns:a16="http://schemas.microsoft.com/office/drawing/2014/main" id="{88A7AB8B-9586-0EB6-3652-EB9BC212B29E}"/>
                  </a:ext>
                </a:extLst>
              </p:cNvPr>
              <p:cNvCxnSpPr/>
              <p:nvPr/>
            </p:nvCxnSpPr>
            <p:spPr>
              <a:xfrm>
                <a:off x="1546225" y="6298706"/>
                <a:ext cx="6991658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CCCCCC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</p:grpSp>
        <p:pic>
          <p:nvPicPr>
            <p:cNvPr id="4" name="Google Shape;95;p2">
              <a:extLst>
                <a:ext uri="{FF2B5EF4-FFF2-40B4-BE49-F238E27FC236}">
                  <a16:creationId xmlns:a16="http://schemas.microsoft.com/office/drawing/2014/main" id="{698A5D94-27B9-51E0-29A3-8800462F1861}"/>
                </a:ext>
              </a:extLst>
            </p:cNvPr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1983639" y="6304126"/>
              <a:ext cx="2203292" cy="508452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1" name="Google Shape;691;p33"/>
          <p:cNvSpPr/>
          <p:nvPr/>
        </p:nvSpPr>
        <p:spPr>
          <a:xfrm>
            <a:off x="-4750" y="-4750"/>
            <a:ext cx="9144000" cy="6858000"/>
          </a:xfrm>
          <a:prstGeom prst="rect">
            <a:avLst/>
          </a:prstGeom>
          <a:noFill/>
          <a:ln w="76200" cap="flat" cmpd="sng">
            <a:solidFill>
              <a:srgbClr val="F1A3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3" name="Google Shape;703;p33"/>
          <p:cNvSpPr txBox="1"/>
          <p:nvPr/>
        </p:nvSpPr>
        <p:spPr>
          <a:xfrm>
            <a:off x="5077888" y="538797"/>
            <a:ext cx="4005163" cy="7509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bg-BG" sz="16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Лятото отминава в безгрижно похапване на трева в стадото.</a:t>
            </a:r>
            <a:endParaRPr sz="16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704" name="Google Shape;704;p33"/>
          <p:cNvSpPr txBox="1"/>
          <p:nvPr/>
        </p:nvSpPr>
        <p:spPr>
          <a:xfrm>
            <a:off x="99675" y="6459100"/>
            <a:ext cx="26277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bg-BG" sz="7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Снимка: Wikipedia</a:t>
            </a:r>
            <a:endParaRPr sz="7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705" name="Google Shape;705;p3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343306" y="1385336"/>
            <a:ext cx="8579788" cy="482613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D9893A58-8811-BD84-F783-819F810DD306}"/>
              </a:ext>
            </a:extLst>
          </p:cNvPr>
          <p:cNvGrpSpPr/>
          <p:nvPr/>
        </p:nvGrpSpPr>
        <p:grpSpPr>
          <a:xfrm>
            <a:off x="1983639" y="6263454"/>
            <a:ext cx="6991658" cy="549124"/>
            <a:chOff x="1983639" y="6263454"/>
            <a:chExt cx="6991658" cy="549124"/>
          </a:xfrm>
        </p:grpSpPr>
        <p:grpSp>
          <p:nvGrpSpPr>
            <p:cNvPr id="3" name="Google Shape;81;p2">
              <a:extLst>
                <a:ext uri="{FF2B5EF4-FFF2-40B4-BE49-F238E27FC236}">
                  <a16:creationId xmlns:a16="http://schemas.microsoft.com/office/drawing/2014/main" id="{531E9326-4D66-A9F9-BAD2-4F009193F725}"/>
                </a:ext>
              </a:extLst>
            </p:cNvPr>
            <p:cNvGrpSpPr/>
            <p:nvPr/>
          </p:nvGrpSpPr>
          <p:grpSpPr>
            <a:xfrm>
              <a:off x="1983639" y="6263454"/>
              <a:ext cx="6991658" cy="452903"/>
              <a:chOff x="1546225" y="6298706"/>
              <a:chExt cx="6991658" cy="452903"/>
            </a:xfrm>
          </p:grpSpPr>
          <p:grpSp>
            <p:nvGrpSpPr>
              <p:cNvPr id="5" name="Google Shape;82;p2">
                <a:extLst>
                  <a:ext uri="{FF2B5EF4-FFF2-40B4-BE49-F238E27FC236}">
                    <a16:creationId xmlns:a16="http://schemas.microsoft.com/office/drawing/2014/main" id="{4955E14F-A5AF-922B-DA53-4A107FF53251}"/>
                  </a:ext>
                </a:extLst>
              </p:cNvPr>
              <p:cNvGrpSpPr/>
              <p:nvPr/>
            </p:nvGrpSpPr>
            <p:grpSpPr>
              <a:xfrm>
                <a:off x="3856358" y="6371056"/>
                <a:ext cx="4624885" cy="380553"/>
                <a:chOff x="1393050" y="6187487"/>
                <a:chExt cx="6856761" cy="564200"/>
              </a:xfrm>
            </p:grpSpPr>
            <p:pic>
              <p:nvPicPr>
                <p:cNvPr id="7" name="Google Shape;83;p2">
                  <a:extLst>
                    <a:ext uri="{FF2B5EF4-FFF2-40B4-BE49-F238E27FC236}">
                      <a16:creationId xmlns:a16="http://schemas.microsoft.com/office/drawing/2014/main" id="{0BD8838A-BCA2-5559-9B2B-A38714730995}"/>
                    </a:ext>
                  </a:extLst>
                </p:cNvPr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/>
                <a:stretch/>
              </p:blipFill>
              <p:spPr>
                <a:xfrm>
                  <a:off x="1393050" y="6187487"/>
                  <a:ext cx="869152" cy="5642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8" name="Google Shape;84;p2">
                  <a:extLst>
                    <a:ext uri="{FF2B5EF4-FFF2-40B4-BE49-F238E27FC236}">
                      <a16:creationId xmlns:a16="http://schemas.microsoft.com/office/drawing/2014/main" id="{E3549E2A-8227-5E8F-AE94-396E2B6712A0}"/>
                    </a:ext>
                  </a:extLst>
                </p:cNvPr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/>
                <a:stretch/>
              </p:blipFill>
              <p:spPr>
                <a:xfrm>
                  <a:off x="2297936" y="6218417"/>
                  <a:ext cx="537745" cy="50232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9" name="Google Shape;85;p2">
                  <a:extLst>
                    <a:ext uri="{FF2B5EF4-FFF2-40B4-BE49-F238E27FC236}">
                      <a16:creationId xmlns:a16="http://schemas.microsoft.com/office/drawing/2014/main" id="{97BF98DD-8552-A303-38A0-94827823AAD1}"/>
                    </a:ext>
                  </a:extLst>
                </p:cNvPr>
                <p:cNvPicPr preferRelativeResize="0"/>
                <p:nvPr/>
              </p:nvPicPr>
              <p:blipFill rotWithShape="1">
                <a:blip r:embed="rId6">
                  <a:alphaModFix/>
                </a:blip>
                <a:srcRect/>
                <a:stretch/>
              </p:blipFill>
              <p:spPr>
                <a:xfrm>
                  <a:off x="2902536" y="6265602"/>
                  <a:ext cx="750135" cy="407957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0" name="Google Shape;86;p2">
                  <a:extLst>
                    <a:ext uri="{FF2B5EF4-FFF2-40B4-BE49-F238E27FC236}">
                      <a16:creationId xmlns:a16="http://schemas.microsoft.com/office/drawing/2014/main" id="{31E3CAC1-5B8E-C9D6-A8A0-1EE72C00941C}"/>
                    </a:ext>
                  </a:extLst>
                </p:cNvPr>
                <p:cNvPicPr preferRelativeResize="0"/>
                <p:nvPr/>
              </p:nvPicPr>
              <p:blipFill rotWithShape="1">
                <a:blip r:embed="rId7">
                  <a:alphaModFix/>
                </a:blip>
                <a:srcRect/>
                <a:stretch/>
              </p:blipFill>
              <p:spPr>
                <a:xfrm>
                  <a:off x="3751749" y="6265612"/>
                  <a:ext cx="537754" cy="4001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1" name="Google Shape;87;p2">
                  <a:extLst>
                    <a:ext uri="{FF2B5EF4-FFF2-40B4-BE49-F238E27FC236}">
                      <a16:creationId xmlns:a16="http://schemas.microsoft.com/office/drawing/2014/main" id="{C03DA0EB-AF68-449C-43F6-F198E790841D}"/>
                    </a:ext>
                  </a:extLst>
                </p:cNvPr>
                <p:cNvPicPr preferRelativeResize="0"/>
                <p:nvPr/>
              </p:nvPicPr>
              <p:blipFill rotWithShape="1">
                <a:blip r:embed="rId8">
                  <a:alphaModFix/>
                </a:blip>
                <a:srcRect l="16191" t="37772" r="14641" b="39894"/>
                <a:stretch/>
              </p:blipFill>
              <p:spPr>
                <a:xfrm>
                  <a:off x="4388583" y="6265612"/>
                  <a:ext cx="1263540" cy="40795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2" name="Google Shape;88;p2">
                  <a:extLst>
                    <a:ext uri="{FF2B5EF4-FFF2-40B4-BE49-F238E27FC236}">
                      <a16:creationId xmlns:a16="http://schemas.microsoft.com/office/drawing/2014/main" id="{432CD6CB-3BDD-CAB2-B008-C9172EEE30E7}"/>
                    </a:ext>
                  </a:extLst>
                </p:cNvPr>
                <p:cNvPicPr preferRelativeResize="0"/>
                <p:nvPr/>
              </p:nvPicPr>
              <p:blipFill rotWithShape="1">
                <a:blip r:embed="rId9">
                  <a:alphaModFix/>
                </a:blip>
                <a:srcRect/>
                <a:stretch/>
              </p:blipFill>
              <p:spPr>
                <a:xfrm>
                  <a:off x="5751208" y="6265613"/>
                  <a:ext cx="843690" cy="3899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3" name="Google Shape;89;p2">
                  <a:extLst>
                    <a:ext uri="{FF2B5EF4-FFF2-40B4-BE49-F238E27FC236}">
                      <a16:creationId xmlns:a16="http://schemas.microsoft.com/office/drawing/2014/main" id="{3853FB51-0D9F-0CCF-7408-9A41D1EDB943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0">
                  <a:alphaModFix/>
                </a:blip>
                <a:srcRect/>
                <a:stretch/>
              </p:blipFill>
              <p:spPr>
                <a:xfrm>
                  <a:off x="6693981" y="6256607"/>
                  <a:ext cx="1555830" cy="40795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cxnSp>
            <p:nvCxnSpPr>
              <p:cNvPr id="6" name="Google Shape;90;p2">
                <a:extLst>
                  <a:ext uri="{FF2B5EF4-FFF2-40B4-BE49-F238E27FC236}">
                    <a16:creationId xmlns:a16="http://schemas.microsoft.com/office/drawing/2014/main" id="{2C3CA7F3-B860-3891-8817-F4C3E8230113}"/>
                  </a:ext>
                </a:extLst>
              </p:cNvPr>
              <p:cNvCxnSpPr/>
              <p:nvPr/>
            </p:nvCxnSpPr>
            <p:spPr>
              <a:xfrm>
                <a:off x="1546225" y="6298706"/>
                <a:ext cx="6991658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CCCCCC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</p:grpSp>
        <p:pic>
          <p:nvPicPr>
            <p:cNvPr id="4" name="Google Shape;95;p2">
              <a:extLst>
                <a:ext uri="{FF2B5EF4-FFF2-40B4-BE49-F238E27FC236}">
                  <a16:creationId xmlns:a16="http://schemas.microsoft.com/office/drawing/2014/main" id="{7104E193-B012-46DD-0B5A-E639DA771F12}"/>
                </a:ext>
              </a:extLst>
            </p:cNvPr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1983639" y="6304126"/>
              <a:ext cx="2203292" cy="508452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0" name="Google Shape;710;p34"/>
          <p:cNvSpPr/>
          <p:nvPr/>
        </p:nvSpPr>
        <p:spPr>
          <a:xfrm>
            <a:off x="-4750" y="-4750"/>
            <a:ext cx="9144000" cy="6858000"/>
          </a:xfrm>
          <a:prstGeom prst="rect">
            <a:avLst/>
          </a:prstGeom>
          <a:noFill/>
          <a:ln w="76200" cap="flat" cmpd="sng">
            <a:solidFill>
              <a:srgbClr val="F1A3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2" name="Google Shape;722;p34"/>
          <p:cNvSpPr txBox="1"/>
          <p:nvPr/>
        </p:nvSpPr>
        <p:spPr>
          <a:xfrm>
            <a:off x="3725720" y="380716"/>
            <a:ext cx="5007300" cy="6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bg-BG" sz="14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Есента е сезона на сватбуване, когато елените се бият със своите рога и бранят територията си и стадото.</a:t>
            </a:r>
            <a:endParaRPr sz="14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723" name="Google Shape;723;p34"/>
          <p:cNvSpPr txBox="1"/>
          <p:nvPr/>
        </p:nvSpPr>
        <p:spPr>
          <a:xfrm>
            <a:off x="99675" y="6459100"/>
            <a:ext cx="26277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bg-BG" sz="7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Снимка: Wikipedia</a:t>
            </a:r>
            <a:endParaRPr sz="7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724" name="Google Shape;724;p3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291720" y="1277160"/>
            <a:ext cx="8796957" cy="494828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74BE37C7-C356-3DAA-E907-19A8576519BB}"/>
              </a:ext>
            </a:extLst>
          </p:cNvPr>
          <p:cNvGrpSpPr/>
          <p:nvPr/>
        </p:nvGrpSpPr>
        <p:grpSpPr>
          <a:xfrm>
            <a:off x="1983639" y="6263454"/>
            <a:ext cx="6991658" cy="549124"/>
            <a:chOff x="1983639" y="6263454"/>
            <a:chExt cx="6991658" cy="549124"/>
          </a:xfrm>
        </p:grpSpPr>
        <p:grpSp>
          <p:nvGrpSpPr>
            <p:cNvPr id="3" name="Google Shape;81;p2">
              <a:extLst>
                <a:ext uri="{FF2B5EF4-FFF2-40B4-BE49-F238E27FC236}">
                  <a16:creationId xmlns:a16="http://schemas.microsoft.com/office/drawing/2014/main" id="{8CEACA4A-E078-DE0A-34D7-9553BD26F986}"/>
                </a:ext>
              </a:extLst>
            </p:cNvPr>
            <p:cNvGrpSpPr/>
            <p:nvPr/>
          </p:nvGrpSpPr>
          <p:grpSpPr>
            <a:xfrm>
              <a:off x="1983639" y="6263454"/>
              <a:ext cx="6991658" cy="452903"/>
              <a:chOff x="1546225" y="6298706"/>
              <a:chExt cx="6991658" cy="452903"/>
            </a:xfrm>
          </p:grpSpPr>
          <p:grpSp>
            <p:nvGrpSpPr>
              <p:cNvPr id="5" name="Google Shape;82;p2">
                <a:extLst>
                  <a:ext uri="{FF2B5EF4-FFF2-40B4-BE49-F238E27FC236}">
                    <a16:creationId xmlns:a16="http://schemas.microsoft.com/office/drawing/2014/main" id="{8CC4EE02-D445-FE92-1436-063159604796}"/>
                  </a:ext>
                </a:extLst>
              </p:cNvPr>
              <p:cNvGrpSpPr/>
              <p:nvPr/>
            </p:nvGrpSpPr>
            <p:grpSpPr>
              <a:xfrm>
                <a:off x="3856358" y="6371056"/>
                <a:ext cx="4624885" cy="380553"/>
                <a:chOff x="1393050" y="6187487"/>
                <a:chExt cx="6856761" cy="564200"/>
              </a:xfrm>
            </p:grpSpPr>
            <p:pic>
              <p:nvPicPr>
                <p:cNvPr id="7" name="Google Shape;83;p2">
                  <a:extLst>
                    <a:ext uri="{FF2B5EF4-FFF2-40B4-BE49-F238E27FC236}">
                      <a16:creationId xmlns:a16="http://schemas.microsoft.com/office/drawing/2014/main" id="{16782E20-B8EB-569E-9D89-7359E2A88BF0}"/>
                    </a:ext>
                  </a:extLst>
                </p:cNvPr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/>
                <a:stretch/>
              </p:blipFill>
              <p:spPr>
                <a:xfrm>
                  <a:off x="1393050" y="6187487"/>
                  <a:ext cx="869152" cy="5642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8" name="Google Shape;84;p2">
                  <a:extLst>
                    <a:ext uri="{FF2B5EF4-FFF2-40B4-BE49-F238E27FC236}">
                      <a16:creationId xmlns:a16="http://schemas.microsoft.com/office/drawing/2014/main" id="{562F1E8D-AB0A-4B4F-EDF5-DF64D46DF68B}"/>
                    </a:ext>
                  </a:extLst>
                </p:cNvPr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/>
                <a:stretch/>
              </p:blipFill>
              <p:spPr>
                <a:xfrm>
                  <a:off x="2297936" y="6218417"/>
                  <a:ext cx="537745" cy="50232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9" name="Google Shape;85;p2">
                  <a:extLst>
                    <a:ext uri="{FF2B5EF4-FFF2-40B4-BE49-F238E27FC236}">
                      <a16:creationId xmlns:a16="http://schemas.microsoft.com/office/drawing/2014/main" id="{6C5FC285-BD64-B565-78A2-A387F15176B9}"/>
                    </a:ext>
                  </a:extLst>
                </p:cNvPr>
                <p:cNvPicPr preferRelativeResize="0"/>
                <p:nvPr/>
              </p:nvPicPr>
              <p:blipFill rotWithShape="1">
                <a:blip r:embed="rId6">
                  <a:alphaModFix/>
                </a:blip>
                <a:srcRect/>
                <a:stretch/>
              </p:blipFill>
              <p:spPr>
                <a:xfrm>
                  <a:off x="2902536" y="6265602"/>
                  <a:ext cx="750135" cy="407957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0" name="Google Shape;86;p2">
                  <a:extLst>
                    <a:ext uri="{FF2B5EF4-FFF2-40B4-BE49-F238E27FC236}">
                      <a16:creationId xmlns:a16="http://schemas.microsoft.com/office/drawing/2014/main" id="{F6CB7D1F-BC6D-1897-642F-1337F85BB8A8}"/>
                    </a:ext>
                  </a:extLst>
                </p:cNvPr>
                <p:cNvPicPr preferRelativeResize="0"/>
                <p:nvPr/>
              </p:nvPicPr>
              <p:blipFill rotWithShape="1">
                <a:blip r:embed="rId7">
                  <a:alphaModFix/>
                </a:blip>
                <a:srcRect/>
                <a:stretch/>
              </p:blipFill>
              <p:spPr>
                <a:xfrm>
                  <a:off x="3751749" y="6265612"/>
                  <a:ext cx="537754" cy="4001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1" name="Google Shape;87;p2">
                  <a:extLst>
                    <a:ext uri="{FF2B5EF4-FFF2-40B4-BE49-F238E27FC236}">
                      <a16:creationId xmlns:a16="http://schemas.microsoft.com/office/drawing/2014/main" id="{7DCBDBB5-51D2-D104-93A0-9D05530C7B24}"/>
                    </a:ext>
                  </a:extLst>
                </p:cNvPr>
                <p:cNvPicPr preferRelativeResize="0"/>
                <p:nvPr/>
              </p:nvPicPr>
              <p:blipFill rotWithShape="1">
                <a:blip r:embed="rId8">
                  <a:alphaModFix/>
                </a:blip>
                <a:srcRect l="16191" t="37772" r="14641" b="39894"/>
                <a:stretch/>
              </p:blipFill>
              <p:spPr>
                <a:xfrm>
                  <a:off x="4388583" y="6265612"/>
                  <a:ext cx="1263540" cy="40795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2" name="Google Shape;88;p2">
                  <a:extLst>
                    <a:ext uri="{FF2B5EF4-FFF2-40B4-BE49-F238E27FC236}">
                      <a16:creationId xmlns:a16="http://schemas.microsoft.com/office/drawing/2014/main" id="{6D4C92FC-91B3-C8AC-8A83-AD1D254D564D}"/>
                    </a:ext>
                  </a:extLst>
                </p:cNvPr>
                <p:cNvPicPr preferRelativeResize="0"/>
                <p:nvPr/>
              </p:nvPicPr>
              <p:blipFill rotWithShape="1">
                <a:blip r:embed="rId9">
                  <a:alphaModFix/>
                </a:blip>
                <a:srcRect/>
                <a:stretch/>
              </p:blipFill>
              <p:spPr>
                <a:xfrm>
                  <a:off x="5751208" y="6265613"/>
                  <a:ext cx="843690" cy="3899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3" name="Google Shape;89;p2">
                  <a:extLst>
                    <a:ext uri="{FF2B5EF4-FFF2-40B4-BE49-F238E27FC236}">
                      <a16:creationId xmlns:a16="http://schemas.microsoft.com/office/drawing/2014/main" id="{1BA58818-4C15-B65B-852F-978B6000FA2F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0">
                  <a:alphaModFix/>
                </a:blip>
                <a:srcRect/>
                <a:stretch/>
              </p:blipFill>
              <p:spPr>
                <a:xfrm>
                  <a:off x="6693981" y="6256607"/>
                  <a:ext cx="1555830" cy="40795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cxnSp>
            <p:nvCxnSpPr>
              <p:cNvPr id="6" name="Google Shape;90;p2">
                <a:extLst>
                  <a:ext uri="{FF2B5EF4-FFF2-40B4-BE49-F238E27FC236}">
                    <a16:creationId xmlns:a16="http://schemas.microsoft.com/office/drawing/2014/main" id="{328A85A9-FDEF-3CEE-4906-3BD1F7EDB93D}"/>
                  </a:ext>
                </a:extLst>
              </p:cNvPr>
              <p:cNvCxnSpPr/>
              <p:nvPr/>
            </p:nvCxnSpPr>
            <p:spPr>
              <a:xfrm>
                <a:off x="1546225" y="6298706"/>
                <a:ext cx="6991658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CCCCCC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</p:grpSp>
        <p:pic>
          <p:nvPicPr>
            <p:cNvPr id="4" name="Google Shape;95;p2">
              <a:extLst>
                <a:ext uri="{FF2B5EF4-FFF2-40B4-BE49-F238E27FC236}">
                  <a16:creationId xmlns:a16="http://schemas.microsoft.com/office/drawing/2014/main" id="{B6D15D20-B3E5-E3F2-41E5-F337B9738EFE}"/>
                </a:ext>
              </a:extLst>
            </p:cNvPr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1983639" y="6304126"/>
              <a:ext cx="2203292" cy="508452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9" name="Google Shape;729;p35"/>
          <p:cNvSpPr/>
          <p:nvPr/>
        </p:nvSpPr>
        <p:spPr>
          <a:xfrm>
            <a:off x="-4750" y="-4750"/>
            <a:ext cx="9144000" cy="6858000"/>
          </a:xfrm>
          <a:prstGeom prst="rect">
            <a:avLst/>
          </a:prstGeom>
          <a:noFill/>
          <a:ln w="76200" cap="flat" cmpd="sng">
            <a:solidFill>
              <a:srgbClr val="F1A3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1" name="Google Shape;741;p35"/>
          <p:cNvSpPr txBox="1"/>
          <p:nvPr/>
        </p:nvSpPr>
        <p:spPr>
          <a:xfrm>
            <a:off x="728976" y="5522196"/>
            <a:ext cx="7475456" cy="7509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bg-BG" sz="16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Дълбокия и гърлен рев на благородния елен се чува на километри разстояние през есента.</a:t>
            </a:r>
            <a:endParaRPr sz="12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742" name="Google Shape;742;p35"/>
          <p:cNvSpPr txBox="1"/>
          <p:nvPr/>
        </p:nvSpPr>
        <p:spPr>
          <a:xfrm>
            <a:off x="99675" y="6459100"/>
            <a:ext cx="26277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bg-BG" sz="7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Снимка: Wikipedia</a:t>
            </a:r>
            <a:endParaRPr sz="7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743" name="Google Shape;743;p3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05296" y="251269"/>
            <a:ext cx="9144000" cy="51435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0546F668-5E03-34B2-55C6-7198C0B3EC21}"/>
              </a:ext>
            </a:extLst>
          </p:cNvPr>
          <p:cNvGrpSpPr/>
          <p:nvPr/>
        </p:nvGrpSpPr>
        <p:grpSpPr>
          <a:xfrm>
            <a:off x="1983639" y="6263454"/>
            <a:ext cx="6991658" cy="549124"/>
            <a:chOff x="1983639" y="6263454"/>
            <a:chExt cx="6991658" cy="549124"/>
          </a:xfrm>
        </p:grpSpPr>
        <p:grpSp>
          <p:nvGrpSpPr>
            <p:cNvPr id="3" name="Google Shape;81;p2">
              <a:extLst>
                <a:ext uri="{FF2B5EF4-FFF2-40B4-BE49-F238E27FC236}">
                  <a16:creationId xmlns:a16="http://schemas.microsoft.com/office/drawing/2014/main" id="{708B71BD-DF13-100E-785B-DF6FEE1F9F47}"/>
                </a:ext>
              </a:extLst>
            </p:cNvPr>
            <p:cNvGrpSpPr/>
            <p:nvPr/>
          </p:nvGrpSpPr>
          <p:grpSpPr>
            <a:xfrm>
              <a:off x="1983639" y="6263454"/>
              <a:ext cx="6991658" cy="452903"/>
              <a:chOff x="1546225" y="6298706"/>
              <a:chExt cx="6991658" cy="452903"/>
            </a:xfrm>
          </p:grpSpPr>
          <p:grpSp>
            <p:nvGrpSpPr>
              <p:cNvPr id="5" name="Google Shape;82;p2">
                <a:extLst>
                  <a:ext uri="{FF2B5EF4-FFF2-40B4-BE49-F238E27FC236}">
                    <a16:creationId xmlns:a16="http://schemas.microsoft.com/office/drawing/2014/main" id="{0CA40BC3-1ABE-0EAA-2D84-E89E0F24AEFF}"/>
                  </a:ext>
                </a:extLst>
              </p:cNvPr>
              <p:cNvGrpSpPr/>
              <p:nvPr/>
            </p:nvGrpSpPr>
            <p:grpSpPr>
              <a:xfrm>
                <a:off x="3856358" y="6371056"/>
                <a:ext cx="4624885" cy="380553"/>
                <a:chOff x="1393050" y="6187487"/>
                <a:chExt cx="6856761" cy="564200"/>
              </a:xfrm>
            </p:grpSpPr>
            <p:pic>
              <p:nvPicPr>
                <p:cNvPr id="7" name="Google Shape;83;p2">
                  <a:extLst>
                    <a:ext uri="{FF2B5EF4-FFF2-40B4-BE49-F238E27FC236}">
                      <a16:creationId xmlns:a16="http://schemas.microsoft.com/office/drawing/2014/main" id="{665BD6AA-1437-D6E5-0D6C-55AF8C2982D0}"/>
                    </a:ext>
                  </a:extLst>
                </p:cNvPr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/>
                <a:stretch/>
              </p:blipFill>
              <p:spPr>
                <a:xfrm>
                  <a:off x="1393050" y="6187487"/>
                  <a:ext cx="869152" cy="5642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8" name="Google Shape;84;p2">
                  <a:extLst>
                    <a:ext uri="{FF2B5EF4-FFF2-40B4-BE49-F238E27FC236}">
                      <a16:creationId xmlns:a16="http://schemas.microsoft.com/office/drawing/2014/main" id="{A0708AD3-421D-7818-CBE7-376850E1EC43}"/>
                    </a:ext>
                  </a:extLst>
                </p:cNvPr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/>
                <a:stretch/>
              </p:blipFill>
              <p:spPr>
                <a:xfrm>
                  <a:off x="2297936" y="6218417"/>
                  <a:ext cx="537745" cy="50232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9" name="Google Shape;85;p2">
                  <a:extLst>
                    <a:ext uri="{FF2B5EF4-FFF2-40B4-BE49-F238E27FC236}">
                      <a16:creationId xmlns:a16="http://schemas.microsoft.com/office/drawing/2014/main" id="{90294C3E-CB31-24D1-CE71-2E5C7EBB7446}"/>
                    </a:ext>
                  </a:extLst>
                </p:cNvPr>
                <p:cNvPicPr preferRelativeResize="0"/>
                <p:nvPr/>
              </p:nvPicPr>
              <p:blipFill rotWithShape="1">
                <a:blip r:embed="rId6">
                  <a:alphaModFix/>
                </a:blip>
                <a:srcRect/>
                <a:stretch/>
              </p:blipFill>
              <p:spPr>
                <a:xfrm>
                  <a:off x="2902536" y="6265602"/>
                  <a:ext cx="750135" cy="407957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0" name="Google Shape;86;p2">
                  <a:extLst>
                    <a:ext uri="{FF2B5EF4-FFF2-40B4-BE49-F238E27FC236}">
                      <a16:creationId xmlns:a16="http://schemas.microsoft.com/office/drawing/2014/main" id="{E94E19CA-D598-34C9-3534-62E705D67255}"/>
                    </a:ext>
                  </a:extLst>
                </p:cNvPr>
                <p:cNvPicPr preferRelativeResize="0"/>
                <p:nvPr/>
              </p:nvPicPr>
              <p:blipFill rotWithShape="1">
                <a:blip r:embed="rId7">
                  <a:alphaModFix/>
                </a:blip>
                <a:srcRect/>
                <a:stretch/>
              </p:blipFill>
              <p:spPr>
                <a:xfrm>
                  <a:off x="3751749" y="6265612"/>
                  <a:ext cx="537754" cy="4001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1" name="Google Shape;87;p2">
                  <a:extLst>
                    <a:ext uri="{FF2B5EF4-FFF2-40B4-BE49-F238E27FC236}">
                      <a16:creationId xmlns:a16="http://schemas.microsoft.com/office/drawing/2014/main" id="{FC3C4F2A-B395-8296-9980-D3FA813B4BEC}"/>
                    </a:ext>
                  </a:extLst>
                </p:cNvPr>
                <p:cNvPicPr preferRelativeResize="0"/>
                <p:nvPr/>
              </p:nvPicPr>
              <p:blipFill rotWithShape="1">
                <a:blip r:embed="rId8">
                  <a:alphaModFix/>
                </a:blip>
                <a:srcRect l="16191" t="37772" r="14641" b="39894"/>
                <a:stretch/>
              </p:blipFill>
              <p:spPr>
                <a:xfrm>
                  <a:off x="4388583" y="6265612"/>
                  <a:ext cx="1263540" cy="40795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2" name="Google Shape;88;p2">
                  <a:extLst>
                    <a:ext uri="{FF2B5EF4-FFF2-40B4-BE49-F238E27FC236}">
                      <a16:creationId xmlns:a16="http://schemas.microsoft.com/office/drawing/2014/main" id="{8B296512-4D39-ADE3-CE0D-75C2A26CC184}"/>
                    </a:ext>
                  </a:extLst>
                </p:cNvPr>
                <p:cNvPicPr preferRelativeResize="0"/>
                <p:nvPr/>
              </p:nvPicPr>
              <p:blipFill rotWithShape="1">
                <a:blip r:embed="rId9">
                  <a:alphaModFix/>
                </a:blip>
                <a:srcRect/>
                <a:stretch/>
              </p:blipFill>
              <p:spPr>
                <a:xfrm>
                  <a:off x="5751208" y="6265613"/>
                  <a:ext cx="843690" cy="3899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3" name="Google Shape;89;p2">
                  <a:extLst>
                    <a:ext uri="{FF2B5EF4-FFF2-40B4-BE49-F238E27FC236}">
                      <a16:creationId xmlns:a16="http://schemas.microsoft.com/office/drawing/2014/main" id="{582564D1-A7E5-0D7B-8B57-742086BE9A51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0">
                  <a:alphaModFix/>
                </a:blip>
                <a:srcRect/>
                <a:stretch/>
              </p:blipFill>
              <p:spPr>
                <a:xfrm>
                  <a:off x="6693981" y="6256607"/>
                  <a:ext cx="1555830" cy="40795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cxnSp>
            <p:nvCxnSpPr>
              <p:cNvPr id="6" name="Google Shape;90;p2">
                <a:extLst>
                  <a:ext uri="{FF2B5EF4-FFF2-40B4-BE49-F238E27FC236}">
                    <a16:creationId xmlns:a16="http://schemas.microsoft.com/office/drawing/2014/main" id="{7AD2C87B-EA5B-0D16-4D10-8C021F40E9D3}"/>
                  </a:ext>
                </a:extLst>
              </p:cNvPr>
              <p:cNvCxnSpPr/>
              <p:nvPr/>
            </p:nvCxnSpPr>
            <p:spPr>
              <a:xfrm>
                <a:off x="1546225" y="6298706"/>
                <a:ext cx="6991658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CCCCCC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</p:grpSp>
        <p:pic>
          <p:nvPicPr>
            <p:cNvPr id="4" name="Google Shape;95;p2">
              <a:extLst>
                <a:ext uri="{FF2B5EF4-FFF2-40B4-BE49-F238E27FC236}">
                  <a16:creationId xmlns:a16="http://schemas.microsoft.com/office/drawing/2014/main" id="{8E964999-BCCF-5F52-92E8-AC5492F84F15}"/>
                </a:ext>
              </a:extLst>
            </p:cNvPr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1983639" y="6304126"/>
              <a:ext cx="2203292" cy="508452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8" name="Google Shape;748;p36"/>
          <p:cNvSpPr/>
          <p:nvPr/>
        </p:nvSpPr>
        <p:spPr>
          <a:xfrm>
            <a:off x="-4750" y="-4750"/>
            <a:ext cx="9144000" cy="6858000"/>
          </a:xfrm>
          <a:prstGeom prst="rect">
            <a:avLst/>
          </a:prstGeom>
          <a:noFill/>
          <a:ln w="76200" cap="flat" cmpd="sng">
            <a:solidFill>
              <a:srgbClr val="F1A3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0" name="Google Shape;760;p36"/>
          <p:cNvSpPr txBox="1"/>
          <p:nvPr/>
        </p:nvSpPr>
        <p:spPr>
          <a:xfrm>
            <a:off x="3949832" y="4982970"/>
            <a:ext cx="5011117" cy="10340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bg-BG" sz="16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10"/>
                  </a:ext>
                </a:extLst>
              </a:rPr>
              <a:t>А знаете ли как се нарича женската на елена?</a:t>
            </a:r>
            <a:endParaRPr>
              <a:extLst>
                <a:ext uri="http://customooxmlschemas.google.com/">
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11"/>
                </a:ext>
              </a:extLst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6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  <a:extLst>
                <a:ext uri="http://customooxmlschemas.google.com/">
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12"/>
                </a:ext>
              </a:extLst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bg-BG" sz="16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13"/>
                  </a:ext>
                </a:extLst>
              </a:rPr>
              <a:t>А мъжкия на сърната?</a:t>
            </a:r>
            <a:endParaRPr/>
          </a:p>
        </p:txBody>
      </p:sp>
      <p:pic>
        <p:nvPicPr>
          <p:cNvPr id="761" name="Google Shape;761;p3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439187" y="323688"/>
            <a:ext cx="8150313" cy="4584551"/>
          </a:xfrm>
          <a:prstGeom prst="rect">
            <a:avLst/>
          </a:prstGeom>
          <a:noFill/>
          <a:ln>
            <a:noFill/>
          </a:ln>
        </p:spPr>
      </p:pic>
      <p:sp>
        <p:nvSpPr>
          <p:cNvPr id="762" name="Google Shape;762;p36"/>
          <p:cNvSpPr txBox="1"/>
          <p:nvPr/>
        </p:nvSpPr>
        <p:spPr>
          <a:xfrm>
            <a:off x="99675" y="6459100"/>
            <a:ext cx="26277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bg-BG" sz="7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Снимка: Canva</a:t>
            </a:r>
            <a:endParaRPr sz="7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0C4BEAAC-D708-9FCD-D82E-C42B073F39E9}"/>
              </a:ext>
            </a:extLst>
          </p:cNvPr>
          <p:cNvGrpSpPr/>
          <p:nvPr/>
        </p:nvGrpSpPr>
        <p:grpSpPr>
          <a:xfrm>
            <a:off x="1983639" y="6263454"/>
            <a:ext cx="6991658" cy="549124"/>
            <a:chOff x="1983639" y="6263454"/>
            <a:chExt cx="6991658" cy="549124"/>
          </a:xfrm>
        </p:grpSpPr>
        <p:grpSp>
          <p:nvGrpSpPr>
            <p:cNvPr id="3" name="Google Shape;81;p2">
              <a:extLst>
                <a:ext uri="{FF2B5EF4-FFF2-40B4-BE49-F238E27FC236}">
                  <a16:creationId xmlns:a16="http://schemas.microsoft.com/office/drawing/2014/main" id="{CAEE6C1D-4448-6988-BB87-A5A8BB9118D3}"/>
                </a:ext>
              </a:extLst>
            </p:cNvPr>
            <p:cNvGrpSpPr/>
            <p:nvPr/>
          </p:nvGrpSpPr>
          <p:grpSpPr>
            <a:xfrm>
              <a:off x="1983639" y="6263454"/>
              <a:ext cx="6991658" cy="452903"/>
              <a:chOff x="1546225" y="6298706"/>
              <a:chExt cx="6991658" cy="452903"/>
            </a:xfrm>
          </p:grpSpPr>
          <p:grpSp>
            <p:nvGrpSpPr>
              <p:cNvPr id="5" name="Google Shape;82;p2">
                <a:extLst>
                  <a:ext uri="{FF2B5EF4-FFF2-40B4-BE49-F238E27FC236}">
                    <a16:creationId xmlns:a16="http://schemas.microsoft.com/office/drawing/2014/main" id="{A0BD63E5-E72D-C15C-7DE5-27518F83DB3E}"/>
                  </a:ext>
                </a:extLst>
              </p:cNvPr>
              <p:cNvGrpSpPr/>
              <p:nvPr/>
            </p:nvGrpSpPr>
            <p:grpSpPr>
              <a:xfrm>
                <a:off x="3856358" y="6371056"/>
                <a:ext cx="4624885" cy="380553"/>
                <a:chOff x="1393050" y="6187487"/>
                <a:chExt cx="6856761" cy="564200"/>
              </a:xfrm>
            </p:grpSpPr>
            <p:pic>
              <p:nvPicPr>
                <p:cNvPr id="7" name="Google Shape;83;p2">
                  <a:extLst>
                    <a:ext uri="{FF2B5EF4-FFF2-40B4-BE49-F238E27FC236}">
                      <a16:creationId xmlns:a16="http://schemas.microsoft.com/office/drawing/2014/main" id="{B920FCB8-0371-975F-CF04-F83BD9AAD859}"/>
                    </a:ext>
                  </a:extLst>
                </p:cNvPr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/>
                <a:stretch/>
              </p:blipFill>
              <p:spPr>
                <a:xfrm>
                  <a:off x="1393050" y="6187487"/>
                  <a:ext cx="869152" cy="5642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8" name="Google Shape;84;p2">
                  <a:extLst>
                    <a:ext uri="{FF2B5EF4-FFF2-40B4-BE49-F238E27FC236}">
                      <a16:creationId xmlns:a16="http://schemas.microsoft.com/office/drawing/2014/main" id="{85C9B593-8DDE-E54F-A11F-FEC230DF5A8F}"/>
                    </a:ext>
                  </a:extLst>
                </p:cNvPr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/>
                <a:stretch/>
              </p:blipFill>
              <p:spPr>
                <a:xfrm>
                  <a:off x="2297936" y="6218417"/>
                  <a:ext cx="537745" cy="50232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9" name="Google Shape;85;p2">
                  <a:extLst>
                    <a:ext uri="{FF2B5EF4-FFF2-40B4-BE49-F238E27FC236}">
                      <a16:creationId xmlns:a16="http://schemas.microsoft.com/office/drawing/2014/main" id="{F8E91EF8-1D68-D489-0698-12016D654E30}"/>
                    </a:ext>
                  </a:extLst>
                </p:cNvPr>
                <p:cNvPicPr preferRelativeResize="0"/>
                <p:nvPr/>
              </p:nvPicPr>
              <p:blipFill rotWithShape="1">
                <a:blip r:embed="rId6">
                  <a:alphaModFix/>
                </a:blip>
                <a:srcRect/>
                <a:stretch/>
              </p:blipFill>
              <p:spPr>
                <a:xfrm>
                  <a:off x="2902536" y="6265602"/>
                  <a:ext cx="750135" cy="407957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0" name="Google Shape;86;p2">
                  <a:extLst>
                    <a:ext uri="{FF2B5EF4-FFF2-40B4-BE49-F238E27FC236}">
                      <a16:creationId xmlns:a16="http://schemas.microsoft.com/office/drawing/2014/main" id="{1E7810AC-689D-2084-134D-3A2504B7DE0C}"/>
                    </a:ext>
                  </a:extLst>
                </p:cNvPr>
                <p:cNvPicPr preferRelativeResize="0"/>
                <p:nvPr/>
              </p:nvPicPr>
              <p:blipFill rotWithShape="1">
                <a:blip r:embed="rId7">
                  <a:alphaModFix/>
                </a:blip>
                <a:srcRect/>
                <a:stretch/>
              </p:blipFill>
              <p:spPr>
                <a:xfrm>
                  <a:off x="3751749" y="6265612"/>
                  <a:ext cx="537754" cy="4001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1" name="Google Shape;87;p2">
                  <a:extLst>
                    <a:ext uri="{FF2B5EF4-FFF2-40B4-BE49-F238E27FC236}">
                      <a16:creationId xmlns:a16="http://schemas.microsoft.com/office/drawing/2014/main" id="{129E3937-E064-C84E-6E82-1D04AFAEBD23}"/>
                    </a:ext>
                  </a:extLst>
                </p:cNvPr>
                <p:cNvPicPr preferRelativeResize="0"/>
                <p:nvPr/>
              </p:nvPicPr>
              <p:blipFill rotWithShape="1">
                <a:blip r:embed="rId8">
                  <a:alphaModFix/>
                </a:blip>
                <a:srcRect l="16191" t="37772" r="14641" b="39894"/>
                <a:stretch/>
              </p:blipFill>
              <p:spPr>
                <a:xfrm>
                  <a:off x="4388583" y="6265612"/>
                  <a:ext cx="1263540" cy="40795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2" name="Google Shape;88;p2">
                  <a:extLst>
                    <a:ext uri="{FF2B5EF4-FFF2-40B4-BE49-F238E27FC236}">
                      <a16:creationId xmlns:a16="http://schemas.microsoft.com/office/drawing/2014/main" id="{BBAF38BA-C73C-DB2F-7735-E180D7DAEC8E}"/>
                    </a:ext>
                  </a:extLst>
                </p:cNvPr>
                <p:cNvPicPr preferRelativeResize="0"/>
                <p:nvPr/>
              </p:nvPicPr>
              <p:blipFill rotWithShape="1">
                <a:blip r:embed="rId9">
                  <a:alphaModFix/>
                </a:blip>
                <a:srcRect/>
                <a:stretch/>
              </p:blipFill>
              <p:spPr>
                <a:xfrm>
                  <a:off x="5751208" y="6265613"/>
                  <a:ext cx="843690" cy="3899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3" name="Google Shape;89;p2">
                  <a:extLst>
                    <a:ext uri="{FF2B5EF4-FFF2-40B4-BE49-F238E27FC236}">
                      <a16:creationId xmlns:a16="http://schemas.microsoft.com/office/drawing/2014/main" id="{9A002EEE-BF77-4D9B-3CDB-1D9F00EC99DF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0">
                  <a:alphaModFix/>
                </a:blip>
                <a:srcRect/>
                <a:stretch/>
              </p:blipFill>
              <p:spPr>
                <a:xfrm>
                  <a:off x="6693981" y="6256607"/>
                  <a:ext cx="1555830" cy="40795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cxnSp>
            <p:nvCxnSpPr>
              <p:cNvPr id="6" name="Google Shape;90;p2">
                <a:extLst>
                  <a:ext uri="{FF2B5EF4-FFF2-40B4-BE49-F238E27FC236}">
                    <a16:creationId xmlns:a16="http://schemas.microsoft.com/office/drawing/2014/main" id="{86C1D670-DC68-A49C-03B8-6D8F36E7C543}"/>
                  </a:ext>
                </a:extLst>
              </p:cNvPr>
              <p:cNvCxnSpPr/>
              <p:nvPr/>
            </p:nvCxnSpPr>
            <p:spPr>
              <a:xfrm>
                <a:off x="1546225" y="6298706"/>
                <a:ext cx="6991658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CCCCCC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</p:grpSp>
        <p:pic>
          <p:nvPicPr>
            <p:cNvPr id="4" name="Google Shape;95;p2">
              <a:extLst>
                <a:ext uri="{FF2B5EF4-FFF2-40B4-BE49-F238E27FC236}">
                  <a16:creationId xmlns:a16="http://schemas.microsoft.com/office/drawing/2014/main" id="{CB8A2952-2FB4-E4DF-87D9-7A9B9A3619CD}"/>
                </a:ext>
              </a:extLst>
            </p:cNvPr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1983639" y="6304126"/>
              <a:ext cx="2203292" cy="508452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7" name="Google Shape;767;p37"/>
          <p:cNvSpPr/>
          <p:nvPr/>
        </p:nvSpPr>
        <p:spPr>
          <a:xfrm>
            <a:off x="-4750" y="-4750"/>
            <a:ext cx="9144000" cy="6858000"/>
          </a:xfrm>
          <a:prstGeom prst="rect">
            <a:avLst/>
          </a:prstGeom>
          <a:noFill/>
          <a:ln w="76200" cap="flat" cmpd="sng">
            <a:solidFill>
              <a:srgbClr val="F1A3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9" name="Google Shape;779;p37"/>
          <p:cNvSpPr txBox="1"/>
          <p:nvPr/>
        </p:nvSpPr>
        <p:spPr>
          <a:xfrm>
            <a:off x="5380472" y="1155340"/>
            <a:ext cx="2820900" cy="3865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bg-BG" sz="16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Само мъжките елени и сръндаци имат рога.</a:t>
            </a:r>
            <a:endParaRPr/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6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bg-BG" sz="16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Рогата са уникални, защото са най-бързо растящата кост в животинския свят. Те са плътни – затова и могат да се разделят на плътнороги (елени, сърни, лосове) и кухороги (това са овцете, козите, кравите и биволите).</a:t>
            </a:r>
            <a:endParaRPr/>
          </a:p>
        </p:txBody>
      </p:sp>
      <p:pic>
        <p:nvPicPr>
          <p:cNvPr id="780" name="Google Shape;780;p3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2555454" y="288401"/>
            <a:ext cx="10420274" cy="5861404"/>
          </a:xfrm>
          <a:prstGeom prst="rect">
            <a:avLst/>
          </a:prstGeom>
          <a:noFill/>
          <a:ln>
            <a:noFill/>
          </a:ln>
        </p:spPr>
      </p:pic>
      <p:sp>
        <p:nvSpPr>
          <p:cNvPr id="781" name="Google Shape;781;p37"/>
          <p:cNvSpPr txBox="1"/>
          <p:nvPr/>
        </p:nvSpPr>
        <p:spPr>
          <a:xfrm>
            <a:off x="99675" y="6459100"/>
            <a:ext cx="26277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bg-BG" sz="7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Снимка: Canva</a:t>
            </a:r>
            <a:endParaRPr sz="7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3534AEDF-7984-F6C2-3343-4C05DF16D3EE}"/>
              </a:ext>
            </a:extLst>
          </p:cNvPr>
          <p:cNvGrpSpPr/>
          <p:nvPr/>
        </p:nvGrpSpPr>
        <p:grpSpPr>
          <a:xfrm>
            <a:off x="1983639" y="6263454"/>
            <a:ext cx="6991658" cy="549124"/>
            <a:chOff x="1983639" y="6263454"/>
            <a:chExt cx="6991658" cy="549124"/>
          </a:xfrm>
        </p:grpSpPr>
        <p:grpSp>
          <p:nvGrpSpPr>
            <p:cNvPr id="3" name="Google Shape;81;p2">
              <a:extLst>
                <a:ext uri="{FF2B5EF4-FFF2-40B4-BE49-F238E27FC236}">
                  <a16:creationId xmlns:a16="http://schemas.microsoft.com/office/drawing/2014/main" id="{2CA1902E-59F4-2DA1-20D3-3D650350ECA2}"/>
                </a:ext>
              </a:extLst>
            </p:cNvPr>
            <p:cNvGrpSpPr/>
            <p:nvPr/>
          </p:nvGrpSpPr>
          <p:grpSpPr>
            <a:xfrm>
              <a:off x="1983639" y="6263454"/>
              <a:ext cx="6991658" cy="452903"/>
              <a:chOff x="1546225" y="6298706"/>
              <a:chExt cx="6991658" cy="452903"/>
            </a:xfrm>
          </p:grpSpPr>
          <p:grpSp>
            <p:nvGrpSpPr>
              <p:cNvPr id="5" name="Google Shape;82;p2">
                <a:extLst>
                  <a:ext uri="{FF2B5EF4-FFF2-40B4-BE49-F238E27FC236}">
                    <a16:creationId xmlns:a16="http://schemas.microsoft.com/office/drawing/2014/main" id="{A19CF708-5B25-192F-A01C-046926017CB9}"/>
                  </a:ext>
                </a:extLst>
              </p:cNvPr>
              <p:cNvGrpSpPr/>
              <p:nvPr/>
            </p:nvGrpSpPr>
            <p:grpSpPr>
              <a:xfrm>
                <a:off x="3856358" y="6371056"/>
                <a:ext cx="4624885" cy="380553"/>
                <a:chOff x="1393050" y="6187487"/>
                <a:chExt cx="6856761" cy="564200"/>
              </a:xfrm>
            </p:grpSpPr>
            <p:pic>
              <p:nvPicPr>
                <p:cNvPr id="7" name="Google Shape;83;p2">
                  <a:extLst>
                    <a:ext uri="{FF2B5EF4-FFF2-40B4-BE49-F238E27FC236}">
                      <a16:creationId xmlns:a16="http://schemas.microsoft.com/office/drawing/2014/main" id="{0DB9A053-814B-9180-B042-FF9AAFC91DBB}"/>
                    </a:ext>
                  </a:extLst>
                </p:cNvPr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/>
                <a:stretch/>
              </p:blipFill>
              <p:spPr>
                <a:xfrm>
                  <a:off x="1393050" y="6187487"/>
                  <a:ext cx="869152" cy="5642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8" name="Google Shape;84;p2">
                  <a:extLst>
                    <a:ext uri="{FF2B5EF4-FFF2-40B4-BE49-F238E27FC236}">
                      <a16:creationId xmlns:a16="http://schemas.microsoft.com/office/drawing/2014/main" id="{8414D425-4A67-81A5-0B95-7C0F7497A8C9}"/>
                    </a:ext>
                  </a:extLst>
                </p:cNvPr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/>
                <a:stretch/>
              </p:blipFill>
              <p:spPr>
                <a:xfrm>
                  <a:off x="2297936" y="6218417"/>
                  <a:ext cx="537745" cy="50232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9" name="Google Shape;85;p2">
                  <a:extLst>
                    <a:ext uri="{FF2B5EF4-FFF2-40B4-BE49-F238E27FC236}">
                      <a16:creationId xmlns:a16="http://schemas.microsoft.com/office/drawing/2014/main" id="{8A4A292F-6E53-3F79-962D-25ED4DC22DCF}"/>
                    </a:ext>
                  </a:extLst>
                </p:cNvPr>
                <p:cNvPicPr preferRelativeResize="0"/>
                <p:nvPr/>
              </p:nvPicPr>
              <p:blipFill rotWithShape="1">
                <a:blip r:embed="rId6">
                  <a:alphaModFix/>
                </a:blip>
                <a:srcRect/>
                <a:stretch/>
              </p:blipFill>
              <p:spPr>
                <a:xfrm>
                  <a:off x="2902536" y="6265602"/>
                  <a:ext cx="750135" cy="407957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0" name="Google Shape;86;p2">
                  <a:extLst>
                    <a:ext uri="{FF2B5EF4-FFF2-40B4-BE49-F238E27FC236}">
                      <a16:creationId xmlns:a16="http://schemas.microsoft.com/office/drawing/2014/main" id="{E8CB989E-0724-B8D5-7F71-D22424BC9138}"/>
                    </a:ext>
                  </a:extLst>
                </p:cNvPr>
                <p:cNvPicPr preferRelativeResize="0"/>
                <p:nvPr/>
              </p:nvPicPr>
              <p:blipFill rotWithShape="1">
                <a:blip r:embed="rId7">
                  <a:alphaModFix/>
                </a:blip>
                <a:srcRect/>
                <a:stretch/>
              </p:blipFill>
              <p:spPr>
                <a:xfrm>
                  <a:off x="3751749" y="6265612"/>
                  <a:ext cx="537754" cy="4001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1" name="Google Shape;87;p2">
                  <a:extLst>
                    <a:ext uri="{FF2B5EF4-FFF2-40B4-BE49-F238E27FC236}">
                      <a16:creationId xmlns:a16="http://schemas.microsoft.com/office/drawing/2014/main" id="{0031EE4E-26B6-7396-BD2A-6F7A9DF8FA98}"/>
                    </a:ext>
                  </a:extLst>
                </p:cNvPr>
                <p:cNvPicPr preferRelativeResize="0"/>
                <p:nvPr/>
              </p:nvPicPr>
              <p:blipFill rotWithShape="1">
                <a:blip r:embed="rId8">
                  <a:alphaModFix/>
                </a:blip>
                <a:srcRect l="16191" t="37772" r="14641" b="39894"/>
                <a:stretch/>
              </p:blipFill>
              <p:spPr>
                <a:xfrm>
                  <a:off x="4388583" y="6265612"/>
                  <a:ext cx="1263540" cy="40795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2" name="Google Shape;88;p2">
                  <a:extLst>
                    <a:ext uri="{FF2B5EF4-FFF2-40B4-BE49-F238E27FC236}">
                      <a16:creationId xmlns:a16="http://schemas.microsoft.com/office/drawing/2014/main" id="{52CBF844-D860-98FC-C488-907C40E32237}"/>
                    </a:ext>
                  </a:extLst>
                </p:cNvPr>
                <p:cNvPicPr preferRelativeResize="0"/>
                <p:nvPr/>
              </p:nvPicPr>
              <p:blipFill rotWithShape="1">
                <a:blip r:embed="rId9">
                  <a:alphaModFix/>
                </a:blip>
                <a:srcRect/>
                <a:stretch/>
              </p:blipFill>
              <p:spPr>
                <a:xfrm>
                  <a:off x="5751208" y="6265613"/>
                  <a:ext cx="843690" cy="3899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3" name="Google Shape;89;p2">
                  <a:extLst>
                    <a:ext uri="{FF2B5EF4-FFF2-40B4-BE49-F238E27FC236}">
                      <a16:creationId xmlns:a16="http://schemas.microsoft.com/office/drawing/2014/main" id="{C43BCA18-97AD-4B05-EC10-34CCA687DF5D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0">
                  <a:alphaModFix/>
                </a:blip>
                <a:srcRect/>
                <a:stretch/>
              </p:blipFill>
              <p:spPr>
                <a:xfrm>
                  <a:off x="6693981" y="6256607"/>
                  <a:ext cx="1555830" cy="40795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cxnSp>
            <p:nvCxnSpPr>
              <p:cNvPr id="6" name="Google Shape;90;p2">
                <a:extLst>
                  <a:ext uri="{FF2B5EF4-FFF2-40B4-BE49-F238E27FC236}">
                    <a16:creationId xmlns:a16="http://schemas.microsoft.com/office/drawing/2014/main" id="{C73A7AFB-8730-03A3-9089-D7DEC086B23F}"/>
                  </a:ext>
                </a:extLst>
              </p:cNvPr>
              <p:cNvCxnSpPr/>
              <p:nvPr/>
            </p:nvCxnSpPr>
            <p:spPr>
              <a:xfrm>
                <a:off x="1546225" y="6298706"/>
                <a:ext cx="6991658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CCCCCC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</p:grpSp>
        <p:pic>
          <p:nvPicPr>
            <p:cNvPr id="4" name="Google Shape;95;p2">
              <a:extLst>
                <a:ext uri="{FF2B5EF4-FFF2-40B4-BE49-F238E27FC236}">
                  <a16:creationId xmlns:a16="http://schemas.microsoft.com/office/drawing/2014/main" id="{28982C34-D0CE-10BF-AD83-8CD799D5E9EE}"/>
                </a:ext>
              </a:extLst>
            </p:cNvPr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1983639" y="6304126"/>
              <a:ext cx="2203292" cy="508452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6" name="Google Shape;786;p38"/>
          <p:cNvSpPr/>
          <p:nvPr/>
        </p:nvSpPr>
        <p:spPr>
          <a:xfrm>
            <a:off x="-4750" y="-4750"/>
            <a:ext cx="9144000" cy="6858000"/>
          </a:xfrm>
          <a:prstGeom prst="rect">
            <a:avLst/>
          </a:prstGeom>
          <a:noFill/>
          <a:ln w="76200" cap="flat" cmpd="sng">
            <a:solidFill>
              <a:srgbClr val="F1A3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8" name="Google Shape;798;p38"/>
          <p:cNvSpPr txBox="1"/>
          <p:nvPr/>
        </p:nvSpPr>
        <p:spPr>
          <a:xfrm>
            <a:off x="6140049" y="833955"/>
            <a:ext cx="2820900" cy="4431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6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14"/>
                  </a:ext>
                </a:extLst>
              </a:rPr>
              <a:t>През</a:t>
            </a:r>
            <a:r>
              <a:rPr lang="ru-RU" sz="16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14"/>
                  </a:ext>
                </a:extLst>
              </a:rPr>
              <a:t> </a:t>
            </a:r>
            <a:r>
              <a:rPr lang="ru-RU" sz="16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14"/>
                  </a:ext>
                </a:extLst>
              </a:rPr>
              <a:t>зимата</a:t>
            </a:r>
            <a:r>
              <a:rPr lang="ru-RU" sz="16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14"/>
                  </a:ext>
                </a:extLst>
              </a:rPr>
              <a:t> рогата на </a:t>
            </a:r>
            <a:r>
              <a:rPr lang="ru-RU" sz="16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14"/>
                  </a:ext>
                </a:extLst>
              </a:rPr>
              <a:t>елените</a:t>
            </a:r>
            <a:r>
              <a:rPr lang="ru-RU" sz="16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14"/>
                  </a:ext>
                </a:extLst>
              </a:rPr>
              <a:t> </a:t>
            </a:r>
            <a:r>
              <a:rPr lang="ru-RU" sz="16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14"/>
                  </a:ext>
                </a:extLst>
              </a:rPr>
              <a:t>падат</a:t>
            </a:r>
            <a:r>
              <a:rPr lang="ru-RU" sz="16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14"/>
                  </a:ext>
                </a:extLst>
              </a:rPr>
              <a:t> сами. </a:t>
            </a:r>
            <a:r>
              <a:rPr lang="ru-RU" sz="16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14"/>
                  </a:ext>
                </a:extLst>
              </a:rPr>
              <a:t>Това</a:t>
            </a:r>
            <a:r>
              <a:rPr lang="ru-RU" sz="16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14"/>
                  </a:ext>
                </a:extLst>
              </a:rPr>
              <a:t> е </a:t>
            </a:r>
            <a:r>
              <a:rPr lang="ru-RU" sz="16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14"/>
                  </a:ext>
                </a:extLst>
              </a:rPr>
              <a:t>така</a:t>
            </a:r>
            <a:r>
              <a:rPr lang="ru-RU" sz="16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14"/>
                  </a:ext>
                </a:extLst>
              </a:rPr>
              <a:t>, </a:t>
            </a:r>
            <a:r>
              <a:rPr lang="ru-RU" sz="16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14"/>
                  </a:ext>
                </a:extLst>
              </a:rPr>
              <a:t>защото</a:t>
            </a:r>
            <a:r>
              <a:rPr lang="ru-RU" sz="16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14"/>
                  </a:ext>
                </a:extLst>
              </a:rPr>
              <a:t> </a:t>
            </a:r>
            <a:r>
              <a:rPr lang="ru-RU" sz="16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14"/>
                  </a:ext>
                </a:extLst>
              </a:rPr>
              <a:t>тогава</a:t>
            </a:r>
            <a:r>
              <a:rPr lang="ru-RU" sz="16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14"/>
                  </a:ext>
                </a:extLst>
              </a:rPr>
              <a:t> вече не се </a:t>
            </a:r>
            <a:r>
              <a:rPr lang="ru-RU" sz="16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14"/>
                  </a:ext>
                </a:extLst>
              </a:rPr>
              <a:t>бият</a:t>
            </a:r>
            <a:r>
              <a:rPr lang="ru-RU" sz="16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14"/>
                  </a:ext>
                </a:extLst>
              </a:rPr>
              <a:t> за </a:t>
            </a:r>
            <a:r>
              <a:rPr lang="ru-RU" sz="16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14"/>
                  </a:ext>
                </a:extLst>
              </a:rPr>
              <a:t>женски</a:t>
            </a:r>
            <a:r>
              <a:rPr lang="ru-RU" sz="16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14"/>
                  </a:ext>
                </a:extLst>
              </a:rPr>
              <a:t> и за </a:t>
            </a:r>
            <a:r>
              <a:rPr lang="ru-RU" sz="16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14"/>
                  </a:ext>
                </a:extLst>
              </a:rPr>
              <a:t>място</a:t>
            </a:r>
            <a:r>
              <a:rPr lang="ru-RU" sz="16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14"/>
                  </a:ext>
                </a:extLst>
              </a:rPr>
              <a:t>, и рогата не им </a:t>
            </a:r>
            <a:r>
              <a:rPr lang="ru-RU" sz="16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14"/>
                  </a:ext>
                </a:extLst>
              </a:rPr>
              <a:t>трябват</a:t>
            </a:r>
            <a:r>
              <a:rPr lang="ru-RU" sz="16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14"/>
                  </a:ext>
                </a:extLst>
              </a:rPr>
              <a:t>. </a:t>
            </a:r>
            <a:r>
              <a:rPr lang="ru-RU" sz="16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14"/>
                  </a:ext>
                </a:extLst>
              </a:rPr>
              <a:t>През</a:t>
            </a:r>
            <a:r>
              <a:rPr lang="ru-RU" sz="16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14"/>
                  </a:ext>
                </a:extLst>
              </a:rPr>
              <a:t> </a:t>
            </a:r>
            <a:r>
              <a:rPr lang="ru-RU" sz="16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14"/>
                  </a:ext>
                </a:extLst>
              </a:rPr>
              <a:t>пролетта</a:t>
            </a:r>
            <a:r>
              <a:rPr lang="ru-RU" sz="16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14"/>
                  </a:ext>
                </a:extLst>
              </a:rPr>
              <a:t> </a:t>
            </a:r>
            <a:r>
              <a:rPr lang="ru-RU" sz="16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14"/>
                  </a:ext>
                </a:extLst>
              </a:rPr>
              <a:t>започват</a:t>
            </a:r>
            <a:r>
              <a:rPr lang="ru-RU" sz="16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14"/>
                  </a:ext>
                </a:extLst>
              </a:rPr>
              <a:t> да им </a:t>
            </a:r>
            <a:r>
              <a:rPr lang="ru-RU" sz="16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14"/>
                  </a:ext>
                </a:extLst>
              </a:rPr>
              <a:t>растат</a:t>
            </a:r>
            <a:r>
              <a:rPr lang="ru-RU" sz="16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14"/>
                  </a:ext>
                </a:extLst>
              </a:rPr>
              <a:t> нови рога.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600" b="0" i="0" u="none" strike="noStrike" cap="none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bg-BG" sz="1600" dirty="0">
                <a:latin typeface="Raleway"/>
                <a:ea typeface="Raleway"/>
                <a:cs typeface="Raleway"/>
                <a:sym typeface="Raleway"/>
              </a:rPr>
              <a:t>Точно заради това през</a:t>
            </a:r>
            <a:r>
              <a:rPr lang="bg-BG" sz="16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зимата е малко трудно да се познае, кой елен е мъжки и коя е кошута, или кой е сръндака и коя е сърната.</a:t>
            </a:r>
            <a:endParaRPr sz="1600" b="0" i="0" u="none" strike="noStrike" cap="none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799" name="Google Shape;799;p38"/>
          <p:cNvSpPr txBox="1"/>
          <p:nvPr/>
        </p:nvSpPr>
        <p:spPr>
          <a:xfrm>
            <a:off x="99675" y="6459100"/>
            <a:ext cx="26277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bg-BG" sz="7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Снимка: Canva</a:t>
            </a:r>
            <a:endParaRPr sz="7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800" name="Google Shape;800;p3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437185" y="1523653"/>
            <a:ext cx="7009670" cy="394293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1FD93375-2BF0-D081-9816-F7F821BF2D09}"/>
              </a:ext>
            </a:extLst>
          </p:cNvPr>
          <p:cNvGrpSpPr/>
          <p:nvPr/>
        </p:nvGrpSpPr>
        <p:grpSpPr>
          <a:xfrm>
            <a:off x="1983639" y="6263454"/>
            <a:ext cx="6991658" cy="549124"/>
            <a:chOff x="1983639" y="6263454"/>
            <a:chExt cx="6991658" cy="549124"/>
          </a:xfrm>
        </p:grpSpPr>
        <p:grpSp>
          <p:nvGrpSpPr>
            <p:cNvPr id="3" name="Google Shape;81;p2">
              <a:extLst>
                <a:ext uri="{FF2B5EF4-FFF2-40B4-BE49-F238E27FC236}">
                  <a16:creationId xmlns:a16="http://schemas.microsoft.com/office/drawing/2014/main" id="{D9998A12-D4AE-BB8B-538F-53644F95A099}"/>
                </a:ext>
              </a:extLst>
            </p:cNvPr>
            <p:cNvGrpSpPr/>
            <p:nvPr/>
          </p:nvGrpSpPr>
          <p:grpSpPr>
            <a:xfrm>
              <a:off x="1983639" y="6263454"/>
              <a:ext cx="6991658" cy="452903"/>
              <a:chOff x="1546225" y="6298706"/>
              <a:chExt cx="6991658" cy="452903"/>
            </a:xfrm>
          </p:grpSpPr>
          <p:grpSp>
            <p:nvGrpSpPr>
              <p:cNvPr id="5" name="Google Shape;82;p2">
                <a:extLst>
                  <a:ext uri="{FF2B5EF4-FFF2-40B4-BE49-F238E27FC236}">
                    <a16:creationId xmlns:a16="http://schemas.microsoft.com/office/drawing/2014/main" id="{16090652-C13D-4ABD-F880-DA0094F6BD58}"/>
                  </a:ext>
                </a:extLst>
              </p:cNvPr>
              <p:cNvGrpSpPr/>
              <p:nvPr/>
            </p:nvGrpSpPr>
            <p:grpSpPr>
              <a:xfrm>
                <a:off x="3856358" y="6371056"/>
                <a:ext cx="4624885" cy="380553"/>
                <a:chOff x="1393050" y="6187487"/>
                <a:chExt cx="6856761" cy="564200"/>
              </a:xfrm>
            </p:grpSpPr>
            <p:pic>
              <p:nvPicPr>
                <p:cNvPr id="7" name="Google Shape;83;p2">
                  <a:extLst>
                    <a:ext uri="{FF2B5EF4-FFF2-40B4-BE49-F238E27FC236}">
                      <a16:creationId xmlns:a16="http://schemas.microsoft.com/office/drawing/2014/main" id="{208C1BA4-CF6D-D758-A3A5-F002C014B633}"/>
                    </a:ext>
                  </a:extLst>
                </p:cNvPr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/>
                <a:stretch/>
              </p:blipFill>
              <p:spPr>
                <a:xfrm>
                  <a:off x="1393050" y="6187487"/>
                  <a:ext cx="869152" cy="5642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8" name="Google Shape;84;p2">
                  <a:extLst>
                    <a:ext uri="{FF2B5EF4-FFF2-40B4-BE49-F238E27FC236}">
                      <a16:creationId xmlns:a16="http://schemas.microsoft.com/office/drawing/2014/main" id="{4C3DB378-BF2D-2592-465E-C538CD666F1A}"/>
                    </a:ext>
                  </a:extLst>
                </p:cNvPr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/>
                <a:stretch/>
              </p:blipFill>
              <p:spPr>
                <a:xfrm>
                  <a:off x="2297936" y="6218417"/>
                  <a:ext cx="537745" cy="50232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9" name="Google Shape;85;p2">
                  <a:extLst>
                    <a:ext uri="{FF2B5EF4-FFF2-40B4-BE49-F238E27FC236}">
                      <a16:creationId xmlns:a16="http://schemas.microsoft.com/office/drawing/2014/main" id="{4FAD4165-9612-DA90-24F4-D7B45C03AAB1}"/>
                    </a:ext>
                  </a:extLst>
                </p:cNvPr>
                <p:cNvPicPr preferRelativeResize="0"/>
                <p:nvPr/>
              </p:nvPicPr>
              <p:blipFill rotWithShape="1">
                <a:blip r:embed="rId6">
                  <a:alphaModFix/>
                </a:blip>
                <a:srcRect/>
                <a:stretch/>
              </p:blipFill>
              <p:spPr>
                <a:xfrm>
                  <a:off x="2902536" y="6265602"/>
                  <a:ext cx="750135" cy="407957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0" name="Google Shape;86;p2">
                  <a:extLst>
                    <a:ext uri="{FF2B5EF4-FFF2-40B4-BE49-F238E27FC236}">
                      <a16:creationId xmlns:a16="http://schemas.microsoft.com/office/drawing/2014/main" id="{1D341B3C-6C49-08A3-F00E-D5C21BD2D208}"/>
                    </a:ext>
                  </a:extLst>
                </p:cNvPr>
                <p:cNvPicPr preferRelativeResize="0"/>
                <p:nvPr/>
              </p:nvPicPr>
              <p:blipFill rotWithShape="1">
                <a:blip r:embed="rId7">
                  <a:alphaModFix/>
                </a:blip>
                <a:srcRect/>
                <a:stretch/>
              </p:blipFill>
              <p:spPr>
                <a:xfrm>
                  <a:off x="3751749" y="6265612"/>
                  <a:ext cx="537754" cy="4001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1" name="Google Shape;87;p2">
                  <a:extLst>
                    <a:ext uri="{FF2B5EF4-FFF2-40B4-BE49-F238E27FC236}">
                      <a16:creationId xmlns:a16="http://schemas.microsoft.com/office/drawing/2014/main" id="{EFC62A79-EF87-0908-1DF1-0CA3627CA5BF}"/>
                    </a:ext>
                  </a:extLst>
                </p:cNvPr>
                <p:cNvPicPr preferRelativeResize="0"/>
                <p:nvPr/>
              </p:nvPicPr>
              <p:blipFill rotWithShape="1">
                <a:blip r:embed="rId8">
                  <a:alphaModFix/>
                </a:blip>
                <a:srcRect l="16191" t="37772" r="14641" b="39894"/>
                <a:stretch/>
              </p:blipFill>
              <p:spPr>
                <a:xfrm>
                  <a:off x="4388583" y="6265612"/>
                  <a:ext cx="1263540" cy="40795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2" name="Google Shape;88;p2">
                  <a:extLst>
                    <a:ext uri="{FF2B5EF4-FFF2-40B4-BE49-F238E27FC236}">
                      <a16:creationId xmlns:a16="http://schemas.microsoft.com/office/drawing/2014/main" id="{2227871A-44CF-305D-7AA8-982586622F21}"/>
                    </a:ext>
                  </a:extLst>
                </p:cNvPr>
                <p:cNvPicPr preferRelativeResize="0"/>
                <p:nvPr/>
              </p:nvPicPr>
              <p:blipFill rotWithShape="1">
                <a:blip r:embed="rId9">
                  <a:alphaModFix/>
                </a:blip>
                <a:srcRect/>
                <a:stretch/>
              </p:blipFill>
              <p:spPr>
                <a:xfrm>
                  <a:off x="5751208" y="6265613"/>
                  <a:ext cx="843690" cy="3899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3" name="Google Shape;89;p2">
                  <a:extLst>
                    <a:ext uri="{FF2B5EF4-FFF2-40B4-BE49-F238E27FC236}">
                      <a16:creationId xmlns:a16="http://schemas.microsoft.com/office/drawing/2014/main" id="{EACD7C9D-B786-322A-1DB8-B1A408A365A6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0">
                  <a:alphaModFix/>
                </a:blip>
                <a:srcRect/>
                <a:stretch/>
              </p:blipFill>
              <p:spPr>
                <a:xfrm>
                  <a:off x="6693981" y="6256607"/>
                  <a:ext cx="1555830" cy="40795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cxnSp>
            <p:nvCxnSpPr>
              <p:cNvPr id="6" name="Google Shape;90;p2">
                <a:extLst>
                  <a:ext uri="{FF2B5EF4-FFF2-40B4-BE49-F238E27FC236}">
                    <a16:creationId xmlns:a16="http://schemas.microsoft.com/office/drawing/2014/main" id="{9AB0CEAB-75CF-21A9-844B-628E3B491ED2}"/>
                  </a:ext>
                </a:extLst>
              </p:cNvPr>
              <p:cNvCxnSpPr/>
              <p:nvPr/>
            </p:nvCxnSpPr>
            <p:spPr>
              <a:xfrm>
                <a:off x="1546225" y="6298706"/>
                <a:ext cx="6991658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CCCCCC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</p:grpSp>
        <p:pic>
          <p:nvPicPr>
            <p:cNvPr id="4" name="Google Shape;95;p2">
              <a:extLst>
                <a:ext uri="{FF2B5EF4-FFF2-40B4-BE49-F238E27FC236}">
                  <a16:creationId xmlns:a16="http://schemas.microsoft.com/office/drawing/2014/main" id="{066EE0E3-A6EA-B7B4-7E10-9E8F438B6EBF}"/>
                </a:ext>
              </a:extLst>
            </p:cNvPr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1983639" y="6304126"/>
              <a:ext cx="2203292" cy="508452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5" name="Google Shape;805;p39"/>
          <p:cNvSpPr/>
          <p:nvPr/>
        </p:nvSpPr>
        <p:spPr>
          <a:xfrm>
            <a:off x="-4750" y="-4750"/>
            <a:ext cx="9144000" cy="6858000"/>
          </a:xfrm>
          <a:prstGeom prst="rect">
            <a:avLst/>
          </a:prstGeom>
          <a:noFill/>
          <a:ln w="76200" cap="flat" cmpd="sng">
            <a:solidFill>
              <a:srgbClr val="F1A3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7" name="Google Shape;817;p39"/>
          <p:cNvSpPr txBox="1"/>
          <p:nvPr/>
        </p:nvSpPr>
        <p:spPr>
          <a:xfrm>
            <a:off x="6625408" y="1064712"/>
            <a:ext cx="2231700" cy="439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bg-BG" sz="1600">
                <a:latin typeface="Raleway"/>
                <a:ea typeface="Raleway"/>
                <a:cs typeface="Raleway"/>
                <a:sym typeface="Raleway"/>
              </a:rPr>
              <a:t>През з</a:t>
            </a:r>
            <a:r>
              <a:rPr lang="bg-BG" sz="16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имата, елените не спят зимен сън.</a:t>
            </a:r>
            <a:endParaRPr/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bg-BG" sz="16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Те продължават да са активни, като търсят трева под снега или похапват мъхове и лишеи от кората на дърветата. Не е най-питателното, но пък те са натрупали мазнинки от обилната храна през лятото.</a:t>
            </a:r>
            <a:endParaRPr sz="16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818" name="Google Shape;818;p39"/>
          <p:cNvSpPr txBox="1"/>
          <p:nvPr/>
        </p:nvSpPr>
        <p:spPr>
          <a:xfrm>
            <a:off x="99675" y="6459100"/>
            <a:ext cx="26277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bg-BG" sz="7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Снимка: Wikipedia</a:t>
            </a:r>
            <a:endParaRPr sz="7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819" name="Google Shape;819;p3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419488" y="1143943"/>
            <a:ext cx="7367640" cy="414429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1F19AA12-A1C9-8D15-7258-30A0BB9E4FC4}"/>
              </a:ext>
            </a:extLst>
          </p:cNvPr>
          <p:cNvGrpSpPr/>
          <p:nvPr/>
        </p:nvGrpSpPr>
        <p:grpSpPr>
          <a:xfrm>
            <a:off x="1983639" y="6263454"/>
            <a:ext cx="6991658" cy="549124"/>
            <a:chOff x="1983639" y="6263454"/>
            <a:chExt cx="6991658" cy="549124"/>
          </a:xfrm>
        </p:grpSpPr>
        <p:grpSp>
          <p:nvGrpSpPr>
            <p:cNvPr id="3" name="Google Shape;81;p2">
              <a:extLst>
                <a:ext uri="{FF2B5EF4-FFF2-40B4-BE49-F238E27FC236}">
                  <a16:creationId xmlns:a16="http://schemas.microsoft.com/office/drawing/2014/main" id="{3C6219C4-246E-ED9F-025D-53C278FCBEC4}"/>
                </a:ext>
              </a:extLst>
            </p:cNvPr>
            <p:cNvGrpSpPr/>
            <p:nvPr/>
          </p:nvGrpSpPr>
          <p:grpSpPr>
            <a:xfrm>
              <a:off x="1983639" y="6263454"/>
              <a:ext cx="6991658" cy="452903"/>
              <a:chOff x="1546225" y="6298706"/>
              <a:chExt cx="6991658" cy="452903"/>
            </a:xfrm>
          </p:grpSpPr>
          <p:grpSp>
            <p:nvGrpSpPr>
              <p:cNvPr id="5" name="Google Shape;82;p2">
                <a:extLst>
                  <a:ext uri="{FF2B5EF4-FFF2-40B4-BE49-F238E27FC236}">
                    <a16:creationId xmlns:a16="http://schemas.microsoft.com/office/drawing/2014/main" id="{8D584CF0-F4F6-4C27-3ABB-B6C016AF7705}"/>
                  </a:ext>
                </a:extLst>
              </p:cNvPr>
              <p:cNvGrpSpPr/>
              <p:nvPr/>
            </p:nvGrpSpPr>
            <p:grpSpPr>
              <a:xfrm>
                <a:off x="3856358" y="6371056"/>
                <a:ext cx="4624885" cy="380553"/>
                <a:chOff x="1393050" y="6187487"/>
                <a:chExt cx="6856761" cy="564200"/>
              </a:xfrm>
            </p:grpSpPr>
            <p:pic>
              <p:nvPicPr>
                <p:cNvPr id="7" name="Google Shape;83;p2">
                  <a:extLst>
                    <a:ext uri="{FF2B5EF4-FFF2-40B4-BE49-F238E27FC236}">
                      <a16:creationId xmlns:a16="http://schemas.microsoft.com/office/drawing/2014/main" id="{06AE9D17-C140-9972-C694-0C4EBADCADD5}"/>
                    </a:ext>
                  </a:extLst>
                </p:cNvPr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/>
                <a:stretch/>
              </p:blipFill>
              <p:spPr>
                <a:xfrm>
                  <a:off x="1393050" y="6187487"/>
                  <a:ext cx="869152" cy="5642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8" name="Google Shape;84;p2">
                  <a:extLst>
                    <a:ext uri="{FF2B5EF4-FFF2-40B4-BE49-F238E27FC236}">
                      <a16:creationId xmlns:a16="http://schemas.microsoft.com/office/drawing/2014/main" id="{AC758263-8E23-0B0C-8360-A19942E6D913}"/>
                    </a:ext>
                  </a:extLst>
                </p:cNvPr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/>
                <a:stretch/>
              </p:blipFill>
              <p:spPr>
                <a:xfrm>
                  <a:off x="2297936" y="6218417"/>
                  <a:ext cx="537745" cy="50232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9" name="Google Shape;85;p2">
                  <a:extLst>
                    <a:ext uri="{FF2B5EF4-FFF2-40B4-BE49-F238E27FC236}">
                      <a16:creationId xmlns:a16="http://schemas.microsoft.com/office/drawing/2014/main" id="{A36CE2BD-C1E9-7415-26D0-AB4DC468B79B}"/>
                    </a:ext>
                  </a:extLst>
                </p:cNvPr>
                <p:cNvPicPr preferRelativeResize="0"/>
                <p:nvPr/>
              </p:nvPicPr>
              <p:blipFill rotWithShape="1">
                <a:blip r:embed="rId6">
                  <a:alphaModFix/>
                </a:blip>
                <a:srcRect/>
                <a:stretch/>
              </p:blipFill>
              <p:spPr>
                <a:xfrm>
                  <a:off x="2902536" y="6265602"/>
                  <a:ext cx="750135" cy="407957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0" name="Google Shape;86;p2">
                  <a:extLst>
                    <a:ext uri="{FF2B5EF4-FFF2-40B4-BE49-F238E27FC236}">
                      <a16:creationId xmlns:a16="http://schemas.microsoft.com/office/drawing/2014/main" id="{E5058B7D-4628-6809-8FEB-12CA044684B1}"/>
                    </a:ext>
                  </a:extLst>
                </p:cNvPr>
                <p:cNvPicPr preferRelativeResize="0"/>
                <p:nvPr/>
              </p:nvPicPr>
              <p:blipFill rotWithShape="1">
                <a:blip r:embed="rId7">
                  <a:alphaModFix/>
                </a:blip>
                <a:srcRect/>
                <a:stretch/>
              </p:blipFill>
              <p:spPr>
                <a:xfrm>
                  <a:off x="3751749" y="6265612"/>
                  <a:ext cx="537754" cy="4001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1" name="Google Shape;87;p2">
                  <a:extLst>
                    <a:ext uri="{FF2B5EF4-FFF2-40B4-BE49-F238E27FC236}">
                      <a16:creationId xmlns:a16="http://schemas.microsoft.com/office/drawing/2014/main" id="{23813988-44C3-D222-BDC9-1A06931FC97F}"/>
                    </a:ext>
                  </a:extLst>
                </p:cNvPr>
                <p:cNvPicPr preferRelativeResize="0"/>
                <p:nvPr/>
              </p:nvPicPr>
              <p:blipFill rotWithShape="1">
                <a:blip r:embed="rId8">
                  <a:alphaModFix/>
                </a:blip>
                <a:srcRect l="16191" t="37772" r="14641" b="39894"/>
                <a:stretch/>
              </p:blipFill>
              <p:spPr>
                <a:xfrm>
                  <a:off x="4388583" y="6265612"/>
                  <a:ext cx="1263540" cy="40795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2" name="Google Shape;88;p2">
                  <a:extLst>
                    <a:ext uri="{FF2B5EF4-FFF2-40B4-BE49-F238E27FC236}">
                      <a16:creationId xmlns:a16="http://schemas.microsoft.com/office/drawing/2014/main" id="{F979A804-9212-C9AB-47E7-19AFEF757F37}"/>
                    </a:ext>
                  </a:extLst>
                </p:cNvPr>
                <p:cNvPicPr preferRelativeResize="0"/>
                <p:nvPr/>
              </p:nvPicPr>
              <p:blipFill rotWithShape="1">
                <a:blip r:embed="rId9">
                  <a:alphaModFix/>
                </a:blip>
                <a:srcRect/>
                <a:stretch/>
              </p:blipFill>
              <p:spPr>
                <a:xfrm>
                  <a:off x="5751208" y="6265613"/>
                  <a:ext cx="843690" cy="3899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3" name="Google Shape;89;p2">
                  <a:extLst>
                    <a:ext uri="{FF2B5EF4-FFF2-40B4-BE49-F238E27FC236}">
                      <a16:creationId xmlns:a16="http://schemas.microsoft.com/office/drawing/2014/main" id="{F5EB8FC9-4142-2968-3E1D-05BBEBA98D27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0">
                  <a:alphaModFix/>
                </a:blip>
                <a:srcRect/>
                <a:stretch/>
              </p:blipFill>
              <p:spPr>
                <a:xfrm>
                  <a:off x="6693981" y="6256607"/>
                  <a:ext cx="1555830" cy="40795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cxnSp>
            <p:nvCxnSpPr>
              <p:cNvPr id="6" name="Google Shape;90;p2">
                <a:extLst>
                  <a:ext uri="{FF2B5EF4-FFF2-40B4-BE49-F238E27FC236}">
                    <a16:creationId xmlns:a16="http://schemas.microsoft.com/office/drawing/2014/main" id="{008918F5-9734-0391-906E-6801DADE4C89}"/>
                  </a:ext>
                </a:extLst>
              </p:cNvPr>
              <p:cNvCxnSpPr/>
              <p:nvPr/>
            </p:nvCxnSpPr>
            <p:spPr>
              <a:xfrm>
                <a:off x="1546225" y="6298706"/>
                <a:ext cx="6991658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CCCCCC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</p:grpSp>
        <p:pic>
          <p:nvPicPr>
            <p:cNvPr id="4" name="Google Shape;95;p2">
              <a:extLst>
                <a:ext uri="{FF2B5EF4-FFF2-40B4-BE49-F238E27FC236}">
                  <a16:creationId xmlns:a16="http://schemas.microsoft.com/office/drawing/2014/main" id="{63A78EB6-0FBF-A485-C093-BC5D43721148}"/>
                </a:ext>
              </a:extLst>
            </p:cNvPr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1983639" y="6304126"/>
              <a:ext cx="2203292" cy="508452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4" name="Google Shape;824;p40"/>
          <p:cNvSpPr/>
          <p:nvPr/>
        </p:nvSpPr>
        <p:spPr>
          <a:xfrm>
            <a:off x="-4750" y="-4750"/>
            <a:ext cx="9144000" cy="6858000"/>
          </a:xfrm>
          <a:prstGeom prst="rect">
            <a:avLst/>
          </a:prstGeom>
          <a:noFill/>
          <a:ln w="76200" cap="flat" cmpd="sng">
            <a:solidFill>
              <a:srgbClr val="F1A3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6" name="Google Shape;836;p40"/>
          <p:cNvSpPr txBox="1"/>
          <p:nvPr/>
        </p:nvSpPr>
        <p:spPr>
          <a:xfrm>
            <a:off x="6079856" y="1773866"/>
            <a:ext cx="2703960" cy="28392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bg-BG" sz="15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Четирите годишни времена.</a:t>
            </a:r>
            <a:endParaRPr sz="15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bg-BG" sz="15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Уникални животни и техните супер сили да се справят със суровите метеорологични условия – без значение дали това е горещината през лятото или студените зимни месеци.</a:t>
            </a:r>
            <a:endParaRPr sz="12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837" name="Google Shape;837;p40"/>
          <p:cNvSpPr txBox="1"/>
          <p:nvPr/>
        </p:nvSpPr>
        <p:spPr>
          <a:xfrm>
            <a:off x="99675" y="6459100"/>
            <a:ext cx="26277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bg-BG" sz="7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Снимка: Wikipedia</a:t>
            </a:r>
            <a:endParaRPr sz="7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838" name="Google Shape;838;p4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75646" y="1324996"/>
            <a:ext cx="5501199" cy="373694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AB98CB27-2B75-46EF-FE2E-8BFED6F5432E}"/>
              </a:ext>
            </a:extLst>
          </p:cNvPr>
          <p:cNvGrpSpPr/>
          <p:nvPr/>
        </p:nvGrpSpPr>
        <p:grpSpPr>
          <a:xfrm>
            <a:off x="1983639" y="6263454"/>
            <a:ext cx="6991658" cy="549124"/>
            <a:chOff x="1983639" y="6263454"/>
            <a:chExt cx="6991658" cy="549124"/>
          </a:xfrm>
        </p:grpSpPr>
        <p:grpSp>
          <p:nvGrpSpPr>
            <p:cNvPr id="3" name="Google Shape;81;p2">
              <a:extLst>
                <a:ext uri="{FF2B5EF4-FFF2-40B4-BE49-F238E27FC236}">
                  <a16:creationId xmlns:a16="http://schemas.microsoft.com/office/drawing/2014/main" id="{20508B7E-50CB-F94D-A19B-38D0EA280BF3}"/>
                </a:ext>
              </a:extLst>
            </p:cNvPr>
            <p:cNvGrpSpPr/>
            <p:nvPr/>
          </p:nvGrpSpPr>
          <p:grpSpPr>
            <a:xfrm>
              <a:off x="1983639" y="6263454"/>
              <a:ext cx="6991658" cy="452903"/>
              <a:chOff x="1546225" y="6298706"/>
              <a:chExt cx="6991658" cy="452903"/>
            </a:xfrm>
          </p:grpSpPr>
          <p:grpSp>
            <p:nvGrpSpPr>
              <p:cNvPr id="5" name="Google Shape;82;p2">
                <a:extLst>
                  <a:ext uri="{FF2B5EF4-FFF2-40B4-BE49-F238E27FC236}">
                    <a16:creationId xmlns:a16="http://schemas.microsoft.com/office/drawing/2014/main" id="{06C4BD43-CA7D-67B0-3E64-E747B34AAE47}"/>
                  </a:ext>
                </a:extLst>
              </p:cNvPr>
              <p:cNvGrpSpPr/>
              <p:nvPr/>
            </p:nvGrpSpPr>
            <p:grpSpPr>
              <a:xfrm>
                <a:off x="3856358" y="6371056"/>
                <a:ext cx="4624885" cy="380553"/>
                <a:chOff x="1393050" y="6187487"/>
                <a:chExt cx="6856761" cy="564200"/>
              </a:xfrm>
            </p:grpSpPr>
            <p:pic>
              <p:nvPicPr>
                <p:cNvPr id="7" name="Google Shape;83;p2">
                  <a:extLst>
                    <a:ext uri="{FF2B5EF4-FFF2-40B4-BE49-F238E27FC236}">
                      <a16:creationId xmlns:a16="http://schemas.microsoft.com/office/drawing/2014/main" id="{268F034F-46BF-76A4-562C-95F70863B1F6}"/>
                    </a:ext>
                  </a:extLst>
                </p:cNvPr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/>
                <a:stretch/>
              </p:blipFill>
              <p:spPr>
                <a:xfrm>
                  <a:off x="1393050" y="6187487"/>
                  <a:ext cx="869152" cy="5642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8" name="Google Shape;84;p2">
                  <a:extLst>
                    <a:ext uri="{FF2B5EF4-FFF2-40B4-BE49-F238E27FC236}">
                      <a16:creationId xmlns:a16="http://schemas.microsoft.com/office/drawing/2014/main" id="{6248D728-4D16-E08C-07ED-B5E2239BFA3D}"/>
                    </a:ext>
                  </a:extLst>
                </p:cNvPr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/>
                <a:stretch/>
              </p:blipFill>
              <p:spPr>
                <a:xfrm>
                  <a:off x="2297936" y="6218417"/>
                  <a:ext cx="537745" cy="50232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9" name="Google Shape;85;p2">
                  <a:extLst>
                    <a:ext uri="{FF2B5EF4-FFF2-40B4-BE49-F238E27FC236}">
                      <a16:creationId xmlns:a16="http://schemas.microsoft.com/office/drawing/2014/main" id="{6FDDCACE-65C1-9713-2FD6-B862700E0D61}"/>
                    </a:ext>
                  </a:extLst>
                </p:cNvPr>
                <p:cNvPicPr preferRelativeResize="0"/>
                <p:nvPr/>
              </p:nvPicPr>
              <p:blipFill rotWithShape="1">
                <a:blip r:embed="rId6">
                  <a:alphaModFix/>
                </a:blip>
                <a:srcRect/>
                <a:stretch/>
              </p:blipFill>
              <p:spPr>
                <a:xfrm>
                  <a:off x="2902536" y="6265602"/>
                  <a:ext cx="750135" cy="407957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0" name="Google Shape;86;p2">
                  <a:extLst>
                    <a:ext uri="{FF2B5EF4-FFF2-40B4-BE49-F238E27FC236}">
                      <a16:creationId xmlns:a16="http://schemas.microsoft.com/office/drawing/2014/main" id="{D4326AC1-0AAA-D76B-E92E-55D61C3A9770}"/>
                    </a:ext>
                  </a:extLst>
                </p:cNvPr>
                <p:cNvPicPr preferRelativeResize="0"/>
                <p:nvPr/>
              </p:nvPicPr>
              <p:blipFill rotWithShape="1">
                <a:blip r:embed="rId7">
                  <a:alphaModFix/>
                </a:blip>
                <a:srcRect/>
                <a:stretch/>
              </p:blipFill>
              <p:spPr>
                <a:xfrm>
                  <a:off x="3751749" y="6265612"/>
                  <a:ext cx="537754" cy="4001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1" name="Google Shape;87;p2">
                  <a:extLst>
                    <a:ext uri="{FF2B5EF4-FFF2-40B4-BE49-F238E27FC236}">
                      <a16:creationId xmlns:a16="http://schemas.microsoft.com/office/drawing/2014/main" id="{A706E555-B1E5-262C-AF7E-16FB427E97B7}"/>
                    </a:ext>
                  </a:extLst>
                </p:cNvPr>
                <p:cNvPicPr preferRelativeResize="0"/>
                <p:nvPr/>
              </p:nvPicPr>
              <p:blipFill rotWithShape="1">
                <a:blip r:embed="rId8">
                  <a:alphaModFix/>
                </a:blip>
                <a:srcRect l="16191" t="37772" r="14641" b="39894"/>
                <a:stretch/>
              </p:blipFill>
              <p:spPr>
                <a:xfrm>
                  <a:off x="4388583" y="6265612"/>
                  <a:ext cx="1263540" cy="40795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2" name="Google Shape;88;p2">
                  <a:extLst>
                    <a:ext uri="{FF2B5EF4-FFF2-40B4-BE49-F238E27FC236}">
                      <a16:creationId xmlns:a16="http://schemas.microsoft.com/office/drawing/2014/main" id="{620FCE1B-5397-A1B9-BC04-78944C514196}"/>
                    </a:ext>
                  </a:extLst>
                </p:cNvPr>
                <p:cNvPicPr preferRelativeResize="0"/>
                <p:nvPr/>
              </p:nvPicPr>
              <p:blipFill rotWithShape="1">
                <a:blip r:embed="rId9">
                  <a:alphaModFix/>
                </a:blip>
                <a:srcRect/>
                <a:stretch/>
              </p:blipFill>
              <p:spPr>
                <a:xfrm>
                  <a:off x="5751208" y="6265613"/>
                  <a:ext cx="843690" cy="3899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3" name="Google Shape;89;p2">
                  <a:extLst>
                    <a:ext uri="{FF2B5EF4-FFF2-40B4-BE49-F238E27FC236}">
                      <a16:creationId xmlns:a16="http://schemas.microsoft.com/office/drawing/2014/main" id="{BA82CECB-F61B-B20C-F914-FD6E950513F5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0">
                  <a:alphaModFix/>
                </a:blip>
                <a:srcRect/>
                <a:stretch/>
              </p:blipFill>
              <p:spPr>
                <a:xfrm>
                  <a:off x="6693981" y="6256607"/>
                  <a:ext cx="1555830" cy="40795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cxnSp>
            <p:nvCxnSpPr>
              <p:cNvPr id="6" name="Google Shape;90;p2">
                <a:extLst>
                  <a:ext uri="{FF2B5EF4-FFF2-40B4-BE49-F238E27FC236}">
                    <a16:creationId xmlns:a16="http://schemas.microsoft.com/office/drawing/2014/main" id="{2E0962B4-D9D7-23C5-A2C2-8E4F2730D232}"/>
                  </a:ext>
                </a:extLst>
              </p:cNvPr>
              <p:cNvCxnSpPr/>
              <p:nvPr/>
            </p:nvCxnSpPr>
            <p:spPr>
              <a:xfrm>
                <a:off x="1546225" y="6298706"/>
                <a:ext cx="6991658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CCCCCC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</p:grpSp>
        <p:pic>
          <p:nvPicPr>
            <p:cNvPr id="4" name="Google Shape;95;p2">
              <a:extLst>
                <a:ext uri="{FF2B5EF4-FFF2-40B4-BE49-F238E27FC236}">
                  <a16:creationId xmlns:a16="http://schemas.microsoft.com/office/drawing/2014/main" id="{A0C53EC4-1297-555D-7C7F-0C5629131DEF}"/>
                </a:ext>
              </a:extLst>
            </p:cNvPr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1983639" y="6304126"/>
              <a:ext cx="2203292" cy="508452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3" name="Google Shape;843;p41"/>
          <p:cNvSpPr/>
          <p:nvPr/>
        </p:nvSpPr>
        <p:spPr>
          <a:xfrm>
            <a:off x="-4750" y="-4750"/>
            <a:ext cx="9144000" cy="6858000"/>
          </a:xfrm>
          <a:prstGeom prst="rect">
            <a:avLst/>
          </a:prstGeom>
          <a:noFill/>
          <a:ln w="76200" cap="flat" cmpd="sng">
            <a:solidFill>
              <a:srgbClr val="AEEB9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5" name="Google Shape;855;p41"/>
          <p:cNvSpPr txBox="1"/>
          <p:nvPr/>
        </p:nvSpPr>
        <p:spPr>
          <a:xfrm>
            <a:off x="1427550" y="240525"/>
            <a:ext cx="62889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bg-BG" sz="3000" b="0" i="1" u="none" strike="noStrike" cap="none">
                <a:solidFill>
                  <a:schemeClr val="dk1"/>
                </a:solidFill>
                <a:latin typeface="Raleway Black"/>
                <a:ea typeface="Raleway Black"/>
                <a:cs typeface="Raleway Black"/>
                <a:sym typeface="Raleway Black"/>
              </a:rPr>
              <a:t>Да поговорим!</a:t>
            </a:r>
            <a:endParaRPr sz="2700" b="0" i="1" u="none" strike="noStrike" cap="none">
              <a:solidFill>
                <a:schemeClr val="dk1"/>
              </a:solidFill>
              <a:latin typeface="Raleway Black"/>
              <a:ea typeface="Raleway Black"/>
              <a:cs typeface="Raleway Black"/>
              <a:sym typeface="Raleway Black"/>
            </a:endParaRPr>
          </a:p>
        </p:txBody>
      </p:sp>
      <p:sp>
        <p:nvSpPr>
          <p:cNvPr id="856" name="Google Shape;856;p41"/>
          <p:cNvSpPr txBox="1"/>
          <p:nvPr/>
        </p:nvSpPr>
        <p:spPr>
          <a:xfrm>
            <a:off x="99675" y="6459100"/>
            <a:ext cx="26277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bg-BG" sz="7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Снимка: Markus Hintzen / Laif / Redux</a:t>
            </a:r>
            <a:endParaRPr sz="7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857" name="Google Shape;857;p41"/>
          <p:cNvSpPr/>
          <p:nvPr/>
        </p:nvSpPr>
        <p:spPr>
          <a:xfrm>
            <a:off x="292350" y="918925"/>
            <a:ext cx="3022500" cy="2018400"/>
          </a:xfrm>
          <a:prstGeom prst="wedgeEllipseCallout">
            <a:avLst>
              <a:gd name="adj1" fmla="val -30364"/>
              <a:gd name="adj2" fmla="val 64601"/>
            </a:avLst>
          </a:prstGeom>
          <a:solidFill>
            <a:srgbClr val="FCE5CD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bg-BG" sz="2000" b="0" i="1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Хайде да видим кое беше сърна, кое кошута? Кой ги запомни?</a:t>
            </a:r>
            <a:endParaRPr sz="2000" b="0" i="1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858" name="Google Shape;858;p41"/>
          <p:cNvSpPr/>
          <p:nvPr/>
        </p:nvSpPr>
        <p:spPr>
          <a:xfrm>
            <a:off x="6017900" y="918925"/>
            <a:ext cx="2666400" cy="1881300"/>
          </a:xfrm>
          <a:prstGeom prst="wedgeRoundRectCallout">
            <a:avLst>
              <a:gd name="adj1" fmla="val -20833"/>
              <a:gd name="adj2" fmla="val 62500"/>
              <a:gd name="adj3" fmla="val 0"/>
            </a:avLst>
          </a:prstGeom>
          <a:solidFill>
            <a:srgbClr val="D9EAD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bg-BG" sz="1800" b="0" i="1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Сещате ли се за някоя приказка, история или легенда, в която присъстват елени?</a:t>
            </a:r>
            <a:endParaRPr sz="1800" b="0" i="1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859" name="Google Shape;859;p41"/>
          <p:cNvSpPr/>
          <p:nvPr/>
        </p:nvSpPr>
        <p:spPr>
          <a:xfrm>
            <a:off x="3446850" y="2295875"/>
            <a:ext cx="2250300" cy="1821300"/>
          </a:xfrm>
          <a:prstGeom prst="wedgeRectCallout">
            <a:avLst>
              <a:gd name="adj1" fmla="val 20455"/>
              <a:gd name="adj2" fmla="val 65379"/>
            </a:avLst>
          </a:prstGeom>
          <a:solidFill>
            <a:srgbClr val="C9DAF8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bg-BG" sz="1600" i="1">
                <a:latin typeface="Raleway"/>
                <a:ea typeface="Raleway"/>
                <a:cs typeface="Raleway"/>
                <a:sym typeface="Raleway"/>
              </a:rPr>
              <a:t>Кои от животните, за които говорихме са вегетарианци?</a:t>
            </a:r>
            <a:endParaRPr sz="1600" b="0" i="1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860" name="Google Shape;860;p41"/>
          <p:cNvSpPr/>
          <p:nvPr/>
        </p:nvSpPr>
        <p:spPr>
          <a:xfrm>
            <a:off x="5780450" y="3964775"/>
            <a:ext cx="3141300" cy="1881300"/>
          </a:xfrm>
          <a:prstGeom prst="cloudCallout">
            <a:avLst>
              <a:gd name="adj1" fmla="val 32906"/>
              <a:gd name="adj2" fmla="val 64052"/>
            </a:avLst>
          </a:prstGeom>
          <a:solidFill>
            <a:srgbClr val="FFF2CC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bg-BG" sz="1500" b="0" i="1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Какво ще направите, ако се разхождате в гората и изведнъж срещнете елени?</a:t>
            </a:r>
            <a:endParaRPr sz="1500" b="0" i="1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861" name="Google Shape;861;p41"/>
          <p:cNvSpPr/>
          <p:nvPr/>
        </p:nvSpPr>
        <p:spPr>
          <a:xfrm>
            <a:off x="389850" y="4181100"/>
            <a:ext cx="3141300" cy="1881300"/>
          </a:xfrm>
          <a:prstGeom prst="doubleWave">
            <a:avLst>
              <a:gd name="adj1" fmla="val 6250"/>
              <a:gd name="adj2" fmla="val 0"/>
            </a:avLst>
          </a:prstGeom>
          <a:solidFill>
            <a:srgbClr val="EAD1DC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bg-BG" sz="1600" i="1">
                <a:latin typeface="Raleway"/>
                <a:ea typeface="Raleway"/>
                <a:cs typeface="Raleway"/>
                <a:sym typeface="Raleway"/>
              </a:rPr>
              <a:t>Виждали ли сте жаби или попови лъжички? Къде?</a:t>
            </a:r>
            <a:endParaRPr sz="1600" b="0" i="1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3BA0B7E0-B216-2FB2-4754-78BC904CE548}"/>
              </a:ext>
            </a:extLst>
          </p:cNvPr>
          <p:cNvGrpSpPr/>
          <p:nvPr/>
        </p:nvGrpSpPr>
        <p:grpSpPr>
          <a:xfrm>
            <a:off x="1983639" y="6263454"/>
            <a:ext cx="6991658" cy="549124"/>
            <a:chOff x="1983639" y="6263454"/>
            <a:chExt cx="6991658" cy="549124"/>
          </a:xfrm>
        </p:grpSpPr>
        <p:grpSp>
          <p:nvGrpSpPr>
            <p:cNvPr id="3" name="Google Shape;81;p2">
              <a:extLst>
                <a:ext uri="{FF2B5EF4-FFF2-40B4-BE49-F238E27FC236}">
                  <a16:creationId xmlns:a16="http://schemas.microsoft.com/office/drawing/2014/main" id="{EAC8813F-939C-1F4D-A592-99B408B61DD3}"/>
                </a:ext>
              </a:extLst>
            </p:cNvPr>
            <p:cNvGrpSpPr/>
            <p:nvPr/>
          </p:nvGrpSpPr>
          <p:grpSpPr>
            <a:xfrm>
              <a:off x="1983639" y="6263454"/>
              <a:ext cx="6991658" cy="452903"/>
              <a:chOff x="1546225" y="6298706"/>
              <a:chExt cx="6991658" cy="452903"/>
            </a:xfrm>
          </p:grpSpPr>
          <p:grpSp>
            <p:nvGrpSpPr>
              <p:cNvPr id="5" name="Google Shape;82;p2">
                <a:extLst>
                  <a:ext uri="{FF2B5EF4-FFF2-40B4-BE49-F238E27FC236}">
                    <a16:creationId xmlns:a16="http://schemas.microsoft.com/office/drawing/2014/main" id="{553E4538-08F0-7276-0754-B079BFD3D129}"/>
                  </a:ext>
                </a:extLst>
              </p:cNvPr>
              <p:cNvGrpSpPr/>
              <p:nvPr/>
            </p:nvGrpSpPr>
            <p:grpSpPr>
              <a:xfrm>
                <a:off x="3856358" y="6371056"/>
                <a:ext cx="4624885" cy="380553"/>
                <a:chOff x="1393050" y="6187487"/>
                <a:chExt cx="6856761" cy="564200"/>
              </a:xfrm>
            </p:grpSpPr>
            <p:pic>
              <p:nvPicPr>
                <p:cNvPr id="7" name="Google Shape;83;p2">
                  <a:extLst>
                    <a:ext uri="{FF2B5EF4-FFF2-40B4-BE49-F238E27FC236}">
                      <a16:creationId xmlns:a16="http://schemas.microsoft.com/office/drawing/2014/main" id="{8DE60150-7650-5695-5BC7-EBCD7A8FD481}"/>
                    </a:ext>
                  </a:extLst>
                </p:cNvPr>
                <p:cNvPicPr preferRelativeResize="0"/>
                <p:nvPr/>
              </p:nvPicPr>
              <p:blipFill rotWithShape="1">
                <a:blip r:embed="rId3">
                  <a:alphaModFix/>
                </a:blip>
                <a:srcRect/>
                <a:stretch/>
              </p:blipFill>
              <p:spPr>
                <a:xfrm>
                  <a:off x="1393050" y="6187487"/>
                  <a:ext cx="869152" cy="5642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8" name="Google Shape;84;p2">
                  <a:extLst>
                    <a:ext uri="{FF2B5EF4-FFF2-40B4-BE49-F238E27FC236}">
                      <a16:creationId xmlns:a16="http://schemas.microsoft.com/office/drawing/2014/main" id="{81795FC7-112A-8632-7306-2BCEEE540C31}"/>
                    </a:ext>
                  </a:extLst>
                </p:cNvPr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/>
                <a:stretch/>
              </p:blipFill>
              <p:spPr>
                <a:xfrm>
                  <a:off x="2297936" y="6218417"/>
                  <a:ext cx="537745" cy="50232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9" name="Google Shape;85;p2">
                  <a:extLst>
                    <a:ext uri="{FF2B5EF4-FFF2-40B4-BE49-F238E27FC236}">
                      <a16:creationId xmlns:a16="http://schemas.microsoft.com/office/drawing/2014/main" id="{463C6624-BBB0-19ED-028E-FF1588D8C218}"/>
                    </a:ext>
                  </a:extLst>
                </p:cNvPr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/>
                <a:stretch/>
              </p:blipFill>
              <p:spPr>
                <a:xfrm>
                  <a:off x="2902536" y="6265602"/>
                  <a:ext cx="750135" cy="407957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0" name="Google Shape;86;p2">
                  <a:extLst>
                    <a:ext uri="{FF2B5EF4-FFF2-40B4-BE49-F238E27FC236}">
                      <a16:creationId xmlns:a16="http://schemas.microsoft.com/office/drawing/2014/main" id="{F26C17E1-D581-44CA-9FF0-A2DADB075C71}"/>
                    </a:ext>
                  </a:extLst>
                </p:cNvPr>
                <p:cNvPicPr preferRelativeResize="0"/>
                <p:nvPr/>
              </p:nvPicPr>
              <p:blipFill rotWithShape="1">
                <a:blip r:embed="rId6">
                  <a:alphaModFix/>
                </a:blip>
                <a:srcRect/>
                <a:stretch/>
              </p:blipFill>
              <p:spPr>
                <a:xfrm>
                  <a:off x="3751749" y="6265612"/>
                  <a:ext cx="537754" cy="4001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1" name="Google Shape;87;p2">
                  <a:extLst>
                    <a:ext uri="{FF2B5EF4-FFF2-40B4-BE49-F238E27FC236}">
                      <a16:creationId xmlns:a16="http://schemas.microsoft.com/office/drawing/2014/main" id="{3D3B1C61-4E9F-B47C-E791-6C27C94AC065}"/>
                    </a:ext>
                  </a:extLst>
                </p:cNvPr>
                <p:cNvPicPr preferRelativeResize="0"/>
                <p:nvPr/>
              </p:nvPicPr>
              <p:blipFill rotWithShape="1">
                <a:blip r:embed="rId7">
                  <a:alphaModFix/>
                </a:blip>
                <a:srcRect l="16191" t="37772" r="14641" b="39894"/>
                <a:stretch/>
              </p:blipFill>
              <p:spPr>
                <a:xfrm>
                  <a:off x="4388583" y="6265612"/>
                  <a:ext cx="1263540" cy="40795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2" name="Google Shape;88;p2">
                  <a:extLst>
                    <a:ext uri="{FF2B5EF4-FFF2-40B4-BE49-F238E27FC236}">
                      <a16:creationId xmlns:a16="http://schemas.microsoft.com/office/drawing/2014/main" id="{378EAE3B-28E4-4BB6-946E-5177FE6AF729}"/>
                    </a:ext>
                  </a:extLst>
                </p:cNvPr>
                <p:cNvPicPr preferRelativeResize="0"/>
                <p:nvPr/>
              </p:nvPicPr>
              <p:blipFill rotWithShape="1">
                <a:blip r:embed="rId8">
                  <a:alphaModFix/>
                </a:blip>
                <a:srcRect/>
                <a:stretch/>
              </p:blipFill>
              <p:spPr>
                <a:xfrm>
                  <a:off x="5751208" y="6265613"/>
                  <a:ext cx="843690" cy="3899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3" name="Google Shape;89;p2">
                  <a:extLst>
                    <a:ext uri="{FF2B5EF4-FFF2-40B4-BE49-F238E27FC236}">
                      <a16:creationId xmlns:a16="http://schemas.microsoft.com/office/drawing/2014/main" id="{34875BAE-70FE-441C-E88B-45604801302A}"/>
                    </a:ext>
                  </a:extLst>
                </p:cNvPr>
                <p:cNvPicPr preferRelativeResize="0"/>
                <p:nvPr/>
              </p:nvPicPr>
              <p:blipFill rotWithShape="1">
                <a:blip r:embed="rId9">
                  <a:alphaModFix/>
                </a:blip>
                <a:srcRect/>
                <a:stretch/>
              </p:blipFill>
              <p:spPr>
                <a:xfrm>
                  <a:off x="6693981" y="6256607"/>
                  <a:ext cx="1555830" cy="40795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cxnSp>
            <p:nvCxnSpPr>
              <p:cNvPr id="6" name="Google Shape;90;p2">
                <a:extLst>
                  <a:ext uri="{FF2B5EF4-FFF2-40B4-BE49-F238E27FC236}">
                    <a16:creationId xmlns:a16="http://schemas.microsoft.com/office/drawing/2014/main" id="{F4033041-D766-64C3-2BBB-AD77B52CC5E2}"/>
                  </a:ext>
                </a:extLst>
              </p:cNvPr>
              <p:cNvCxnSpPr/>
              <p:nvPr/>
            </p:nvCxnSpPr>
            <p:spPr>
              <a:xfrm>
                <a:off x="1546225" y="6298706"/>
                <a:ext cx="6991658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CCCCCC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</p:grpSp>
        <p:pic>
          <p:nvPicPr>
            <p:cNvPr id="4" name="Google Shape;95;p2">
              <a:extLst>
                <a:ext uri="{FF2B5EF4-FFF2-40B4-BE49-F238E27FC236}">
                  <a16:creationId xmlns:a16="http://schemas.microsoft.com/office/drawing/2014/main" id="{9433FAEA-58AD-C6B3-5F7C-8931416E27B5}"/>
                </a:ext>
              </a:extLst>
            </p:cNvPr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1983639" y="6304126"/>
              <a:ext cx="2203292" cy="508452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2164</Words>
  <Application>Microsoft Office PowerPoint</Application>
  <PresentationFormat>On-screen Show (4:3)</PresentationFormat>
  <Paragraphs>188</Paragraphs>
  <Slides>41</Slides>
  <Notes>41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5" baseType="lpstr">
      <vt:lpstr>Raleway Black</vt:lpstr>
      <vt:lpstr>Arial</vt:lpstr>
      <vt:lpstr>Raleway</vt:lpstr>
      <vt:lpstr>Simple Light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Vanya Angelova</cp:lastModifiedBy>
  <cp:revision>2</cp:revision>
  <dcterms:modified xsi:type="dcterms:W3CDTF">2026-09-14T11:23:08Z</dcterms:modified>
</cp:coreProperties>
</file>